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257" r:id="rId2"/>
    <p:sldId id="319" r:id="rId3"/>
    <p:sldId id="2152" r:id="rId4"/>
    <p:sldId id="353" r:id="rId5"/>
    <p:sldId id="357" r:id="rId6"/>
    <p:sldId id="2165" r:id="rId7"/>
    <p:sldId id="2145" r:id="rId8"/>
    <p:sldId id="329" r:id="rId9"/>
    <p:sldId id="2146" r:id="rId10"/>
    <p:sldId id="2166" r:id="rId11"/>
    <p:sldId id="2167" r:id="rId12"/>
    <p:sldId id="2168" r:id="rId13"/>
    <p:sldId id="2169" r:id="rId14"/>
    <p:sldId id="2173" r:id="rId15"/>
    <p:sldId id="2171" r:id="rId16"/>
    <p:sldId id="2172" r:id="rId17"/>
    <p:sldId id="331" r:id="rId18"/>
    <p:sldId id="336"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78"/>
    <p:restoredTop sz="96405"/>
  </p:normalViewPr>
  <p:slideViewPr>
    <p:cSldViewPr snapToGrid="0">
      <p:cViewPr>
        <p:scale>
          <a:sx n="125" d="100"/>
          <a:sy n="125" d="100"/>
        </p:scale>
        <p:origin x="368" y="208"/>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CACE62-16CC-0643-B3E4-9FAB0C5C3E4F}" type="datetimeFigureOut">
              <a:rPr lang="en-GB" smtClean="0"/>
              <a:t>10/09/2026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300328-1530-C744-840B-E71699247A2C}" type="slidenum">
              <a:rPr lang="en-GB" smtClean="0"/>
              <a:t>‹#›</a:t>
            </a:fld>
            <a:endParaRPr lang="en-GB"/>
          </a:p>
        </p:txBody>
      </p:sp>
    </p:spTree>
    <p:extLst>
      <p:ext uri="{BB962C8B-B14F-4D97-AF65-F5344CB8AC3E}">
        <p14:creationId xmlns:p14="http://schemas.microsoft.com/office/powerpoint/2010/main" val="2133113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B316DAF-31DD-0648-B313-DBC5268BB85B}" type="slidenum">
              <a:rPr lang="en-GB" smtClean="0"/>
              <a:t>1</a:t>
            </a:fld>
            <a:endParaRPr lang="en-GB"/>
          </a:p>
        </p:txBody>
      </p:sp>
    </p:spTree>
    <p:extLst>
      <p:ext uri="{BB962C8B-B14F-4D97-AF65-F5344CB8AC3E}">
        <p14:creationId xmlns:p14="http://schemas.microsoft.com/office/powerpoint/2010/main" val="122153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FA80A0D-5164-C44F-A481-7882EC87F805}"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364352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A80A0D-5164-C44F-A481-7882EC87F805}"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440809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A80A0D-5164-C44F-A481-7882EC87F805}"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29800391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FA80A0D-5164-C44F-A481-7882EC87F805}"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955179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FA80A0D-5164-C44F-A481-7882EC87F805}" type="datetimeFigureOut">
              <a:rPr lang="en-GB" smtClean="0"/>
              <a:t>10/09/2026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3459867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FA80A0D-5164-C44F-A481-7882EC87F805}" type="datetimeFigureOut">
              <a:rPr lang="en-GB" smtClean="0"/>
              <a:t>10/09/2026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2802672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80A0D-5164-C44F-A481-7882EC87F805}" type="datetimeFigureOut">
              <a:rPr lang="en-GB" smtClean="0"/>
              <a:t>10/09/2026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2296425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A80A0D-5164-C44F-A481-7882EC87F805}"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3681850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FA80A0D-5164-C44F-A481-7882EC87F805}" type="datetimeFigureOut">
              <a:rPr lang="en-GB" smtClean="0"/>
              <a:t>10/09/2026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3177525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A80A0D-5164-C44F-A481-7882EC87F805}"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1623510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FA80A0D-5164-C44F-A481-7882EC87F805}" type="datetimeFigureOut">
              <a:rPr lang="en-GB" smtClean="0"/>
              <a:t>10/09/2026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427CFB-BB48-1C44-BCEC-17613F81D671}" type="slidenum">
              <a:rPr lang="en-GB" smtClean="0"/>
              <a:t>‹#›</a:t>
            </a:fld>
            <a:endParaRPr lang="en-GB"/>
          </a:p>
        </p:txBody>
      </p:sp>
    </p:spTree>
    <p:extLst>
      <p:ext uri="{BB962C8B-B14F-4D97-AF65-F5344CB8AC3E}">
        <p14:creationId xmlns:p14="http://schemas.microsoft.com/office/powerpoint/2010/main" val="199301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A80A0D-5164-C44F-A481-7882EC87F805}" type="datetimeFigureOut">
              <a:rPr lang="en-GB" smtClean="0"/>
              <a:t>10/09/2026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427CFB-BB48-1C44-BCEC-17613F81D671}" type="slidenum">
              <a:rPr lang="en-GB" smtClean="0"/>
              <a:t>‹#›</a:t>
            </a:fld>
            <a:endParaRPr lang="en-GB"/>
          </a:p>
        </p:txBody>
      </p:sp>
    </p:spTree>
    <p:extLst>
      <p:ext uri="{BB962C8B-B14F-4D97-AF65-F5344CB8AC3E}">
        <p14:creationId xmlns:p14="http://schemas.microsoft.com/office/powerpoint/2010/main" val="36596317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mailto:mark@thetrainingeffect.co.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76C5A09-FB2E-0540-B697-CCF02F704AC4}"/>
              </a:ext>
            </a:extLst>
          </p:cNvPr>
          <p:cNvSpPr/>
          <p:nvPr/>
        </p:nvSpPr>
        <p:spPr>
          <a:xfrm>
            <a:off x="0" y="0"/>
            <a:ext cx="9144000" cy="5532120"/>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959CCAF-4FA5-4A77-90BE-C4A7DECA1397}"/>
              </a:ext>
            </a:extLst>
          </p:cNvPr>
          <p:cNvSpPr>
            <a:spLocks noGrp="1"/>
          </p:cNvSpPr>
          <p:nvPr>
            <p:ph type="ctrTitle"/>
          </p:nvPr>
        </p:nvSpPr>
        <p:spPr>
          <a:xfrm>
            <a:off x="481097" y="2371345"/>
            <a:ext cx="8181805" cy="1057655"/>
          </a:xfrm>
        </p:spPr>
        <p:txBody>
          <a:bodyPr>
            <a:noAutofit/>
          </a:bodyPr>
          <a:lstStyle/>
          <a:p>
            <a:pPr algn="l"/>
            <a:r>
              <a:rPr lang="en-GB" sz="4400" dirty="0">
                <a:solidFill>
                  <a:schemeClr val="bg1"/>
                </a:solidFill>
                <a:latin typeface="Tw Cen MT Condensed" panose="020B0606020104020203" pitchFamily="34" charset="77"/>
              </a:rPr>
              <a:t>Vaping Pilot - Overview</a:t>
            </a:r>
            <a:br>
              <a:rPr lang="en-GB" sz="4400" dirty="0">
                <a:solidFill>
                  <a:schemeClr val="bg1"/>
                </a:solidFill>
                <a:latin typeface="Tw Cen MT Condensed" panose="020B0606020104020203" pitchFamily="34" charset="77"/>
              </a:rPr>
            </a:br>
            <a:r>
              <a:rPr lang="en-GB" sz="4400" dirty="0">
                <a:solidFill>
                  <a:schemeClr val="bg1"/>
                </a:solidFill>
                <a:latin typeface="Tw Cen MT Condensed" panose="020B0606020104020203" pitchFamily="34" charset="77"/>
              </a:rPr>
              <a:t>Mark Bowles, Director, TTE</a:t>
            </a:r>
          </a:p>
        </p:txBody>
      </p:sp>
      <p:cxnSp>
        <p:nvCxnSpPr>
          <p:cNvPr id="9" name="Straight Connector 8">
            <a:extLst>
              <a:ext uri="{FF2B5EF4-FFF2-40B4-BE49-F238E27FC236}">
                <a16:creationId xmlns:a16="http://schemas.microsoft.com/office/drawing/2014/main" id="{38A13135-0D68-BA4A-92A7-3C99E10D09B8}"/>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985A9380-01CE-2D66-0127-785515113EC4}"/>
              </a:ext>
            </a:extLst>
          </p:cNvPr>
          <p:cNvPicPr>
            <a:picLocks noChangeAspect="1"/>
          </p:cNvPicPr>
          <p:nvPr/>
        </p:nvPicPr>
        <p:blipFill>
          <a:blip r:embed="rId3"/>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5130035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Introductions &amp; about us</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6929638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Youth Vaping Pilot – Evaluation</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
        <p:nvSpPr>
          <p:cNvPr id="5" name="TextBox 4">
            <a:extLst>
              <a:ext uri="{FF2B5EF4-FFF2-40B4-BE49-F238E27FC236}">
                <a16:creationId xmlns:a16="http://schemas.microsoft.com/office/drawing/2014/main" id="{E3E78417-B894-126D-F5FC-FE093683A51C}"/>
              </a:ext>
            </a:extLst>
          </p:cNvPr>
          <p:cNvSpPr txBox="1"/>
          <p:nvPr/>
        </p:nvSpPr>
        <p:spPr>
          <a:xfrm>
            <a:off x="297760" y="1173537"/>
            <a:ext cx="8719491" cy="4832092"/>
          </a:xfrm>
          <a:prstGeom prst="rect">
            <a:avLst/>
          </a:prstGeom>
          <a:noFill/>
        </p:spPr>
        <p:txBody>
          <a:bodyPr wrap="square">
            <a:spAutoFit/>
          </a:bodyPr>
          <a:lstStyle/>
          <a:p>
            <a:r>
              <a:rPr lang="en-GB" sz="2200" i="1" dirty="0"/>
              <a:t>‘The programme appeared to have its strongest and most immediate impact on staff. Teachers who had taken part in the </a:t>
            </a:r>
            <a:r>
              <a:rPr lang="en-GB" sz="2200" b="1" i="1" dirty="0"/>
              <a:t>RSHE training and the behaviour change sessions reported increased confidence and greater clarity in how to respond to vaping in the classroom or in the wider school environment. </a:t>
            </a:r>
          </a:p>
          <a:p>
            <a:endParaRPr lang="en-GB" sz="2200" b="1" i="1" dirty="0"/>
          </a:p>
          <a:p>
            <a:r>
              <a:rPr lang="en-GB" sz="2200" i="1" dirty="0"/>
              <a:t>One provider noted that teachers were using the resources directly in lessons and </a:t>
            </a:r>
            <a:r>
              <a:rPr lang="en-GB" sz="2200" b="1" i="1" dirty="0"/>
              <a:t>“felt they had the evidence to back up what they were saying.” </a:t>
            </a:r>
            <a:r>
              <a:rPr lang="en-GB" sz="2200" i="1" dirty="0"/>
              <a:t>Additional providers and school leads similarly found that the behaviour change training gave staff practical tools and a structured manual they could refer back to, which several schools said would support consistency.’</a:t>
            </a:r>
          </a:p>
          <a:p>
            <a:endParaRPr lang="en-GB" sz="2200" i="1" dirty="0"/>
          </a:p>
          <a:p>
            <a:endParaRPr lang="en-GB" sz="2200" i="1" dirty="0"/>
          </a:p>
        </p:txBody>
      </p:sp>
      <p:sp>
        <p:nvSpPr>
          <p:cNvPr id="9" name="TextBox 8">
            <a:extLst>
              <a:ext uri="{FF2B5EF4-FFF2-40B4-BE49-F238E27FC236}">
                <a16:creationId xmlns:a16="http://schemas.microsoft.com/office/drawing/2014/main" id="{BE3D40C2-6BEF-D7DD-FFF9-2672749D96FF}"/>
              </a:ext>
            </a:extLst>
          </p:cNvPr>
          <p:cNvSpPr txBox="1"/>
          <p:nvPr/>
        </p:nvSpPr>
        <p:spPr>
          <a:xfrm>
            <a:off x="297179" y="5809578"/>
            <a:ext cx="6149341" cy="369332"/>
          </a:xfrm>
          <a:prstGeom prst="rect">
            <a:avLst/>
          </a:prstGeom>
          <a:noFill/>
        </p:spPr>
        <p:txBody>
          <a:bodyPr wrap="square">
            <a:spAutoFit/>
          </a:bodyPr>
          <a:lstStyle/>
          <a:p>
            <a:r>
              <a:rPr lang="en-GB" b="1" dirty="0"/>
              <a:t>Essex School Youth Vaping Pilot Programme Evaluation, 2025</a:t>
            </a:r>
          </a:p>
        </p:txBody>
      </p:sp>
    </p:spTree>
    <p:extLst>
      <p:ext uri="{BB962C8B-B14F-4D97-AF65-F5344CB8AC3E}">
        <p14:creationId xmlns:p14="http://schemas.microsoft.com/office/powerpoint/2010/main" val="1615028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Youth vaping pilot - Purpose</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3973081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Youth vaping – Purpose</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297180" y="1211383"/>
            <a:ext cx="8834532" cy="4524315"/>
          </a:xfrm>
          <a:prstGeom prst="rect">
            <a:avLst/>
          </a:prstGeom>
        </p:spPr>
        <p:txBody>
          <a:bodyPr wrap="square">
            <a:spAutoFit/>
          </a:bodyPr>
          <a:lstStyle/>
          <a:p>
            <a:pPr marL="285750" lvl="0" indent="-285750">
              <a:buFont typeface="Arial" panose="020B0604020202020204" pitchFamily="34" charset="0"/>
              <a:buChar char="•"/>
            </a:pPr>
            <a:r>
              <a:rPr lang="en-GB" sz="1800" kern="0" dirty="0">
                <a:effectLst/>
                <a:latin typeface="Tw Cen MT" panose="020B0602020104020603" pitchFamily="34" charset="77"/>
                <a:ea typeface="Calibri" panose="020F0502020204030204" pitchFamily="34" charset="0"/>
                <a:cs typeface="AppleSystemUIFont"/>
              </a:rPr>
              <a:t>To test and implement a behavioural focused approach to tackling youth vaping</a:t>
            </a:r>
            <a:r>
              <a:rPr lang="en-GB" kern="0" dirty="0">
                <a:latin typeface="Tw Cen MT" panose="020B0602020104020603" pitchFamily="34" charset="77"/>
                <a:ea typeface="Calibri" panose="020F0502020204030204" pitchFamily="34" charset="0"/>
                <a:cs typeface="AppleSystemUIFont"/>
              </a:rPr>
              <a:t> with a limited number of pilot schools (3-4 secondary schools approx.)</a:t>
            </a:r>
            <a:endParaRPr lang="en-GB" sz="1800" kern="0" dirty="0">
              <a:effectLst/>
              <a:latin typeface="Tw Cen MT" panose="020B0602020104020603" pitchFamily="34" charset="77"/>
              <a:ea typeface="Calibri" panose="020F0502020204030204" pitchFamily="34" charset="0"/>
              <a:cs typeface="AppleSystemUIFont"/>
            </a:endParaRPr>
          </a:p>
          <a:p>
            <a:pPr marL="285750" lvl="0" indent="-285750">
              <a:buFont typeface="Arial" panose="020B0604020202020204" pitchFamily="34" charset="0"/>
              <a:buChar char="•"/>
            </a:pPr>
            <a:endParaRPr lang="en-GB" kern="0" dirty="0">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kern="0" dirty="0">
                <a:latin typeface="Tw Cen MT" panose="020B0602020104020603" pitchFamily="34" charset="77"/>
                <a:ea typeface="Calibri" panose="020F0502020204030204" pitchFamily="34" charset="0"/>
                <a:cs typeface="Times New Roman" panose="02020603050405020304" pitchFamily="18" charset="0"/>
              </a:rPr>
              <a:t>F</a:t>
            </a:r>
            <a:r>
              <a:rPr lang="en-GB" sz="1800" kern="0" dirty="0">
                <a:effectLst/>
                <a:latin typeface="Tw Cen MT" panose="020B0602020104020603" pitchFamily="34" charset="77"/>
                <a:ea typeface="Calibri" panose="020F0502020204030204" pitchFamily="34" charset="0"/>
                <a:cs typeface="Times New Roman" panose="02020603050405020304" pitchFamily="18" charset="0"/>
              </a:rPr>
              <a:t>ocus on simple behavioural change techniques drawn from existing approaches e.g</a:t>
            </a:r>
            <a:r>
              <a:rPr lang="en-GB" kern="0" dirty="0">
                <a:latin typeface="Tw Cen MT" panose="020B0602020104020603" pitchFamily="34" charset="77"/>
                <a:ea typeface="Calibri" panose="020F0502020204030204" pitchFamily="34" charset="0"/>
                <a:cs typeface="Times New Roman" panose="02020603050405020304" pitchFamily="18" charset="0"/>
              </a:rPr>
              <a:t>. motivational interviewing, solution focused approaches. </a:t>
            </a:r>
          </a:p>
          <a:p>
            <a:pPr marL="285750" lvl="0" indent="-285750">
              <a:buFont typeface="Arial" panose="020B0604020202020204" pitchFamily="34" charset="0"/>
              <a:buChar char="•"/>
            </a:pPr>
            <a:endParaRPr lang="en-GB" sz="1800" kern="0" dirty="0">
              <a:effectLst/>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kern="0" dirty="0">
                <a:latin typeface="Tw Cen MT" panose="020B0602020104020603" pitchFamily="34" charset="77"/>
                <a:ea typeface="Calibri" panose="020F0502020204030204" pitchFamily="34" charset="0"/>
                <a:cs typeface="Times New Roman" panose="02020603050405020304" pitchFamily="18" charset="0"/>
              </a:rPr>
              <a:t>Training and a manual of resources provided to participating schools which includes one page overview documents that aims to develop consistency of messaging across the school community. </a:t>
            </a:r>
          </a:p>
          <a:p>
            <a:pPr marL="285750" lvl="0" indent="-285750">
              <a:buFont typeface="Arial" panose="020B0604020202020204" pitchFamily="34" charset="0"/>
              <a:buChar char="•"/>
            </a:pPr>
            <a:endParaRPr lang="en-GB" sz="1800" kern="0" dirty="0">
              <a:effectLst/>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kern="0" dirty="0">
                <a:latin typeface="Tw Cen MT" panose="020B0602020104020603" pitchFamily="34" charset="77"/>
                <a:ea typeface="Calibri" panose="020F0502020204030204" pitchFamily="34" charset="0"/>
                <a:cs typeface="Times New Roman" panose="02020603050405020304" pitchFamily="18" charset="0"/>
              </a:rPr>
              <a:t>Additional resources provided to support delivery of the suggested approaches / strategies. </a:t>
            </a:r>
          </a:p>
          <a:p>
            <a:pPr marL="285750" lvl="0" indent="-285750">
              <a:buFont typeface="Arial" panose="020B0604020202020204" pitchFamily="34" charset="0"/>
              <a:buChar char="•"/>
            </a:pPr>
            <a:endParaRPr lang="en-GB" kern="0" dirty="0">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kern="0" dirty="0">
                <a:latin typeface="Tw Cen MT" panose="020B0602020104020603" pitchFamily="34" charset="77"/>
                <a:ea typeface="Calibri" panose="020F0502020204030204" pitchFamily="34" charset="0"/>
                <a:cs typeface="Times New Roman" panose="02020603050405020304" pitchFamily="18" charset="0"/>
              </a:rPr>
              <a:t>Outcomes relate to pupils as well as staff confidence. </a:t>
            </a:r>
          </a:p>
          <a:p>
            <a:pPr marL="285750" lvl="0" indent="-285750">
              <a:buFont typeface="Arial" panose="020B0604020202020204" pitchFamily="34" charset="0"/>
              <a:buChar char="•"/>
            </a:pPr>
            <a:endParaRPr lang="en-GB" sz="1800" kern="0" dirty="0">
              <a:effectLst/>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kern="0" dirty="0">
                <a:latin typeface="Tw Cen MT" panose="020B0602020104020603" pitchFamily="34" charset="77"/>
                <a:ea typeface="Calibri" panose="020F0502020204030204" pitchFamily="34" charset="0"/>
                <a:cs typeface="Times New Roman" panose="02020603050405020304" pitchFamily="18" charset="0"/>
              </a:rPr>
              <a:t>A key focus related to </a:t>
            </a:r>
            <a:r>
              <a:rPr lang="en-GB" b="1" i="1" kern="0" dirty="0">
                <a:latin typeface="Tw Cen MT" panose="020B0602020104020603" pitchFamily="34" charset="77"/>
                <a:ea typeface="Calibri" panose="020F0502020204030204" pitchFamily="34" charset="0"/>
                <a:cs typeface="Times New Roman" panose="02020603050405020304" pitchFamily="18" charset="0"/>
              </a:rPr>
              <a:t>Nicotine</a:t>
            </a:r>
            <a:r>
              <a:rPr lang="en-GB" kern="0" dirty="0">
                <a:latin typeface="Tw Cen MT" panose="020B0602020104020603" pitchFamily="34" charset="77"/>
                <a:ea typeface="Calibri" panose="020F0502020204030204" pitchFamily="34" charset="0"/>
                <a:cs typeface="Times New Roman" panose="02020603050405020304" pitchFamily="18" charset="0"/>
              </a:rPr>
              <a:t> and </a:t>
            </a:r>
            <a:r>
              <a:rPr lang="en-GB" b="1" i="1" kern="0" dirty="0">
                <a:latin typeface="Tw Cen MT" panose="020B0602020104020603" pitchFamily="34" charset="77"/>
                <a:ea typeface="Calibri" panose="020F0502020204030204" pitchFamily="34" charset="0"/>
                <a:cs typeface="Times New Roman" panose="02020603050405020304" pitchFamily="18" charset="0"/>
              </a:rPr>
              <a:t>Nicotine dependency </a:t>
            </a:r>
            <a:r>
              <a:rPr lang="en-GB" kern="0" dirty="0">
                <a:latin typeface="Tw Cen MT" panose="020B0602020104020603" pitchFamily="34" charset="77"/>
                <a:ea typeface="Calibri" panose="020F0502020204030204" pitchFamily="34" charset="0"/>
                <a:cs typeface="Times New Roman" panose="02020603050405020304" pitchFamily="18" charset="0"/>
              </a:rPr>
              <a:t>by pupils. </a:t>
            </a:r>
            <a:endParaRPr lang="en-GB" sz="1800" kern="100" dirty="0">
              <a:effectLst/>
              <a:latin typeface="Tw Cen MT" panose="020B0602020104020603" pitchFamily="34" charset="77"/>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23851026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Why a focus on nicotine?</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297180" y="1511046"/>
            <a:ext cx="8834532" cy="2308324"/>
          </a:xfrm>
          <a:prstGeom prst="rect">
            <a:avLst/>
          </a:prstGeom>
        </p:spPr>
        <p:txBody>
          <a:bodyPr wrap="square">
            <a:spAutoFit/>
          </a:bodyPr>
          <a:lstStyle/>
          <a:p>
            <a:pPr marL="285750" lvl="0" indent="-285750">
              <a:buFont typeface="Arial" panose="020B0604020202020204" pitchFamily="34" charset="0"/>
              <a:buChar char="•"/>
            </a:pPr>
            <a:r>
              <a:rPr lang="en-GB" sz="2400" kern="0" dirty="0">
                <a:effectLst/>
                <a:latin typeface="Tw Cen MT" panose="020B0602020104020603" pitchFamily="34" charset="77"/>
                <a:ea typeface="Calibri" panose="020F0502020204030204" pitchFamily="34" charset="0"/>
                <a:cs typeface="AppleSystemUIFont"/>
              </a:rPr>
              <a:t>Nicotine use is problematic for many pupils who vape. </a:t>
            </a:r>
          </a:p>
          <a:p>
            <a:pPr marL="285750" lvl="0" indent="-285750">
              <a:buFont typeface="Arial" panose="020B0604020202020204" pitchFamily="34" charset="0"/>
              <a:buChar char="•"/>
            </a:pPr>
            <a:endParaRPr lang="en-GB" sz="2400" kern="0" dirty="0">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sz="2400" kern="0" dirty="0">
                <a:latin typeface="Tw Cen MT" panose="020B0602020104020603" pitchFamily="34" charset="77"/>
                <a:ea typeface="Calibri" panose="020F0502020204030204" pitchFamily="34" charset="0"/>
                <a:cs typeface="Times New Roman" panose="02020603050405020304" pitchFamily="18" charset="0"/>
              </a:rPr>
              <a:t>Information based ‘levers’ for vaping can be considered limited from a information giving perspective. </a:t>
            </a:r>
          </a:p>
          <a:p>
            <a:pPr lvl="0"/>
            <a:endParaRPr lang="en-GB" sz="2400" kern="0" dirty="0">
              <a:effectLst/>
              <a:latin typeface="Tw Cen MT" panose="020B0602020104020603" pitchFamily="34" charset="77"/>
              <a:ea typeface="Calibri" panose="020F0502020204030204" pitchFamily="34" charset="0"/>
              <a:cs typeface="Times New Roman" panose="02020603050405020304" pitchFamily="18" charset="0"/>
            </a:endParaRPr>
          </a:p>
          <a:p>
            <a:pPr marL="285750" lvl="0" indent="-285750">
              <a:buFont typeface="Arial" panose="020B0604020202020204" pitchFamily="34" charset="0"/>
              <a:buChar char="•"/>
            </a:pPr>
            <a:r>
              <a:rPr lang="en-GB" sz="2400" kern="0" dirty="0">
                <a:latin typeface="Tw Cen MT" panose="020B0602020104020603" pitchFamily="34" charset="77"/>
                <a:ea typeface="Calibri" panose="020F0502020204030204" pitchFamily="34" charset="0"/>
                <a:cs typeface="Times New Roman" panose="02020603050405020304" pitchFamily="18" charset="0"/>
              </a:rPr>
              <a:t>Is vaping the issue or is it what the vapes contain?</a:t>
            </a:r>
            <a:endParaRPr lang="en-GB" sz="2400" kern="100" dirty="0">
              <a:effectLst/>
              <a:latin typeface="Tw Cen MT" panose="020B0602020104020603" pitchFamily="34" charset="77"/>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6520167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85283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Further justification for nicotine focus</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213531" y="1309453"/>
            <a:ext cx="8487057" cy="5124480"/>
          </a:xfrm>
          <a:prstGeom prst="rect">
            <a:avLst/>
          </a:prstGeom>
        </p:spPr>
        <p:txBody>
          <a:bodyPr wrap="square">
            <a:spAutoFit/>
          </a:bodyPr>
          <a:lstStyle/>
          <a:p>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Youth vaping has significantly increased in the UK since the COVID-19 pandemic, data from ASH (Action on Smoking and Health) has shown that the </a:t>
            </a:r>
            <a:r>
              <a:rPr lang="en-GB" sz="1900" b="1" i="1"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percentage of children aged 11-17 who have tried vaping has increased from 13.9% in 2020 to 20% in 2025</a:t>
            </a:r>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 This percentage is also likely to be significantly higher for those in the upper end of this age spectrum. </a:t>
            </a:r>
            <a:endParaRPr lang="en-GB" sz="1900" kern="100" dirty="0">
              <a:effectLst/>
              <a:latin typeface="Tw Cen MT" panose="020B0602020104020603" pitchFamily="34" charset="77"/>
              <a:ea typeface="Calibri" panose="020F0502020204030204" pitchFamily="34" charset="0"/>
              <a:cs typeface="Times New Roman" panose="02020603050405020304" pitchFamily="18" charset="0"/>
            </a:endParaRPr>
          </a:p>
          <a:p>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 </a:t>
            </a:r>
            <a:endParaRPr lang="en-GB" sz="1900" kern="100" dirty="0">
              <a:effectLst/>
              <a:latin typeface="Tw Cen MT" panose="020B0602020104020603" pitchFamily="34" charset="77"/>
              <a:ea typeface="Calibri" panose="020F0502020204030204" pitchFamily="34" charset="0"/>
              <a:cs typeface="Times New Roman" panose="02020603050405020304" pitchFamily="18" charset="0"/>
            </a:endParaRPr>
          </a:p>
          <a:p>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The UK nicotine product market has also seen </a:t>
            </a:r>
            <a:r>
              <a:rPr lang="en-GB" sz="1900" b="1" i="1"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significant growth in nicotine pouches </a:t>
            </a:r>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with a 2023 UK market analysis report showed significant growth in the nicotine pouches sector for the second year running. In 2023, the two most popular nicotine pouches brands, Velo and Nordic Spirit, </a:t>
            </a:r>
            <a:r>
              <a:rPr lang="en-GB" sz="1900" b="1" i="1"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grew by 121% and 54%, </a:t>
            </a:r>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this upward trend has continued into 2025. </a:t>
            </a:r>
            <a:endParaRPr lang="en-GB" sz="1900" kern="100" dirty="0">
              <a:effectLst/>
              <a:latin typeface="Tw Cen MT" panose="020B0602020104020603" pitchFamily="34" charset="77"/>
              <a:ea typeface="Calibri" panose="020F0502020204030204" pitchFamily="34" charset="0"/>
              <a:cs typeface="Times New Roman" panose="02020603050405020304" pitchFamily="18" charset="0"/>
            </a:endParaRPr>
          </a:p>
          <a:p>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 </a:t>
            </a:r>
            <a:endParaRPr lang="en-GB" sz="1900" kern="100" dirty="0">
              <a:effectLst/>
              <a:latin typeface="Tw Cen MT" panose="020B0602020104020603" pitchFamily="34" charset="77"/>
              <a:ea typeface="Calibri" panose="020F0502020204030204" pitchFamily="34" charset="0"/>
              <a:cs typeface="Times New Roman" panose="02020603050405020304" pitchFamily="18" charset="0"/>
            </a:endParaRPr>
          </a:p>
          <a:p>
            <a:r>
              <a:rPr lang="en-GB" sz="1900"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Whilst use of nicotine pouches remains low amongst youth populations increases in use have been observed over the past two reporting years and </a:t>
            </a:r>
            <a:r>
              <a:rPr lang="en-GB" sz="1900" b="1" i="1" kern="0" dirty="0">
                <a:solidFill>
                  <a:srgbClr val="222222"/>
                </a:solidFill>
                <a:effectLst/>
                <a:latin typeface="Tw Cen MT" panose="020B0602020104020603" pitchFamily="34" charset="77"/>
                <a:ea typeface="Times New Roman" panose="02020603050405020304" pitchFamily="18" charset="0"/>
                <a:cs typeface="Times New Roman" panose="02020603050405020304" pitchFamily="18" charset="0"/>
              </a:rPr>
              <a:t>consideration should be given to potential increases in use by nicotine addicted young people. </a:t>
            </a:r>
            <a:endParaRPr lang="en-GB" sz="1900" b="1" i="1" kern="100" dirty="0">
              <a:effectLst/>
              <a:latin typeface="Tw Cen MT" panose="020B0602020104020603" pitchFamily="34" charset="77"/>
              <a:ea typeface="Calibri" panose="020F0502020204030204" pitchFamily="34" charset="0"/>
              <a:cs typeface="Times New Roman" panose="02020603050405020304" pitchFamily="18" charset="0"/>
            </a:endParaRPr>
          </a:p>
          <a:p>
            <a:endParaRPr lang="en-GB" sz="2400" b="1" dirty="0"/>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1431781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Resources </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193556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4505DA0-3731-B9EE-B41C-2BBEE9F2D450}"/>
              </a:ext>
            </a:extLst>
          </p:cNvPr>
          <p:cNvPicPr>
            <a:picLocks noChangeAspect="1"/>
          </p:cNvPicPr>
          <p:nvPr/>
        </p:nvPicPr>
        <p:blipFill>
          <a:blip r:embed="rId2"/>
          <a:srcRect/>
          <a:stretch/>
        </p:blipFill>
        <p:spPr>
          <a:xfrm>
            <a:off x="2224212" y="268172"/>
            <a:ext cx="4280761" cy="6136460"/>
          </a:xfrm>
          <a:prstGeom prst="rect">
            <a:avLst/>
          </a:prstGeom>
          <a:ln>
            <a:solidFill>
              <a:schemeClr val="tx1"/>
            </a:solidFill>
          </a:ln>
        </p:spPr>
      </p:pic>
    </p:spTree>
    <p:extLst>
      <p:ext uri="{BB962C8B-B14F-4D97-AF65-F5344CB8AC3E}">
        <p14:creationId xmlns:p14="http://schemas.microsoft.com/office/powerpoint/2010/main" val="1577885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resources</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213531" y="1516117"/>
            <a:ext cx="8487057" cy="4370427"/>
          </a:xfrm>
          <a:prstGeom prst="rect">
            <a:avLst/>
          </a:prstGeom>
        </p:spPr>
        <p:txBody>
          <a:bodyPr wrap="square">
            <a:spAutoFit/>
          </a:bodyPr>
          <a:lstStyle/>
          <a:p>
            <a:pPr marL="285750" indent="-285750">
              <a:buFont typeface="Arial" panose="020B0604020202020204" pitchFamily="34" charset="0"/>
              <a:buChar char="•"/>
            </a:pPr>
            <a:r>
              <a:rPr lang="en-GB" sz="2400" dirty="0">
                <a:latin typeface="Tw Cen MT" panose="020B0602020104020603" pitchFamily="34" charset="77"/>
              </a:rPr>
              <a:t>Modular in nature. </a:t>
            </a:r>
          </a:p>
          <a:p>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Can be used for both formal and informal approaches. </a:t>
            </a:r>
          </a:p>
          <a:p>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Cover 5 key strategies which can be used to support intervention and conversations with pupils.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Also provide additional resources which can support RSHE / Assemblies etc, some are independent and some complement the 5 key strategies. </a:t>
            </a:r>
          </a:p>
          <a:p>
            <a:endParaRPr lang="en-GB" sz="2000" dirty="0">
              <a:latin typeface="Tw Cen MT" panose="020B0602020104020603" pitchFamily="34" charset="77"/>
            </a:endParaRPr>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9130331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5 Strategies</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213531" y="880812"/>
            <a:ext cx="8487057" cy="5693866"/>
          </a:xfrm>
          <a:prstGeom prst="rect">
            <a:avLst/>
          </a:prstGeom>
        </p:spPr>
        <p:txBody>
          <a:bodyPr wrap="square">
            <a:spAutoFit/>
          </a:bodyPr>
          <a:lstStyle/>
          <a:p>
            <a:pPr marL="457200" indent="-457200">
              <a:buFont typeface="+mj-lt"/>
              <a:buAutoNum type="arabicPeriod"/>
            </a:pPr>
            <a:endParaRPr lang="en-GB" dirty="0">
              <a:latin typeface="Tw Cen MT" panose="020B0602020104020603" pitchFamily="34" charset="77"/>
            </a:endParaRPr>
          </a:p>
          <a:p>
            <a:pPr marL="457200" indent="-457200">
              <a:buFont typeface="+mj-lt"/>
              <a:buAutoNum type="arabicPeriod"/>
            </a:pPr>
            <a:endParaRPr lang="en-GB" sz="2400" dirty="0">
              <a:latin typeface="Tw Cen MT" panose="020B0602020104020603" pitchFamily="34" charset="77"/>
            </a:endParaRPr>
          </a:p>
          <a:p>
            <a:pPr marL="457200" indent="-457200">
              <a:buFont typeface="+mj-lt"/>
              <a:buAutoNum type="arabicPeriod"/>
            </a:pPr>
            <a:r>
              <a:rPr lang="en-GB" sz="2400" dirty="0">
                <a:latin typeface="Tw Cen MT" panose="020B0602020104020603" pitchFamily="34" charset="77"/>
              </a:rPr>
              <a:t>Provide Information (to everyone)</a:t>
            </a:r>
          </a:p>
          <a:p>
            <a:pPr marL="457200" indent="-457200">
              <a:buFont typeface="+mj-lt"/>
              <a:buAutoNum type="arabicPeriod"/>
            </a:pPr>
            <a:endParaRPr lang="en-GB" sz="2400" dirty="0">
              <a:latin typeface="Tw Cen MT" panose="020B0602020104020603" pitchFamily="34" charset="77"/>
            </a:endParaRPr>
          </a:p>
          <a:p>
            <a:pPr marL="457200" indent="-457200">
              <a:buFont typeface="+mj-lt"/>
              <a:buAutoNum type="arabicPeriod"/>
            </a:pPr>
            <a:r>
              <a:rPr lang="en-GB" sz="2400" dirty="0">
                <a:latin typeface="Tw Cen MT" panose="020B0602020104020603" pitchFamily="34" charset="77"/>
              </a:rPr>
              <a:t>Identify willingness / ability to change (as/when appropriate)</a:t>
            </a:r>
          </a:p>
          <a:p>
            <a:pPr marL="342900" indent="-342900">
              <a:buFont typeface="+mj-lt"/>
              <a:buAutoNum type="arabicPeriod"/>
            </a:pPr>
            <a:endParaRPr lang="en-GB" sz="2400" dirty="0">
              <a:latin typeface="Tw Cen MT" panose="020B0602020104020603" pitchFamily="34" charset="77"/>
            </a:endParaRPr>
          </a:p>
          <a:p>
            <a:pPr marL="457200" indent="-457200">
              <a:buFont typeface="+mj-lt"/>
              <a:buAutoNum type="arabicPeriod"/>
            </a:pPr>
            <a:r>
              <a:rPr lang="en-GB" sz="2400" dirty="0">
                <a:latin typeface="Tw Cen MT" panose="020B0602020104020603" pitchFamily="34" charset="77"/>
              </a:rPr>
              <a:t>Develop discrepancy and promote change talk (as/when appropriate)</a:t>
            </a:r>
          </a:p>
          <a:p>
            <a:pPr marL="342900" indent="-342900">
              <a:buFont typeface="+mj-lt"/>
              <a:buAutoNum type="arabicPeriod"/>
            </a:pPr>
            <a:endParaRPr lang="en-GB" sz="2400" dirty="0">
              <a:latin typeface="Tw Cen MT" panose="020B0602020104020603" pitchFamily="34" charset="77"/>
            </a:endParaRPr>
          </a:p>
          <a:p>
            <a:pPr marL="457200" indent="-457200">
              <a:buFont typeface="+mj-lt"/>
              <a:buAutoNum type="arabicPeriod"/>
            </a:pPr>
            <a:r>
              <a:rPr lang="en-GB" sz="2400" dirty="0">
                <a:latin typeface="Tw Cen MT" panose="020B0602020104020603" pitchFamily="34" charset="77"/>
              </a:rPr>
              <a:t>Explore behaviour and reasons for vaping (as/when appropriate)</a:t>
            </a:r>
          </a:p>
          <a:p>
            <a:pPr marL="342900" indent="-342900">
              <a:buFont typeface="+mj-lt"/>
              <a:buAutoNum type="arabicPeriod"/>
            </a:pPr>
            <a:endParaRPr lang="en-GB" sz="2400" dirty="0">
              <a:latin typeface="Tw Cen MT" panose="020B0602020104020603" pitchFamily="34" charset="77"/>
            </a:endParaRPr>
          </a:p>
          <a:p>
            <a:pPr marL="457200" indent="-457200">
              <a:buFont typeface="+mj-lt"/>
              <a:buAutoNum type="arabicPeriod"/>
            </a:pPr>
            <a:r>
              <a:rPr lang="en-GB" sz="2400" dirty="0">
                <a:latin typeface="Tw Cen MT" panose="020B0602020104020603" pitchFamily="34" charset="77"/>
              </a:rPr>
              <a:t>Help pupils set goals and think about future behaviour.</a:t>
            </a:r>
          </a:p>
          <a:p>
            <a:endParaRPr lang="en-GB" sz="2000" dirty="0">
              <a:latin typeface="Tw Cen MT" panose="020B0602020104020603" pitchFamily="34" charset="77"/>
            </a:endParaRPr>
          </a:p>
          <a:p>
            <a:endParaRPr lang="en-GB" sz="2000" dirty="0">
              <a:latin typeface="Tw Cen MT" panose="020B0602020104020603" pitchFamily="34" charset="77"/>
            </a:endParaRPr>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30209807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Delivery</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1079201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The offer</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193435" y="1511046"/>
            <a:ext cx="8487057" cy="4001095"/>
          </a:xfrm>
          <a:prstGeom prst="rect">
            <a:avLst/>
          </a:prstGeom>
        </p:spPr>
        <p:txBody>
          <a:bodyPr wrap="square">
            <a:spAutoFit/>
          </a:bodyPr>
          <a:lstStyle/>
          <a:p>
            <a:pPr marL="285750" indent="-285750">
              <a:buFont typeface="Arial" panose="020B0604020202020204" pitchFamily="34" charset="0"/>
              <a:buChar char="•"/>
            </a:pPr>
            <a:r>
              <a:rPr lang="en-GB" sz="2400" dirty="0">
                <a:latin typeface="Tw Cen MT" panose="020B0602020104020603" pitchFamily="34" charset="77"/>
              </a:rPr>
              <a:t>Schools requested to attend a flexible training session of approx. 90mins.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Schools provided with a manual of resources covering the 5 key strategies.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Support from TTE to deliver the resources as required. </a:t>
            </a:r>
          </a:p>
          <a:p>
            <a:pPr marL="285750" indent="-285750">
              <a:buFont typeface="Arial" panose="020B0604020202020204" pitchFamily="34" charset="0"/>
              <a:buChar char="•"/>
            </a:pPr>
            <a:endParaRPr lang="en-GB" sz="2400" dirty="0">
              <a:latin typeface="Tw Cen MT" panose="020B0602020104020603" pitchFamily="34" charset="77"/>
            </a:endParaRPr>
          </a:p>
          <a:p>
            <a:endParaRPr lang="en-GB" sz="2400" dirty="0">
              <a:latin typeface="Tw Cen MT" panose="020B0602020104020603" pitchFamily="34" charset="77"/>
            </a:endParaRPr>
          </a:p>
          <a:p>
            <a:endParaRPr lang="en-GB" sz="2000" dirty="0">
              <a:latin typeface="Tw Cen MT" panose="020B0602020104020603" pitchFamily="34" charset="77"/>
            </a:endParaRPr>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2759285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Challenges</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193435" y="1511046"/>
            <a:ext cx="8487057" cy="5109091"/>
          </a:xfrm>
          <a:prstGeom prst="rect">
            <a:avLst/>
          </a:prstGeom>
        </p:spPr>
        <p:txBody>
          <a:bodyPr wrap="square">
            <a:spAutoFit/>
          </a:bodyPr>
          <a:lstStyle/>
          <a:p>
            <a:pPr marL="285750" indent="-285750">
              <a:buFont typeface="Arial" panose="020B0604020202020204" pitchFamily="34" charset="0"/>
              <a:buChar char="•"/>
            </a:pPr>
            <a:r>
              <a:rPr lang="en-GB" sz="2400" dirty="0">
                <a:latin typeface="Tw Cen MT" panose="020B0602020104020603" pitchFamily="34" charset="77"/>
              </a:rPr>
              <a:t>School recruitment proved to be challenging throughout the 2025/26 academic year.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Initial sign up was positive, but commitment to attend the short training session was problematic for some schools.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Support from Waltham Forest Council staff was positive in relation to school sign up towards the end of the academic year. </a:t>
            </a:r>
          </a:p>
          <a:p>
            <a:pPr marL="285750" indent="-285750">
              <a:buFont typeface="Arial" panose="020B0604020202020204" pitchFamily="34" charset="0"/>
              <a:buChar char="•"/>
            </a:pPr>
            <a:endParaRPr lang="en-GB" sz="2400" dirty="0">
              <a:latin typeface="Tw Cen MT" panose="020B0602020104020603" pitchFamily="34" charset="77"/>
            </a:endParaRPr>
          </a:p>
          <a:p>
            <a:pPr marL="285750" indent="-285750">
              <a:buFont typeface="Arial" panose="020B0604020202020204" pitchFamily="34" charset="0"/>
              <a:buChar char="•"/>
            </a:pPr>
            <a:r>
              <a:rPr lang="en-GB" sz="2400" dirty="0">
                <a:latin typeface="Tw Cen MT" panose="020B0602020104020603" pitchFamily="34" charset="77"/>
              </a:rPr>
              <a:t>Further recruitment and training activities planned for this academic year.   </a:t>
            </a:r>
          </a:p>
          <a:p>
            <a:pPr marL="342900" indent="-342900">
              <a:buFont typeface="+mj-lt"/>
              <a:buAutoNum type="arabicPeriod"/>
            </a:pPr>
            <a:endParaRPr lang="en-GB" sz="2400" dirty="0">
              <a:latin typeface="Tw Cen MT" panose="020B0602020104020603" pitchFamily="34" charset="77"/>
            </a:endParaRPr>
          </a:p>
          <a:p>
            <a:endParaRPr lang="en-GB" sz="2000" dirty="0">
              <a:latin typeface="Tw Cen MT" panose="020B0602020104020603" pitchFamily="34" charset="77"/>
            </a:endParaRPr>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3252342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Feedback</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643394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pic>
        <p:nvPicPr>
          <p:cNvPr id="5" name="Picture 4">
            <a:extLst>
              <a:ext uri="{FF2B5EF4-FFF2-40B4-BE49-F238E27FC236}">
                <a16:creationId xmlns:a16="http://schemas.microsoft.com/office/drawing/2014/main" id="{3DF7FDEB-A473-7D75-B8B9-2A198E5F79EC}"/>
              </a:ext>
            </a:extLst>
          </p:cNvPr>
          <p:cNvPicPr>
            <a:picLocks noChangeAspect="1"/>
          </p:cNvPicPr>
          <p:nvPr/>
        </p:nvPicPr>
        <p:blipFill rotWithShape="1">
          <a:blip r:embed="rId3"/>
          <a:srcRect b="67766"/>
          <a:stretch/>
        </p:blipFill>
        <p:spPr>
          <a:xfrm>
            <a:off x="1240892" y="0"/>
            <a:ext cx="4779000" cy="2210637"/>
          </a:xfrm>
          <a:prstGeom prst="rect">
            <a:avLst/>
          </a:prstGeom>
        </p:spPr>
      </p:pic>
      <p:pic>
        <p:nvPicPr>
          <p:cNvPr id="6" name="Picture 5">
            <a:extLst>
              <a:ext uri="{FF2B5EF4-FFF2-40B4-BE49-F238E27FC236}">
                <a16:creationId xmlns:a16="http://schemas.microsoft.com/office/drawing/2014/main" id="{693E05B9-6476-80AD-3A70-D8C090F3484E}"/>
              </a:ext>
            </a:extLst>
          </p:cNvPr>
          <p:cNvPicPr>
            <a:picLocks noChangeAspect="1"/>
          </p:cNvPicPr>
          <p:nvPr/>
        </p:nvPicPr>
        <p:blipFill rotWithShape="1">
          <a:blip r:embed="rId3"/>
          <a:srcRect t="67375"/>
          <a:stretch/>
        </p:blipFill>
        <p:spPr>
          <a:xfrm>
            <a:off x="1240892" y="4337243"/>
            <a:ext cx="4779000" cy="2237435"/>
          </a:xfrm>
          <a:prstGeom prst="rect">
            <a:avLst/>
          </a:prstGeom>
        </p:spPr>
      </p:pic>
      <p:pic>
        <p:nvPicPr>
          <p:cNvPr id="9" name="Picture 8">
            <a:extLst>
              <a:ext uri="{FF2B5EF4-FFF2-40B4-BE49-F238E27FC236}">
                <a16:creationId xmlns:a16="http://schemas.microsoft.com/office/drawing/2014/main" id="{B07C7FAC-362B-F6E7-AD2F-206942F4BC6D}"/>
              </a:ext>
            </a:extLst>
          </p:cNvPr>
          <p:cNvPicPr>
            <a:picLocks noChangeAspect="1"/>
          </p:cNvPicPr>
          <p:nvPr/>
        </p:nvPicPr>
        <p:blipFill rotWithShape="1">
          <a:blip r:embed="rId3"/>
          <a:srcRect t="35141" b="32625"/>
          <a:stretch/>
        </p:blipFill>
        <p:spPr>
          <a:xfrm>
            <a:off x="1240892" y="2039813"/>
            <a:ext cx="4779000" cy="2210637"/>
          </a:xfrm>
          <a:prstGeom prst="rect">
            <a:avLst/>
          </a:prstGeom>
        </p:spPr>
      </p:pic>
      <p:sp>
        <p:nvSpPr>
          <p:cNvPr id="13" name="Rectangle 12">
            <a:extLst>
              <a:ext uri="{FF2B5EF4-FFF2-40B4-BE49-F238E27FC236}">
                <a16:creationId xmlns:a16="http://schemas.microsoft.com/office/drawing/2014/main" id="{4BC2C517-E1AB-9B5E-B9D3-5D7424F17160}"/>
              </a:ext>
            </a:extLst>
          </p:cNvPr>
          <p:cNvSpPr/>
          <p:nvPr/>
        </p:nvSpPr>
        <p:spPr>
          <a:xfrm>
            <a:off x="1240892" y="242682"/>
            <a:ext cx="586097" cy="148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4C7E5E3-6BC8-3CFC-D597-5301126D9AD0}"/>
              </a:ext>
            </a:extLst>
          </p:cNvPr>
          <p:cNvSpPr/>
          <p:nvPr/>
        </p:nvSpPr>
        <p:spPr>
          <a:xfrm>
            <a:off x="1240892" y="2471182"/>
            <a:ext cx="586097" cy="148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059C9F11-2769-510D-F911-7C8B92BB496A}"/>
              </a:ext>
            </a:extLst>
          </p:cNvPr>
          <p:cNvSpPr/>
          <p:nvPr/>
        </p:nvSpPr>
        <p:spPr>
          <a:xfrm>
            <a:off x="1240892" y="4833769"/>
            <a:ext cx="586097" cy="1480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9679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85F0-0146-D941-99D5-93B76C213466}"/>
              </a:ext>
            </a:extLst>
          </p:cNvPr>
          <p:cNvSpPr>
            <a:spLocks noGrp="1"/>
          </p:cNvSpPr>
          <p:nvPr>
            <p:ph type="title"/>
          </p:nvPr>
        </p:nvSpPr>
        <p:spPr>
          <a:xfrm>
            <a:off x="965199" y="977048"/>
            <a:ext cx="7213600" cy="2960980"/>
          </a:xfrm>
        </p:spPr>
        <p:txBody>
          <a:bodyPr vert="horz" lIns="91440" tIns="45720" rIns="91440" bIns="45720" rtlCol="0" anchor="b">
            <a:normAutofit/>
          </a:bodyPr>
          <a:lstStyle/>
          <a:p>
            <a:pPr defTabSz="914400"/>
            <a:r>
              <a:rPr lang="en-US" sz="5700" spc="200" dirty="0">
                <a:solidFill>
                  <a:srgbClr val="FFFFFF"/>
                </a:solidFill>
              </a:rPr>
              <a:t>Introductions &amp; About us</a:t>
            </a:r>
          </a:p>
        </p:txBody>
      </p:sp>
      <p:cxnSp>
        <p:nvCxnSpPr>
          <p:cNvPr id="10" name="Straight Connector 9">
            <a:extLst>
              <a:ext uri="{FF2B5EF4-FFF2-40B4-BE49-F238E27FC236}">
                <a16:creationId xmlns:a16="http://schemas.microsoft.com/office/drawing/2014/main" id="{704F29F7-DF87-E646-ABDC-A78009EE4A62}"/>
              </a:ext>
            </a:extLst>
          </p:cNvPr>
          <p:cNvCxnSpPr/>
          <p:nvPr/>
        </p:nvCxnSpPr>
        <p:spPr>
          <a:xfrm>
            <a:off x="251460" y="2586933"/>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593597" y="2258158"/>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sz="6000" dirty="0">
                <a:solidFill>
                  <a:srgbClr val="646464"/>
                </a:solidFill>
                <a:latin typeface="Tw Cen MT Condensed" panose="020B0606020104020203" pitchFamily="34" charset="77"/>
              </a:rPr>
              <a:t>Next steps </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0EC29B0B-F174-852E-D428-078893585950}"/>
              </a:ext>
            </a:extLst>
          </p:cNvPr>
          <p:cNvPicPr>
            <a:picLocks noChangeAspect="1"/>
          </p:cNvPicPr>
          <p:nvPr/>
        </p:nvPicPr>
        <p:blipFill>
          <a:blip r:embed="rId2"/>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19637994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704F29F7-DF87-E646-ABDC-A78009EE4A62}"/>
              </a:ext>
            </a:extLst>
          </p:cNvPr>
          <p:cNvCxnSpPr/>
          <p:nvPr/>
        </p:nvCxnSpPr>
        <p:spPr>
          <a:xfrm>
            <a:off x="297180" y="331470"/>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2">
            <a:extLst>
              <a:ext uri="{FF2B5EF4-FFF2-40B4-BE49-F238E27FC236}">
                <a16:creationId xmlns:a16="http://schemas.microsoft.com/office/drawing/2014/main" id="{E885F4BF-3DB2-914D-8A72-04A467F5D5D8}"/>
              </a:ext>
            </a:extLst>
          </p:cNvPr>
          <p:cNvSpPr txBox="1">
            <a:spLocks/>
          </p:cNvSpPr>
          <p:nvPr/>
        </p:nvSpPr>
        <p:spPr>
          <a:xfrm>
            <a:off x="615696" y="11430"/>
            <a:ext cx="7956804" cy="1499616"/>
          </a:xfrm>
          <a:prstGeom prst="rect">
            <a:avLst/>
          </a:prstGeom>
        </p:spPr>
        <p:txBody>
          <a:bodyPr vert="horz" lIns="91440" tIns="45720" rIns="91440" bIns="45720" rtlCol="0" anchor="ctr">
            <a:normAutofit/>
          </a:bodyPr>
          <a:lstStyle>
            <a:lvl1pPr algn="l" defTabSz="914377" rtl="0" eaLnBrk="1" latinLnBrk="0" hangingPunct="1">
              <a:lnSpc>
                <a:spcPct val="80000"/>
              </a:lnSpc>
              <a:spcBef>
                <a:spcPct val="0"/>
              </a:spcBef>
              <a:buNone/>
              <a:defRPr sz="4400" kern="1200" cap="all" spc="100" baseline="0">
                <a:solidFill>
                  <a:schemeClr val="tx1">
                    <a:lumMod val="90000"/>
                    <a:lumOff val="10000"/>
                  </a:schemeClr>
                </a:solidFill>
                <a:latin typeface="+mj-lt"/>
                <a:ea typeface="+mj-ea"/>
                <a:cs typeface="+mj-cs"/>
              </a:defRPr>
            </a:lvl1pPr>
          </a:lstStyle>
          <a:p>
            <a:r>
              <a:rPr lang="en-GB" dirty="0">
                <a:solidFill>
                  <a:srgbClr val="646464"/>
                </a:solidFill>
                <a:latin typeface="Tw Cen MT Condensed" panose="020B0606020104020203" pitchFamily="34" charset="77"/>
              </a:rPr>
              <a:t>Contact</a:t>
            </a:r>
          </a:p>
        </p:txBody>
      </p:sp>
      <p:cxnSp>
        <p:nvCxnSpPr>
          <p:cNvPr id="12" name="Straight Connector 11">
            <a:extLst>
              <a:ext uri="{FF2B5EF4-FFF2-40B4-BE49-F238E27FC236}">
                <a16:creationId xmlns:a16="http://schemas.microsoft.com/office/drawing/2014/main" id="{9B096A71-8BF2-EE4C-81AD-1420FA4656EF}"/>
              </a:ext>
            </a:extLst>
          </p:cNvPr>
          <p:cNvCxnSpPr/>
          <p:nvPr/>
        </p:nvCxnSpPr>
        <p:spPr>
          <a:xfrm>
            <a:off x="6446520" y="5809578"/>
            <a:ext cx="0" cy="842067"/>
          </a:xfrm>
          <a:prstGeom prst="line">
            <a:avLst/>
          </a:prstGeom>
          <a:ln w="381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F11579C5-CB45-3745-AD42-144BDD23F8BF}"/>
              </a:ext>
            </a:extLst>
          </p:cNvPr>
          <p:cNvSpPr/>
          <p:nvPr/>
        </p:nvSpPr>
        <p:spPr>
          <a:xfrm>
            <a:off x="154734" y="2743656"/>
            <a:ext cx="8834532" cy="1107996"/>
          </a:xfrm>
          <a:prstGeom prst="rect">
            <a:avLst/>
          </a:prstGeom>
        </p:spPr>
        <p:txBody>
          <a:bodyPr wrap="square">
            <a:spAutoFit/>
          </a:bodyPr>
          <a:lstStyle/>
          <a:p>
            <a:pPr algn="ctr"/>
            <a:r>
              <a:rPr lang="en-GB" sz="2400" b="1" dirty="0">
                <a:latin typeface="Tw Cen MT" panose="020B0602020104020603" pitchFamily="34" charset="77"/>
                <a:hlinkClick r:id="rId2"/>
              </a:rPr>
              <a:t>mark@thetrainingeffect.co.uk</a:t>
            </a:r>
            <a:r>
              <a:rPr lang="en-GB" sz="2400" b="1" dirty="0">
                <a:latin typeface="Tw Cen MT" panose="020B0602020104020603" pitchFamily="34" charset="77"/>
              </a:rPr>
              <a:t> </a:t>
            </a:r>
          </a:p>
          <a:p>
            <a:endParaRPr lang="en-GB" sz="2400" b="1" dirty="0"/>
          </a:p>
          <a:p>
            <a:endParaRPr lang="en-GB" dirty="0"/>
          </a:p>
        </p:txBody>
      </p:sp>
      <p:pic>
        <p:nvPicPr>
          <p:cNvPr id="2" name="Picture 1">
            <a:extLst>
              <a:ext uri="{FF2B5EF4-FFF2-40B4-BE49-F238E27FC236}">
                <a16:creationId xmlns:a16="http://schemas.microsoft.com/office/drawing/2014/main" id="{5AF58BA8-1741-B46F-2243-EFC241DA6619}"/>
              </a:ext>
            </a:extLst>
          </p:cNvPr>
          <p:cNvPicPr>
            <a:picLocks noChangeAspect="1"/>
          </p:cNvPicPr>
          <p:nvPr/>
        </p:nvPicPr>
        <p:blipFill>
          <a:blip r:embed="rId3"/>
          <a:stretch>
            <a:fillRect/>
          </a:stretch>
        </p:blipFill>
        <p:spPr>
          <a:xfrm>
            <a:off x="6782937" y="5886544"/>
            <a:ext cx="2147532" cy="688134"/>
          </a:xfrm>
          <a:prstGeom prst="rect">
            <a:avLst/>
          </a:prstGeom>
        </p:spPr>
      </p:pic>
    </p:spTree>
    <p:extLst>
      <p:ext uri="{BB962C8B-B14F-4D97-AF65-F5344CB8AC3E}">
        <p14:creationId xmlns:p14="http://schemas.microsoft.com/office/powerpoint/2010/main" val="176751016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22354</TotalTime>
  <Words>733</Words>
  <Application>Microsoft Macintosh PowerPoint</Application>
  <PresentationFormat>On-screen Show (4:3)</PresentationFormat>
  <Paragraphs>83</Paragraphs>
  <Slides>18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Tw Cen MT</vt:lpstr>
      <vt:lpstr>Tw Cen MT Condensed</vt:lpstr>
      <vt:lpstr>Office Theme</vt:lpstr>
      <vt:lpstr>Vaping Pilot - Overview Mark Bowles, Director, TTE</vt:lpstr>
      <vt:lpstr>Introductions &amp; About us</vt:lpstr>
      <vt:lpstr>PowerPoint Presentation</vt:lpstr>
      <vt:lpstr>Introductions &amp; About us</vt:lpstr>
      <vt:lpstr>PowerPoint Presentation</vt:lpstr>
      <vt:lpstr>PowerPoint Presentation</vt:lpstr>
      <vt:lpstr>PowerPoint Presentation</vt:lpstr>
      <vt:lpstr>Introductions &amp; About us</vt:lpstr>
      <vt:lpstr>PowerPoint Presentation</vt:lpstr>
      <vt:lpstr>PowerPoint Presentation</vt:lpstr>
      <vt:lpstr>PowerPoint Presentation</vt:lpstr>
      <vt:lpstr>Introductions &amp; About us</vt:lpstr>
      <vt:lpstr>PowerPoint Presentation</vt:lpstr>
      <vt:lpstr>PowerPoint Presentation</vt:lpstr>
      <vt:lpstr>Introductions &amp; About us</vt:lpstr>
      <vt:lpstr>PowerPoint Presentation</vt:lpstr>
      <vt:lpstr>Introductions &amp; About us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of Practice 4th February 2025 Mark Bowles, Director, TTE</dc:title>
  <dc:creator>Yyyyy Uuuuuuuu</dc:creator>
  <cp:lastModifiedBy>Yyyyy Uuuuuuuu</cp:lastModifiedBy>
  <cp:revision>5</cp:revision>
  <dcterms:created xsi:type="dcterms:W3CDTF">2025-02-04T13:13:05Z</dcterms:created>
  <dcterms:modified xsi:type="dcterms:W3CDTF">2026-09-10T18:15:32Z</dcterms:modified>
</cp:coreProperties>
</file>