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9" r:id="rId4"/>
    <p:sldMasterId id="2147483755" r:id="rId5"/>
    <p:sldMasterId id="2147483882" r:id="rId6"/>
    <p:sldMasterId id="2147483909" r:id="rId7"/>
  </p:sldMasterIdLst>
  <p:notesMasterIdLst>
    <p:notesMasterId r:id="rId133"/>
  </p:notesMasterIdLst>
  <p:handoutMasterIdLst>
    <p:handoutMasterId r:id="rId134"/>
  </p:handoutMasterIdLst>
  <p:sldIdLst>
    <p:sldId id="2147473193" r:id="rId8"/>
    <p:sldId id="256" r:id="rId9"/>
    <p:sldId id="2147473200" r:id="rId10"/>
    <p:sldId id="2147473201" r:id="rId11"/>
    <p:sldId id="2147376557" r:id="rId12"/>
    <p:sldId id="2147376558" r:id="rId13"/>
    <p:sldId id="2147376559" r:id="rId14"/>
    <p:sldId id="2147376548" r:id="rId15"/>
    <p:sldId id="2147376601" r:id="rId16"/>
    <p:sldId id="2147376553" r:id="rId17"/>
    <p:sldId id="2147376552" r:id="rId18"/>
    <p:sldId id="2147376560" r:id="rId19"/>
    <p:sldId id="2147376561" r:id="rId20"/>
    <p:sldId id="2147376562" r:id="rId21"/>
    <p:sldId id="2147376563" r:id="rId22"/>
    <p:sldId id="2147376564" r:id="rId23"/>
    <p:sldId id="2147376565" r:id="rId24"/>
    <p:sldId id="2147376566" r:id="rId25"/>
    <p:sldId id="2147376567" r:id="rId26"/>
    <p:sldId id="2147376568" r:id="rId27"/>
    <p:sldId id="2147376569" r:id="rId28"/>
    <p:sldId id="2147376570" r:id="rId29"/>
    <p:sldId id="2147376573" r:id="rId30"/>
    <p:sldId id="2147376571" r:id="rId31"/>
    <p:sldId id="2147376449" r:id="rId32"/>
    <p:sldId id="2147376241" r:id="rId33"/>
    <p:sldId id="2147376572" r:id="rId34"/>
    <p:sldId id="2147376574" r:id="rId35"/>
    <p:sldId id="2147376575" r:id="rId36"/>
    <p:sldId id="2147376576" r:id="rId37"/>
    <p:sldId id="2147376577" r:id="rId38"/>
    <p:sldId id="2147376578" r:id="rId39"/>
    <p:sldId id="2147376579" r:id="rId40"/>
    <p:sldId id="2147376580" r:id="rId41"/>
    <p:sldId id="2147376581" r:id="rId42"/>
    <p:sldId id="2147376582" r:id="rId43"/>
    <p:sldId id="2147376583" r:id="rId44"/>
    <p:sldId id="2147376584" r:id="rId45"/>
    <p:sldId id="2147376585" r:id="rId46"/>
    <p:sldId id="2147376586" r:id="rId47"/>
    <p:sldId id="2147376587" r:id="rId48"/>
    <p:sldId id="2147376588" r:id="rId49"/>
    <p:sldId id="2147376589" r:id="rId50"/>
    <p:sldId id="2147376590" r:id="rId51"/>
    <p:sldId id="2147376593" r:id="rId52"/>
    <p:sldId id="2147376592" r:id="rId53"/>
    <p:sldId id="2147376591" r:id="rId54"/>
    <p:sldId id="2147376594" r:id="rId55"/>
    <p:sldId id="2147376595" r:id="rId56"/>
    <p:sldId id="2147376596" r:id="rId57"/>
    <p:sldId id="2147376597" r:id="rId58"/>
    <p:sldId id="2147376598" r:id="rId59"/>
    <p:sldId id="2147376599" r:id="rId60"/>
    <p:sldId id="2147376600" r:id="rId61"/>
    <p:sldId id="2147473202" r:id="rId62"/>
    <p:sldId id="257" r:id="rId63"/>
    <p:sldId id="258" r:id="rId64"/>
    <p:sldId id="259" r:id="rId65"/>
    <p:sldId id="260" r:id="rId66"/>
    <p:sldId id="261" r:id="rId67"/>
    <p:sldId id="262" r:id="rId68"/>
    <p:sldId id="2147473203" r:id="rId69"/>
    <p:sldId id="2147473204" r:id="rId70"/>
    <p:sldId id="296" r:id="rId71"/>
    <p:sldId id="298" r:id="rId72"/>
    <p:sldId id="2147473406" r:id="rId73"/>
    <p:sldId id="2147481063" r:id="rId74"/>
    <p:sldId id="2147473682" r:id="rId75"/>
    <p:sldId id="2147473592" r:id="rId76"/>
    <p:sldId id="2147481049" r:id="rId77"/>
    <p:sldId id="2147481060" r:id="rId78"/>
    <p:sldId id="2147481030" r:id="rId79"/>
    <p:sldId id="2147473775" r:id="rId80"/>
    <p:sldId id="2147473605" r:id="rId81"/>
    <p:sldId id="2147473771" r:id="rId82"/>
    <p:sldId id="2147473611" r:id="rId83"/>
    <p:sldId id="2147481031" r:id="rId84"/>
    <p:sldId id="2147481062" r:id="rId85"/>
    <p:sldId id="2147481056" r:id="rId86"/>
    <p:sldId id="289" r:id="rId87"/>
    <p:sldId id="2147481057" r:id="rId88"/>
    <p:sldId id="2147473710" r:id="rId89"/>
    <p:sldId id="2147473937" r:id="rId90"/>
    <p:sldId id="2147481034" r:id="rId91"/>
    <p:sldId id="2147481052" r:id="rId92"/>
    <p:sldId id="2147481035" r:id="rId93"/>
    <p:sldId id="2147481058" r:id="rId94"/>
    <p:sldId id="2147481037" r:id="rId95"/>
    <p:sldId id="2147481055" r:id="rId96"/>
    <p:sldId id="2147481043" r:id="rId97"/>
    <p:sldId id="2147473903" r:id="rId98"/>
    <p:sldId id="2147481045" r:id="rId99"/>
    <p:sldId id="2147481046" r:id="rId100"/>
    <p:sldId id="2147473959" r:id="rId101"/>
    <p:sldId id="2147473824" r:id="rId102"/>
    <p:sldId id="2147473868" r:id="rId103"/>
    <p:sldId id="2147473869" r:id="rId104"/>
    <p:sldId id="2147473887" r:id="rId105"/>
    <p:sldId id="2147481061" r:id="rId106"/>
    <p:sldId id="2147481059" r:id="rId107"/>
    <p:sldId id="2147481050" r:id="rId108"/>
    <p:sldId id="2147481048" r:id="rId109"/>
    <p:sldId id="2147481064" r:id="rId110"/>
    <p:sldId id="2147473208" r:id="rId111"/>
    <p:sldId id="2147473210" r:id="rId112"/>
    <p:sldId id="273" r:id="rId113"/>
    <p:sldId id="2147375846" r:id="rId114"/>
    <p:sldId id="2147375840" r:id="rId115"/>
    <p:sldId id="543" r:id="rId116"/>
    <p:sldId id="2147375841" r:id="rId117"/>
    <p:sldId id="2147375842" r:id="rId118"/>
    <p:sldId id="2147375845" r:id="rId119"/>
    <p:sldId id="2147473211" r:id="rId120"/>
    <p:sldId id="2147473212" r:id="rId121"/>
    <p:sldId id="2147481065" r:id="rId122"/>
    <p:sldId id="2147481066" r:id="rId123"/>
    <p:sldId id="2147481067" r:id="rId124"/>
    <p:sldId id="2147481068" r:id="rId125"/>
    <p:sldId id="2147481069" r:id="rId126"/>
    <p:sldId id="2147481070" r:id="rId127"/>
    <p:sldId id="2147481071" r:id="rId128"/>
    <p:sldId id="263" r:id="rId129"/>
    <p:sldId id="264" r:id="rId130"/>
    <p:sldId id="265" r:id="rId131"/>
    <p:sldId id="2147473197" r:id="rId1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TEMPLATE TO BE USED" id="{16702614-76B2-0D4F-8491-925909C15BB0}">
          <p14:sldIdLst>
            <p14:sldId id="2147473193"/>
            <p14:sldId id="256"/>
            <p14:sldId id="2147473200"/>
            <p14:sldId id="2147473201"/>
            <p14:sldId id="2147376557"/>
            <p14:sldId id="2147376558"/>
            <p14:sldId id="2147376559"/>
            <p14:sldId id="2147376548"/>
            <p14:sldId id="2147376601"/>
            <p14:sldId id="2147376553"/>
            <p14:sldId id="2147376552"/>
            <p14:sldId id="2147376560"/>
            <p14:sldId id="2147376561"/>
            <p14:sldId id="2147376562"/>
            <p14:sldId id="2147376563"/>
            <p14:sldId id="2147376564"/>
            <p14:sldId id="2147376565"/>
            <p14:sldId id="2147376566"/>
            <p14:sldId id="2147376567"/>
            <p14:sldId id="2147376568"/>
            <p14:sldId id="2147376569"/>
            <p14:sldId id="2147376570"/>
            <p14:sldId id="2147376573"/>
            <p14:sldId id="2147376571"/>
            <p14:sldId id="2147376449"/>
            <p14:sldId id="2147376241"/>
            <p14:sldId id="2147376572"/>
            <p14:sldId id="2147376574"/>
            <p14:sldId id="2147376575"/>
            <p14:sldId id="2147376576"/>
            <p14:sldId id="2147376577"/>
            <p14:sldId id="2147376578"/>
            <p14:sldId id="2147376579"/>
            <p14:sldId id="2147376580"/>
            <p14:sldId id="2147376581"/>
            <p14:sldId id="2147376582"/>
            <p14:sldId id="2147376583"/>
            <p14:sldId id="2147376584"/>
            <p14:sldId id="2147376585"/>
            <p14:sldId id="2147376586"/>
            <p14:sldId id="2147376587"/>
            <p14:sldId id="2147376588"/>
            <p14:sldId id="2147376589"/>
            <p14:sldId id="2147376590"/>
            <p14:sldId id="2147376593"/>
            <p14:sldId id="2147376592"/>
            <p14:sldId id="2147376591"/>
            <p14:sldId id="2147376594"/>
            <p14:sldId id="2147376595"/>
            <p14:sldId id="2147376596"/>
            <p14:sldId id="2147376597"/>
            <p14:sldId id="2147376598"/>
            <p14:sldId id="2147376599"/>
            <p14:sldId id="2147376600"/>
            <p14:sldId id="2147473202"/>
            <p14:sldId id="257"/>
            <p14:sldId id="258"/>
            <p14:sldId id="259"/>
            <p14:sldId id="260"/>
            <p14:sldId id="261"/>
            <p14:sldId id="262"/>
            <p14:sldId id="2147473203"/>
            <p14:sldId id="2147473204"/>
            <p14:sldId id="296"/>
            <p14:sldId id="298"/>
            <p14:sldId id="2147473406"/>
            <p14:sldId id="2147481063"/>
            <p14:sldId id="2147473682"/>
            <p14:sldId id="2147473592"/>
            <p14:sldId id="2147481049"/>
            <p14:sldId id="2147481060"/>
            <p14:sldId id="2147481030"/>
            <p14:sldId id="2147473775"/>
            <p14:sldId id="2147473605"/>
            <p14:sldId id="2147473771"/>
            <p14:sldId id="2147473611"/>
            <p14:sldId id="2147481031"/>
            <p14:sldId id="2147481062"/>
            <p14:sldId id="2147481056"/>
            <p14:sldId id="289"/>
            <p14:sldId id="2147481057"/>
            <p14:sldId id="2147473710"/>
            <p14:sldId id="2147473937"/>
            <p14:sldId id="2147481034"/>
            <p14:sldId id="2147481052"/>
            <p14:sldId id="2147481035"/>
            <p14:sldId id="2147481058"/>
            <p14:sldId id="2147481037"/>
            <p14:sldId id="2147481055"/>
            <p14:sldId id="2147481043"/>
            <p14:sldId id="2147473903"/>
            <p14:sldId id="2147481045"/>
            <p14:sldId id="2147481046"/>
            <p14:sldId id="2147473959"/>
            <p14:sldId id="2147473824"/>
            <p14:sldId id="2147473868"/>
            <p14:sldId id="2147473869"/>
            <p14:sldId id="2147473887"/>
            <p14:sldId id="2147481061"/>
            <p14:sldId id="2147481059"/>
            <p14:sldId id="2147481050"/>
            <p14:sldId id="2147481048"/>
            <p14:sldId id="2147481064"/>
            <p14:sldId id="2147473208"/>
            <p14:sldId id="2147473210"/>
            <p14:sldId id="273"/>
            <p14:sldId id="2147375846"/>
            <p14:sldId id="2147375840"/>
            <p14:sldId id="543"/>
            <p14:sldId id="2147375841"/>
            <p14:sldId id="2147375842"/>
            <p14:sldId id="2147375845"/>
            <p14:sldId id="2147473211"/>
            <p14:sldId id="2147473212"/>
            <p14:sldId id="2147481065"/>
            <p14:sldId id="2147481066"/>
            <p14:sldId id="2147481067"/>
            <p14:sldId id="2147481068"/>
            <p14:sldId id="2147481069"/>
            <p14:sldId id="2147481070"/>
            <p14:sldId id="2147481071"/>
            <p14:sldId id="263"/>
            <p14:sldId id="264"/>
            <p14:sldId id="265"/>
            <p14:sldId id="2147473197"/>
          </p14:sldIdLst>
        </p14:section>
        <p14:section name="Burgundy" id="{9B0D7E17-954D-3340-AE61-E0AC7328ACA1}">
          <p14:sldIdLst/>
        </p14:section>
        <p14:section name="Purple" id="{4E44CFC1-E998-8347-B343-C46743761555}">
          <p14:sldIdLst/>
        </p14:section>
        <p14:section name="Orange" id="{417FC88B-05AF-3949-9035-36918F8CF375}">
          <p14:sldIdLst/>
        </p14:section>
        <p14:section name="Green" id="{8EE35BA7-EC5B-7644-A083-BAA62997553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456F"/>
    <a:srgbClr val="1F7555"/>
    <a:srgbClr val="78508E"/>
    <a:srgbClr val="CCCCCC"/>
    <a:srgbClr val="38B3A0"/>
    <a:srgbClr val="4D94C3"/>
    <a:srgbClr val="3679B1"/>
    <a:srgbClr val="246298"/>
    <a:srgbClr val="EA952D"/>
    <a:srgbClr val="84BF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3031BB-C2FA-8645-372D-58B14FE4A10C}" v="26" dt="2026-10-06T11:39:51.293"/>
    <p1510:client id="{9016DE1C-C834-4253-A371-F40D6517CC37}" v="76" dt="2026-10-06T14:03:04.9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69"/>
    <p:restoredTop sz="96259"/>
  </p:normalViewPr>
  <p:slideViewPr>
    <p:cSldViewPr snapToGrid="0">
      <p:cViewPr varScale="1">
        <p:scale>
          <a:sx n="106" d="100"/>
          <a:sy n="106" d="100"/>
        </p:scale>
        <p:origin x="504"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notesViewPr>
    <p:cSldViewPr snapToGrid="0">
      <p:cViewPr varScale="1">
        <p:scale>
          <a:sx n="126" d="100"/>
          <a:sy n="126" d="100"/>
        </p:scale>
        <p:origin x="4256" y="200"/>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63" Type="http://schemas.openxmlformats.org/officeDocument/2006/relationships/slide" Target="slides/slide56.xml"/><Relationship Id="rId84" Type="http://schemas.openxmlformats.org/officeDocument/2006/relationships/slide" Target="slides/slide77.xml"/><Relationship Id="rId138" Type="http://schemas.openxmlformats.org/officeDocument/2006/relationships/tableStyles" Target="tableStyles.xml"/><Relationship Id="rId16" Type="http://schemas.openxmlformats.org/officeDocument/2006/relationships/slide" Target="slides/slide9.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slide" Target="slides/slide116.xml"/><Relationship Id="rId128" Type="http://schemas.openxmlformats.org/officeDocument/2006/relationships/slide" Target="slides/slide121.xml"/><Relationship Id="rId5" Type="http://schemas.openxmlformats.org/officeDocument/2006/relationships/slideMaster" Target="slideMasters/slideMaster2.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slide" Target="slides/slide106.xml"/><Relationship Id="rId118" Type="http://schemas.openxmlformats.org/officeDocument/2006/relationships/slide" Target="slides/slide111.xml"/><Relationship Id="rId134" Type="http://schemas.openxmlformats.org/officeDocument/2006/relationships/handoutMaster" Target="handoutMasters/handoutMaster1.xml"/><Relationship Id="rId139" Type="http://schemas.microsoft.com/office/2015/10/relationships/revisionInfo" Target="revisionInfo.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124" Type="http://schemas.openxmlformats.org/officeDocument/2006/relationships/slide" Target="slides/slide117.xml"/><Relationship Id="rId129" Type="http://schemas.openxmlformats.org/officeDocument/2006/relationships/slide" Target="slides/slide122.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slide" Target="slides/slide107.xml"/><Relationship Id="rId119" Type="http://schemas.openxmlformats.org/officeDocument/2006/relationships/slide" Target="slides/slide112.xml"/><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130" Type="http://schemas.openxmlformats.org/officeDocument/2006/relationships/slide" Target="slides/slide123.xml"/><Relationship Id="rId135" Type="http://schemas.openxmlformats.org/officeDocument/2006/relationships/presProps" Target="presProps.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slide" Target="slides/slide118.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131" Type="http://schemas.openxmlformats.org/officeDocument/2006/relationships/slide" Target="slides/slide124.xml"/><Relationship Id="rId136" Type="http://schemas.openxmlformats.org/officeDocument/2006/relationships/viewProps" Target="viewProps.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slide" Target="slides/slide119.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3" Type="http://schemas.openxmlformats.org/officeDocument/2006/relationships/customXml" Target="../customXml/item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slide" Target="slides/slide109.xml"/><Relationship Id="rId137"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32" Type="http://schemas.openxmlformats.org/officeDocument/2006/relationships/slide" Target="slides/slide125.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27" Type="http://schemas.openxmlformats.org/officeDocument/2006/relationships/slide" Target="slides/slide120.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47" Type="http://schemas.openxmlformats.org/officeDocument/2006/relationships/slide" Target="slides/slide40.xml"/><Relationship Id="rId68" Type="http://schemas.openxmlformats.org/officeDocument/2006/relationships/slide" Target="slides/slide61.xml"/><Relationship Id="rId89" Type="http://schemas.openxmlformats.org/officeDocument/2006/relationships/slide" Target="slides/slide82.xml"/><Relationship Id="rId112" Type="http://schemas.openxmlformats.org/officeDocument/2006/relationships/slide" Target="slides/slide105.xml"/><Relationship Id="rId133"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10">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1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1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2#3">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F7BC6E-F602-814B-BDF5-0A182364FC56}" type="doc">
      <dgm:prSet loTypeId="urn:microsoft.com/office/officeart/2005/8/layout/venn1" loCatId="" qsTypeId="urn:microsoft.com/office/officeart/2005/8/quickstyle/simple2#4" qsCatId="simple" csTypeId="urn:microsoft.com/office/officeart/2005/8/colors/colorful1#1" csCatId="colorful" phldr="1"/>
      <dgm:spPr/>
    </dgm:pt>
    <dgm:pt modelId="{B9FD1C54-8B4B-8F46-B51B-FDFFF5D552E6}">
      <dgm:prSet phldrT="[Text]"/>
      <dgm:spPr>
        <a:ln>
          <a:noFill/>
        </a:ln>
      </dgm:spPr>
      <dgm:t>
        <a:bodyPr/>
        <a:lstStyle/>
        <a:p>
          <a:r>
            <a:rPr lang="en-US" b="1" dirty="0">
              <a:solidFill>
                <a:schemeClr val="bg1"/>
              </a:solidFill>
              <a:latin typeface="Geneva" panose="020B0503030404040204" pitchFamily="34" charset="0"/>
              <a:ea typeface="Geneva" panose="020B0503030404040204" pitchFamily="34" charset="0"/>
            </a:rPr>
            <a:t>Professional learning and Teacher Education</a:t>
          </a:r>
        </a:p>
      </dgm:t>
    </dgm:pt>
    <dgm:pt modelId="{FA79DBF0-002E-7346-92AE-DDB89C9C7A7F}" type="parTrans" cxnId="{FA6CAB56-BF8B-C54D-82FA-F2EF202B2F95}">
      <dgm:prSet/>
      <dgm:spPr/>
      <dgm:t>
        <a:bodyPr/>
        <a:lstStyle/>
        <a:p>
          <a:endParaRPr lang="en-US"/>
        </a:p>
      </dgm:t>
    </dgm:pt>
    <dgm:pt modelId="{71BC4D51-0F54-4F49-B3FA-642AE248D601}" type="sibTrans" cxnId="{FA6CAB56-BF8B-C54D-82FA-F2EF202B2F95}">
      <dgm:prSet/>
      <dgm:spPr/>
      <dgm:t>
        <a:bodyPr/>
        <a:lstStyle/>
        <a:p>
          <a:endParaRPr lang="en-US"/>
        </a:p>
      </dgm:t>
    </dgm:pt>
    <dgm:pt modelId="{7FEEC6C2-3B22-894B-8625-6F21B93BABC2}">
      <dgm:prSet phldrT="[Text]">
        <dgm:style>
          <a:lnRef idx="1">
            <a:schemeClr val="accent2"/>
          </a:lnRef>
          <a:fillRef idx="2">
            <a:schemeClr val="accent2"/>
          </a:fillRef>
          <a:effectRef idx="1">
            <a:schemeClr val="accent2"/>
          </a:effectRef>
          <a:fontRef idx="minor">
            <a:schemeClr val="dk1"/>
          </a:fontRef>
        </dgm:style>
      </dgm:prSet>
      <dgm:spPr>
        <a:solidFill>
          <a:schemeClr val="tx2">
            <a:lumMod val="50000"/>
            <a:lumOff val="50000"/>
          </a:schemeClr>
        </a:solidFill>
        <a:ln>
          <a:noFill/>
        </a:ln>
      </dgm:spPr>
      <dgm:t>
        <a:bodyPr/>
        <a:lstStyle/>
        <a:p>
          <a:r>
            <a:rPr lang="en-US" b="1" spc="0" dirty="0">
              <a:solidFill>
                <a:schemeClr val="bg1"/>
              </a:solidFill>
              <a:latin typeface="Geneva" panose="020B0503030404040204" pitchFamily="34" charset="0"/>
              <a:ea typeface="Geneva" panose="020B0503030404040204" pitchFamily="34" charset="0"/>
            </a:rPr>
            <a:t>Communities and Partnerships</a:t>
          </a:r>
        </a:p>
      </dgm:t>
    </dgm:pt>
    <dgm:pt modelId="{057BC171-EE8F-BE48-AB93-7789A2AB26C5}" type="parTrans" cxnId="{CE1CB0C0-CFB2-7E4A-B7F8-8959BE7BB7D0}">
      <dgm:prSet/>
      <dgm:spPr/>
      <dgm:t>
        <a:bodyPr/>
        <a:lstStyle/>
        <a:p>
          <a:endParaRPr lang="en-US"/>
        </a:p>
      </dgm:t>
    </dgm:pt>
    <dgm:pt modelId="{6629E670-C07B-854A-8FAA-B2837A9A619B}" type="sibTrans" cxnId="{CE1CB0C0-CFB2-7E4A-B7F8-8959BE7BB7D0}">
      <dgm:prSet/>
      <dgm:spPr/>
      <dgm:t>
        <a:bodyPr/>
        <a:lstStyle/>
        <a:p>
          <a:endParaRPr lang="en-US"/>
        </a:p>
      </dgm:t>
    </dgm:pt>
    <dgm:pt modelId="{51961154-9306-EE4A-99EC-117F3BFDE449}">
      <dgm:prSet phldrT="[Text]"/>
      <dgm:spPr>
        <a:ln>
          <a:noFill/>
        </a:ln>
      </dgm:spPr>
      <dgm:t>
        <a:bodyPr/>
        <a:lstStyle/>
        <a:p>
          <a:r>
            <a:rPr lang="en-US" b="1" dirty="0">
              <a:solidFill>
                <a:schemeClr val="bg1"/>
              </a:solidFill>
              <a:latin typeface="Geneva" panose="020B0503030404040204" pitchFamily="34" charset="0"/>
              <a:ea typeface="Geneva" panose="020B0503030404040204" pitchFamily="34" charset="0"/>
            </a:rPr>
            <a:t>Pedagogy and Innovation</a:t>
          </a:r>
        </a:p>
      </dgm:t>
    </dgm:pt>
    <dgm:pt modelId="{5184A23A-6BE0-F74E-AFD2-0BD008A10889}" type="parTrans" cxnId="{4C9744AA-2469-184B-AF8A-02380CAE32E0}">
      <dgm:prSet/>
      <dgm:spPr/>
      <dgm:t>
        <a:bodyPr/>
        <a:lstStyle/>
        <a:p>
          <a:endParaRPr lang="en-US"/>
        </a:p>
      </dgm:t>
    </dgm:pt>
    <dgm:pt modelId="{43697F49-5B10-A64B-8CE8-7739FD480CB7}" type="sibTrans" cxnId="{4C9744AA-2469-184B-AF8A-02380CAE32E0}">
      <dgm:prSet/>
      <dgm:spPr/>
      <dgm:t>
        <a:bodyPr/>
        <a:lstStyle/>
        <a:p>
          <a:endParaRPr lang="en-US"/>
        </a:p>
      </dgm:t>
    </dgm:pt>
    <dgm:pt modelId="{E4C8CD5B-5033-7743-B148-3E3E8D26D123}" type="pres">
      <dgm:prSet presAssocID="{16F7BC6E-F602-814B-BDF5-0A182364FC56}" presName="compositeShape" presStyleCnt="0">
        <dgm:presLayoutVars>
          <dgm:chMax val="7"/>
          <dgm:dir/>
          <dgm:resizeHandles val="exact"/>
        </dgm:presLayoutVars>
      </dgm:prSet>
      <dgm:spPr/>
    </dgm:pt>
    <dgm:pt modelId="{62D9313E-CCA9-3C49-B2F6-B1C15B902B4E}" type="pres">
      <dgm:prSet presAssocID="{B9FD1C54-8B4B-8F46-B51B-FDFFF5D552E6}" presName="circ1" presStyleLbl="vennNode1" presStyleIdx="0" presStyleCnt="3" custLinFactNeighborX="-6564" custLinFactNeighborY="-273"/>
      <dgm:spPr/>
    </dgm:pt>
    <dgm:pt modelId="{3D7F9BD3-E10C-BC47-A91D-1433F94C7888}" type="pres">
      <dgm:prSet presAssocID="{B9FD1C54-8B4B-8F46-B51B-FDFFF5D552E6}" presName="circ1Tx" presStyleLbl="revTx" presStyleIdx="0" presStyleCnt="0">
        <dgm:presLayoutVars>
          <dgm:chMax val="0"/>
          <dgm:chPref val="0"/>
          <dgm:bulletEnabled val="1"/>
        </dgm:presLayoutVars>
      </dgm:prSet>
      <dgm:spPr/>
    </dgm:pt>
    <dgm:pt modelId="{00A4AF4B-EDE5-A347-BAF9-FF7C4EEE45FB}" type="pres">
      <dgm:prSet presAssocID="{7FEEC6C2-3B22-894B-8625-6F21B93BABC2}" presName="circ2" presStyleLbl="vennNode1" presStyleIdx="1" presStyleCnt="3" custScaleX="105832" custLinFactNeighborX="-1517" custLinFactNeighborY="-273"/>
      <dgm:spPr/>
    </dgm:pt>
    <dgm:pt modelId="{CEA1D24A-7B86-7749-AAB6-0FAD27583001}" type="pres">
      <dgm:prSet presAssocID="{7FEEC6C2-3B22-894B-8625-6F21B93BABC2}" presName="circ2Tx" presStyleLbl="revTx" presStyleIdx="0" presStyleCnt="0">
        <dgm:presLayoutVars>
          <dgm:chMax val="0"/>
          <dgm:chPref val="0"/>
          <dgm:bulletEnabled val="1"/>
        </dgm:presLayoutVars>
      </dgm:prSet>
      <dgm:spPr/>
    </dgm:pt>
    <dgm:pt modelId="{7E6C8961-51D7-114A-A92E-D4B7D3E13860}" type="pres">
      <dgm:prSet presAssocID="{51961154-9306-EE4A-99EC-117F3BFDE449}" presName="circ3" presStyleLbl="vennNode1" presStyleIdx="2" presStyleCnt="3" custScaleX="130174"/>
      <dgm:spPr/>
    </dgm:pt>
    <dgm:pt modelId="{E21BD4BD-7A54-4A43-B4AF-42B45B7BAF96}" type="pres">
      <dgm:prSet presAssocID="{51961154-9306-EE4A-99EC-117F3BFDE449}" presName="circ3Tx" presStyleLbl="revTx" presStyleIdx="0" presStyleCnt="0">
        <dgm:presLayoutVars>
          <dgm:chMax val="0"/>
          <dgm:chPref val="0"/>
          <dgm:bulletEnabled val="1"/>
        </dgm:presLayoutVars>
      </dgm:prSet>
      <dgm:spPr/>
    </dgm:pt>
  </dgm:ptLst>
  <dgm:cxnLst>
    <dgm:cxn modelId="{9906A411-CFD8-EA41-B8D2-CDEF3968736F}" type="presOf" srcId="{7FEEC6C2-3B22-894B-8625-6F21B93BABC2}" destId="{CEA1D24A-7B86-7749-AAB6-0FAD27583001}" srcOrd="1" destOrd="0" presId="urn:microsoft.com/office/officeart/2005/8/layout/venn1"/>
    <dgm:cxn modelId="{66465B42-1491-7243-BE44-1A369538AD14}" type="presOf" srcId="{B9FD1C54-8B4B-8F46-B51B-FDFFF5D552E6}" destId="{3D7F9BD3-E10C-BC47-A91D-1433F94C7888}" srcOrd="1" destOrd="0" presId="urn:microsoft.com/office/officeart/2005/8/layout/venn1"/>
    <dgm:cxn modelId="{CC971D6B-274E-1E4B-8D1A-57127B2FC9B4}" type="presOf" srcId="{7FEEC6C2-3B22-894B-8625-6F21B93BABC2}" destId="{00A4AF4B-EDE5-A347-BAF9-FF7C4EEE45FB}" srcOrd="0" destOrd="0" presId="urn:microsoft.com/office/officeart/2005/8/layout/venn1"/>
    <dgm:cxn modelId="{FA6CAB56-BF8B-C54D-82FA-F2EF202B2F95}" srcId="{16F7BC6E-F602-814B-BDF5-0A182364FC56}" destId="{B9FD1C54-8B4B-8F46-B51B-FDFFF5D552E6}" srcOrd="0" destOrd="0" parTransId="{FA79DBF0-002E-7346-92AE-DDB89C9C7A7F}" sibTransId="{71BC4D51-0F54-4F49-B3FA-642AE248D601}"/>
    <dgm:cxn modelId="{1A3BA67F-EA17-404E-8CF2-DAF2C03073A2}" type="presOf" srcId="{51961154-9306-EE4A-99EC-117F3BFDE449}" destId="{7E6C8961-51D7-114A-A92E-D4B7D3E13860}" srcOrd="0" destOrd="0" presId="urn:microsoft.com/office/officeart/2005/8/layout/venn1"/>
    <dgm:cxn modelId="{4C9744AA-2469-184B-AF8A-02380CAE32E0}" srcId="{16F7BC6E-F602-814B-BDF5-0A182364FC56}" destId="{51961154-9306-EE4A-99EC-117F3BFDE449}" srcOrd="2" destOrd="0" parTransId="{5184A23A-6BE0-F74E-AFD2-0BD008A10889}" sibTransId="{43697F49-5B10-A64B-8CE8-7739FD480CB7}"/>
    <dgm:cxn modelId="{CE1CB0C0-CFB2-7E4A-B7F8-8959BE7BB7D0}" srcId="{16F7BC6E-F602-814B-BDF5-0A182364FC56}" destId="{7FEEC6C2-3B22-894B-8625-6F21B93BABC2}" srcOrd="1" destOrd="0" parTransId="{057BC171-EE8F-BE48-AB93-7789A2AB26C5}" sibTransId="{6629E670-C07B-854A-8FAA-B2837A9A619B}"/>
    <dgm:cxn modelId="{2CC64EE8-0F74-D74B-B341-8FE24DC74D49}" type="presOf" srcId="{B9FD1C54-8B4B-8F46-B51B-FDFFF5D552E6}" destId="{62D9313E-CCA9-3C49-B2F6-B1C15B902B4E}" srcOrd="0" destOrd="0" presId="urn:microsoft.com/office/officeart/2005/8/layout/venn1"/>
    <dgm:cxn modelId="{653E1AE9-3517-A949-AA08-1BBD46E29361}" type="presOf" srcId="{51961154-9306-EE4A-99EC-117F3BFDE449}" destId="{E21BD4BD-7A54-4A43-B4AF-42B45B7BAF96}" srcOrd="1" destOrd="0" presId="urn:microsoft.com/office/officeart/2005/8/layout/venn1"/>
    <dgm:cxn modelId="{34E6A2EC-0548-B246-A198-D53D1D51037C}" type="presOf" srcId="{16F7BC6E-F602-814B-BDF5-0A182364FC56}" destId="{E4C8CD5B-5033-7743-B148-3E3E8D26D123}" srcOrd="0" destOrd="0" presId="urn:microsoft.com/office/officeart/2005/8/layout/venn1"/>
    <dgm:cxn modelId="{0DB1CA59-E4C7-6146-AE7D-45D49D027266}" type="presParOf" srcId="{E4C8CD5B-5033-7743-B148-3E3E8D26D123}" destId="{62D9313E-CCA9-3C49-B2F6-B1C15B902B4E}" srcOrd="0" destOrd="0" presId="urn:microsoft.com/office/officeart/2005/8/layout/venn1"/>
    <dgm:cxn modelId="{66666866-B094-4A4D-925F-B9AB1AB594F3}" type="presParOf" srcId="{E4C8CD5B-5033-7743-B148-3E3E8D26D123}" destId="{3D7F9BD3-E10C-BC47-A91D-1433F94C7888}" srcOrd="1" destOrd="0" presId="urn:microsoft.com/office/officeart/2005/8/layout/venn1"/>
    <dgm:cxn modelId="{B6AA8692-329E-2344-A400-6ED999B4BF5C}" type="presParOf" srcId="{E4C8CD5B-5033-7743-B148-3E3E8D26D123}" destId="{00A4AF4B-EDE5-A347-BAF9-FF7C4EEE45FB}" srcOrd="2" destOrd="0" presId="urn:microsoft.com/office/officeart/2005/8/layout/venn1"/>
    <dgm:cxn modelId="{126DC964-2343-A146-82C6-46E939323B62}" type="presParOf" srcId="{E4C8CD5B-5033-7743-B148-3E3E8D26D123}" destId="{CEA1D24A-7B86-7749-AAB6-0FAD27583001}" srcOrd="3" destOrd="0" presId="urn:microsoft.com/office/officeart/2005/8/layout/venn1"/>
    <dgm:cxn modelId="{E3DECF13-4BE5-B54C-AD72-89C2D7CC41E1}" type="presParOf" srcId="{E4C8CD5B-5033-7743-B148-3E3E8D26D123}" destId="{7E6C8961-51D7-114A-A92E-D4B7D3E13860}" srcOrd="4" destOrd="0" presId="urn:microsoft.com/office/officeart/2005/8/layout/venn1"/>
    <dgm:cxn modelId="{47E9BBCE-1928-594F-A01E-8A5AEE7FBF49}" type="presParOf" srcId="{E4C8CD5B-5033-7743-B148-3E3E8D26D123}" destId="{E21BD4BD-7A54-4A43-B4AF-42B45B7BAF96}"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59701B-82C7-094A-8644-304D7842242A}" type="doc">
      <dgm:prSet loTypeId="urn:microsoft.com/office/officeart/2026/layout/NumberedDotsVertical#2" loCatId="" qsTypeId="urn:microsoft.com/office/officeart/2005/8/quickstyle/simple1#13" qsCatId="simple" csTypeId="urn:microsoft.com/office/officeart/2005/8/colors/accent1_2#5" csCatId="accent1" phldr="1"/>
      <dgm:spPr/>
      <dgm:t>
        <a:bodyPr/>
        <a:lstStyle/>
        <a:p>
          <a:endParaRPr lang="en-GB"/>
        </a:p>
      </dgm:t>
    </dgm:pt>
    <dgm:pt modelId="{B8E0D11B-24EA-3241-B765-CAB87FF8FD38}">
      <dgm:prSet phldrT="Title" custT="1"/>
      <dgm:spPr/>
      <dgm:t>
        <a:bodyPr/>
        <a:lstStyle/>
        <a:p>
          <a:pPr>
            <a:defRPr b="1"/>
          </a:pPr>
          <a:r>
            <a:rPr lang="en-GB" sz="2400" dirty="0"/>
            <a:t>Ambitious leadership and governance</a:t>
          </a:r>
        </a:p>
      </dgm:t>
    </dgm:pt>
    <dgm:pt modelId="{FD2A2568-735B-1647-B3F2-DEFA9DE38121}" type="parTrans" cxnId="{AAC2DB0A-7172-374C-BA34-F00489FD4D90}">
      <dgm:prSet/>
      <dgm:spPr/>
      <dgm:t>
        <a:bodyPr/>
        <a:lstStyle/>
        <a:p>
          <a:endParaRPr lang="en-GB"/>
        </a:p>
      </dgm:t>
    </dgm:pt>
    <dgm:pt modelId="{1B4C1A07-72CD-5244-8E04-AB543BB3EFB5}" type="sibTrans" cxnId="{AAC2DB0A-7172-374C-BA34-F00489FD4D90}">
      <dgm:prSet phldrT="1" phldr="0"/>
      <dgm:spPr>
        <a:solidFill>
          <a:schemeClr val="accent1">
            <a:lumMod val="40000"/>
            <a:lumOff val="60000"/>
          </a:schemeClr>
        </a:solidFill>
      </dgm:spPr>
      <dgm:t>
        <a:bodyPr/>
        <a:lstStyle/>
        <a:p>
          <a:pPr>
            <a:defRPr b="1"/>
          </a:pPr>
          <a:r>
            <a:t>1</a:t>
          </a:r>
          <a:endParaRPr dirty="0"/>
        </a:p>
      </dgm:t>
    </dgm:pt>
    <dgm:pt modelId="{D605872C-A2CD-A543-A4F1-4FCD0DBEB186}">
      <dgm:prSet phldrT="Title" custT="1"/>
      <dgm:spPr/>
      <dgm:t>
        <a:bodyPr/>
        <a:lstStyle/>
        <a:p>
          <a:pPr>
            <a:defRPr b="1"/>
          </a:pPr>
          <a:r>
            <a:rPr lang="en-GB" sz="2400" b="1" dirty="0"/>
            <a:t>Early, evidence-based support</a:t>
          </a:r>
          <a:endParaRPr lang="en-GB" sz="2400" dirty="0"/>
        </a:p>
      </dgm:t>
    </dgm:pt>
    <dgm:pt modelId="{CD5D0AC7-34D2-9940-921C-6529E59176EE}" type="parTrans" cxnId="{D18DC5C0-6687-6E48-9B63-3CDD53EFC9A2}">
      <dgm:prSet/>
      <dgm:spPr/>
      <dgm:t>
        <a:bodyPr/>
        <a:lstStyle/>
        <a:p>
          <a:endParaRPr lang="en-GB"/>
        </a:p>
      </dgm:t>
    </dgm:pt>
    <dgm:pt modelId="{52197C2D-EA36-0F46-96F0-04EF37CD0EE1}" type="sibTrans" cxnId="{D18DC5C0-6687-6E48-9B63-3CDD53EFC9A2}">
      <dgm:prSet phldrT="2" phldr="0"/>
      <dgm:spPr>
        <a:solidFill>
          <a:schemeClr val="accent1">
            <a:lumMod val="40000"/>
            <a:lumOff val="60000"/>
          </a:schemeClr>
        </a:solidFill>
      </dgm:spPr>
      <dgm:t>
        <a:bodyPr/>
        <a:lstStyle/>
        <a:p>
          <a:pPr>
            <a:defRPr b="1"/>
          </a:pPr>
          <a:r>
            <a:t>2</a:t>
          </a:r>
          <a:endParaRPr dirty="0"/>
        </a:p>
      </dgm:t>
    </dgm:pt>
    <dgm:pt modelId="{4FC14B0B-8BE6-B549-817C-2E0E9CAB786E}">
      <dgm:prSet phldrT="Title" custT="1"/>
      <dgm:spPr/>
      <dgm:t>
        <a:bodyPr/>
        <a:lstStyle/>
        <a:p>
          <a:pPr>
            <a:defRPr b="1"/>
          </a:pPr>
          <a:r>
            <a:rPr lang="en-GB" sz="2400" b="1" dirty="0"/>
            <a:t>High-quality teaching</a:t>
          </a:r>
          <a:r>
            <a:rPr lang="en-GB" sz="2400" dirty="0"/>
            <a:t> </a:t>
          </a:r>
        </a:p>
      </dgm:t>
    </dgm:pt>
    <dgm:pt modelId="{ECED42D2-B116-374A-BD82-485DA5CFCD38}" type="parTrans" cxnId="{FBEC533F-9315-9A4A-B481-FC8BAA952307}">
      <dgm:prSet/>
      <dgm:spPr/>
      <dgm:t>
        <a:bodyPr/>
        <a:lstStyle/>
        <a:p>
          <a:endParaRPr lang="en-GB"/>
        </a:p>
      </dgm:t>
    </dgm:pt>
    <dgm:pt modelId="{858741BD-B56E-C646-B830-EBFC5D0DA08A}" type="sibTrans" cxnId="{FBEC533F-9315-9A4A-B481-FC8BAA952307}">
      <dgm:prSet phldrT="3" phldr="0"/>
      <dgm:spPr>
        <a:solidFill>
          <a:schemeClr val="accent1">
            <a:lumMod val="40000"/>
            <a:lumOff val="60000"/>
          </a:schemeClr>
        </a:solidFill>
      </dgm:spPr>
      <dgm:t>
        <a:bodyPr/>
        <a:lstStyle/>
        <a:p>
          <a:pPr>
            <a:defRPr b="1"/>
          </a:pPr>
          <a:r>
            <a:t>3</a:t>
          </a:r>
        </a:p>
      </dgm:t>
    </dgm:pt>
    <dgm:pt modelId="{FE61AE09-F37A-4B4D-86C6-05DD6283382A}">
      <dgm:prSet phldrT="Description" custT="1"/>
      <dgm:spPr/>
      <dgm:t>
        <a:bodyPr/>
        <a:lstStyle/>
        <a:p>
          <a:pPr>
            <a:defRPr b="1"/>
          </a:pPr>
          <a:r>
            <a:rPr lang="en-GB" sz="2400" b="1" dirty="0"/>
            <a:t>Accessible, enriching provision beyond the classroom</a:t>
          </a:r>
          <a:endParaRPr lang="en-GB" sz="2400" dirty="0"/>
        </a:p>
      </dgm:t>
    </dgm:pt>
    <dgm:pt modelId="{D54706E6-E349-AB4D-8593-FCF2F1062539}" type="parTrans" cxnId="{5E8D1377-B834-D543-AD09-69A5684CC0D2}">
      <dgm:prSet/>
      <dgm:spPr/>
      <dgm:t>
        <a:bodyPr/>
        <a:lstStyle/>
        <a:p>
          <a:endParaRPr lang="en-GB"/>
        </a:p>
      </dgm:t>
    </dgm:pt>
    <dgm:pt modelId="{8AA78720-948A-B644-94BC-9249E0BD0459}" type="sibTrans" cxnId="{5E8D1377-B834-D543-AD09-69A5684CC0D2}">
      <dgm:prSet phldrT="4" phldr="0"/>
      <dgm:spPr>
        <a:solidFill>
          <a:schemeClr val="accent1">
            <a:lumMod val="40000"/>
            <a:lumOff val="60000"/>
          </a:schemeClr>
        </a:solidFill>
      </dgm:spPr>
      <dgm:t>
        <a:bodyPr/>
        <a:lstStyle/>
        <a:p>
          <a:pPr>
            <a:defRPr b="1"/>
          </a:pPr>
          <a:r>
            <a:rPr lang="en-GB"/>
            <a:t>4</a:t>
          </a:r>
        </a:p>
      </dgm:t>
    </dgm:pt>
    <dgm:pt modelId="{7EF3C1C0-5BDF-B744-9D57-BBFC8540CEA3}">
      <dgm:prSet phldrT="Description" custT="1"/>
      <dgm:spPr/>
      <dgm:t>
        <a:bodyPr/>
        <a:lstStyle/>
        <a:p>
          <a:pPr>
            <a:defRPr b="1"/>
          </a:pPr>
          <a:r>
            <a:rPr lang="en-GB" sz="2400" b="1" dirty="0"/>
            <a:t>A safe and respectful culture</a:t>
          </a:r>
          <a:endParaRPr lang="en-GB" sz="2400" dirty="0"/>
        </a:p>
      </dgm:t>
    </dgm:pt>
    <dgm:pt modelId="{BE1E6617-176A-7948-93E9-BB79721D6087}" type="parTrans" cxnId="{B55B66A5-7897-004B-A1D7-55327A8B3F98}">
      <dgm:prSet/>
      <dgm:spPr/>
      <dgm:t>
        <a:bodyPr/>
        <a:lstStyle/>
        <a:p>
          <a:endParaRPr lang="en-GB"/>
        </a:p>
      </dgm:t>
    </dgm:pt>
    <dgm:pt modelId="{D062D390-1FD9-0844-B184-A97704FE7D7A}" type="sibTrans" cxnId="{B55B66A5-7897-004B-A1D7-55327A8B3F98}">
      <dgm:prSet phldrT="5" phldr="0"/>
      <dgm:spPr>
        <a:solidFill>
          <a:schemeClr val="accent1">
            <a:lumMod val="40000"/>
            <a:lumOff val="60000"/>
          </a:schemeClr>
        </a:solidFill>
      </dgm:spPr>
      <dgm:t>
        <a:bodyPr/>
        <a:lstStyle/>
        <a:p>
          <a:pPr>
            <a:defRPr b="1"/>
          </a:pPr>
          <a:r>
            <a:rPr lang="en-GB"/>
            <a:t>5</a:t>
          </a:r>
        </a:p>
      </dgm:t>
    </dgm:pt>
    <dgm:pt modelId="{0733CFFA-4E7B-8F42-9AF0-997C14A599D1}">
      <dgm:prSet phldrT="Description" custT="1"/>
      <dgm:spPr/>
      <dgm:t>
        <a:bodyPr/>
        <a:lstStyle/>
        <a:p>
          <a:pPr>
            <a:defRPr b="1"/>
          </a:pPr>
          <a:r>
            <a:rPr lang="en-GB" sz="2400" b="1" dirty="0"/>
            <a:t>Strong partnerships with families and wider services</a:t>
          </a:r>
          <a:endParaRPr lang="en-GB" sz="2400" dirty="0"/>
        </a:p>
      </dgm:t>
    </dgm:pt>
    <dgm:pt modelId="{DB1ACA47-0F13-5E4E-9730-0A3E618A58A0}" type="parTrans" cxnId="{349B2BFA-D66E-424C-B22C-681F7C63D537}">
      <dgm:prSet/>
      <dgm:spPr/>
      <dgm:t>
        <a:bodyPr/>
        <a:lstStyle/>
        <a:p>
          <a:endParaRPr lang="en-GB"/>
        </a:p>
      </dgm:t>
    </dgm:pt>
    <dgm:pt modelId="{727B0AB6-FB0A-E74A-8407-C2D871A5AB91}" type="sibTrans" cxnId="{349B2BFA-D66E-424C-B22C-681F7C63D537}">
      <dgm:prSet phldrT="6" phldr="0"/>
      <dgm:spPr>
        <a:solidFill>
          <a:schemeClr val="accent1">
            <a:lumMod val="40000"/>
            <a:lumOff val="60000"/>
          </a:schemeClr>
        </a:solidFill>
      </dgm:spPr>
      <dgm:t>
        <a:bodyPr/>
        <a:lstStyle/>
        <a:p>
          <a:pPr>
            <a:defRPr b="1"/>
          </a:pPr>
          <a:r>
            <a:rPr lang="en-GB"/>
            <a:t>6</a:t>
          </a:r>
        </a:p>
      </dgm:t>
    </dgm:pt>
    <dgm:pt modelId="{C5A7FA95-EE64-D240-986E-C5E4BAA9935A}">
      <dgm:prSet phldrT="Description" custT="1"/>
      <dgm:spPr/>
      <dgm:t>
        <a:bodyPr/>
        <a:lstStyle/>
        <a:p>
          <a:pPr>
            <a:defRPr b="1"/>
          </a:pPr>
          <a:r>
            <a:rPr lang="en-GB" sz="2400" b="1" dirty="0"/>
            <a:t>Creating inclusive environments</a:t>
          </a:r>
          <a:endParaRPr lang="en-GB" sz="2400" dirty="0"/>
        </a:p>
      </dgm:t>
    </dgm:pt>
    <dgm:pt modelId="{C6A1A879-91D3-654F-9504-C24F54B24963}" type="parTrans" cxnId="{A150B85C-8C04-2847-A14B-C1C0870E4B6A}">
      <dgm:prSet/>
      <dgm:spPr/>
      <dgm:t>
        <a:bodyPr/>
        <a:lstStyle/>
        <a:p>
          <a:endParaRPr lang="en-GB"/>
        </a:p>
      </dgm:t>
    </dgm:pt>
    <dgm:pt modelId="{D2B22478-7696-BB4D-8D0A-172EFDCE180C}" type="sibTrans" cxnId="{A150B85C-8C04-2847-A14B-C1C0870E4B6A}">
      <dgm:prSet phldrT="7" phldr="0"/>
      <dgm:spPr>
        <a:solidFill>
          <a:schemeClr val="accent1">
            <a:lumMod val="40000"/>
            <a:lumOff val="60000"/>
          </a:schemeClr>
        </a:solidFill>
      </dgm:spPr>
      <dgm:t>
        <a:bodyPr/>
        <a:lstStyle/>
        <a:p>
          <a:pPr>
            <a:defRPr b="1"/>
          </a:pPr>
          <a:r>
            <a:rPr lang="en-GB"/>
            <a:t>7</a:t>
          </a:r>
        </a:p>
      </dgm:t>
    </dgm:pt>
    <dgm:pt modelId="{ACD676D7-8CC8-294C-9F16-72F55254A979}" type="pres">
      <dgm:prSet presAssocID="{BA59701B-82C7-094A-8644-304D7842242A}" presName="root" presStyleCnt="0">
        <dgm:presLayoutVars>
          <dgm:dir/>
          <dgm:resizeHandles val="exact"/>
        </dgm:presLayoutVars>
      </dgm:prSet>
      <dgm:spPr/>
    </dgm:pt>
    <dgm:pt modelId="{AAAC7BD3-CC6C-6F42-8F94-7D578A94A575}" type="pres">
      <dgm:prSet presAssocID="{BA59701B-82C7-094A-8644-304D7842242A}" presName="itemsFlow" presStyleCnt="0"/>
      <dgm:spPr/>
    </dgm:pt>
    <dgm:pt modelId="{9CE3C99D-FAF4-0040-866F-07556996D102}" type="pres">
      <dgm:prSet presAssocID="{B8E0D11B-24EA-3241-B765-CAB87FF8FD38}" presName="item" presStyleCnt="0"/>
      <dgm:spPr/>
    </dgm:pt>
    <dgm:pt modelId="{3DE6EAEF-A581-404F-9370-E951AC2FE6DD}" type="pres">
      <dgm:prSet presAssocID="{B8E0D11B-24EA-3241-B765-CAB87FF8FD38}" presName="anchor" presStyleCnt="0"/>
      <dgm:spPr/>
    </dgm:pt>
    <dgm:pt modelId="{3A4B57F8-DA6D-BE4F-8FB7-5C32D2C30B0A}" type="pres">
      <dgm:prSet presAssocID="{B8E0D11B-24EA-3241-B765-CAB87FF8FD38}" presName="titleTextCentered" presStyleLbl="revTx" presStyleIdx="0" presStyleCnt="0">
        <dgm:presLayoutVars>
          <dgm:chMax val="0"/>
          <dgm:chPref val="0"/>
        </dgm:presLayoutVars>
      </dgm:prSet>
      <dgm:spPr/>
    </dgm:pt>
    <dgm:pt modelId="{64B428A8-C387-AC43-82E7-90671614C29F}" type="pres">
      <dgm:prSet presAssocID="{1B4C1A07-72CD-5244-8E04-AB543BB3EFB5}" presName="numCircle" presStyleLbl="node1NoLn" presStyleIdx="0" presStyleCnt="7">
        <dgm:presLayoutVars>
          <dgm:chMax val="0"/>
          <dgm:bulletEnabled/>
        </dgm:presLayoutVars>
      </dgm:prSet>
      <dgm:spPr/>
    </dgm:pt>
    <dgm:pt modelId="{B8D54CD1-A232-7A4C-9D37-F6A03E75F9AE}" type="pres">
      <dgm:prSet presAssocID="{B8E0D11B-24EA-3241-B765-CAB87FF8FD38}" presName="descSpacer" presStyleCnt="0"/>
      <dgm:spPr/>
    </dgm:pt>
    <dgm:pt modelId="{E7FCB915-D153-434D-A585-4C692FA1084B}" type="pres">
      <dgm:prSet presAssocID="{1B4C1A07-72CD-5244-8E04-AB543BB3EFB5}" presName="connector" presStyleLbl="dkBgShp" presStyleIdx="0" presStyleCnt="6"/>
      <dgm:spPr/>
    </dgm:pt>
    <dgm:pt modelId="{BD15F52A-5E7B-FF42-99F7-93CCA8E927C9}" type="pres">
      <dgm:prSet presAssocID="{D605872C-A2CD-A543-A4F1-4FCD0DBEB186}" presName="item" presStyleCnt="0"/>
      <dgm:spPr/>
    </dgm:pt>
    <dgm:pt modelId="{67F7D646-43CB-4A4E-B22F-8F5696AD2D97}" type="pres">
      <dgm:prSet presAssocID="{D605872C-A2CD-A543-A4F1-4FCD0DBEB186}" presName="anchor" presStyleCnt="0"/>
      <dgm:spPr/>
    </dgm:pt>
    <dgm:pt modelId="{E1F5A46C-12F8-1742-91A5-FBEF22D30FF4}" type="pres">
      <dgm:prSet presAssocID="{D605872C-A2CD-A543-A4F1-4FCD0DBEB186}" presName="titleTextCentered" presStyleLbl="revTx" presStyleIdx="0" presStyleCnt="0">
        <dgm:presLayoutVars>
          <dgm:chMax val="0"/>
          <dgm:chPref val="0"/>
        </dgm:presLayoutVars>
      </dgm:prSet>
      <dgm:spPr/>
    </dgm:pt>
    <dgm:pt modelId="{5FBFCAEC-5F95-D14B-BDBD-A70A76C3B84F}" type="pres">
      <dgm:prSet presAssocID="{52197C2D-EA36-0F46-96F0-04EF37CD0EE1}" presName="numCircle" presStyleLbl="node1NoLn" presStyleIdx="1" presStyleCnt="7">
        <dgm:presLayoutVars>
          <dgm:chMax val="0"/>
          <dgm:bulletEnabled/>
        </dgm:presLayoutVars>
      </dgm:prSet>
      <dgm:spPr/>
    </dgm:pt>
    <dgm:pt modelId="{6115E920-DA07-144A-A401-14EC5D82FBAD}" type="pres">
      <dgm:prSet presAssocID="{D605872C-A2CD-A543-A4F1-4FCD0DBEB186}" presName="descSpacer" presStyleCnt="0"/>
      <dgm:spPr/>
    </dgm:pt>
    <dgm:pt modelId="{3CFA0537-3050-EA40-9922-704397F7DC09}" type="pres">
      <dgm:prSet presAssocID="{52197C2D-EA36-0F46-96F0-04EF37CD0EE1}" presName="connector" presStyleLbl="dkBgShp" presStyleIdx="1" presStyleCnt="6"/>
      <dgm:spPr/>
    </dgm:pt>
    <dgm:pt modelId="{3CBA08E6-5A8D-8B4C-B780-DA03D0155946}" type="pres">
      <dgm:prSet presAssocID="{4FC14B0B-8BE6-B549-817C-2E0E9CAB786E}" presName="item" presStyleCnt="0"/>
      <dgm:spPr/>
    </dgm:pt>
    <dgm:pt modelId="{42CA9968-29E0-9E4D-B7F2-2B04D8F894EA}" type="pres">
      <dgm:prSet presAssocID="{4FC14B0B-8BE6-B549-817C-2E0E9CAB786E}" presName="anchor" presStyleCnt="0"/>
      <dgm:spPr/>
    </dgm:pt>
    <dgm:pt modelId="{27E65567-28B2-884B-9C53-60CD7AF1BC77}" type="pres">
      <dgm:prSet presAssocID="{4FC14B0B-8BE6-B549-817C-2E0E9CAB786E}" presName="titleTextCentered" presStyleLbl="revTx" presStyleIdx="0" presStyleCnt="0">
        <dgm:presLayoutVars>
          <dgm:chMax val="0"/>
          <dgm:chPref val="0"/>
        </dgm:presLayoutVars>
      </dgm:prSet>
      <dgm:spPr/>
    </dgm:pt>
    <dgm:pt modelId="{3E62FC97-D1B6-8A48-9BA1-6A45C467A96F}" type="pres">
      <dgm:prSet presAssocID="{858741BD-B56E-C646-B830-EBFC5D0DA08A}" presName="numCircle" presStyleLbl="node1NoLn" presStyleIdx="2" presStyleCnt="7">
        <dgm:presLayoutVars>
          <dgm:chMax val="0"/>
          <dgm:bulletEnabled/>
        </dgm:presLayoutVars>
      </dgm:prSet>
      <dgm:spPr/>
    </dgm:pt>
    <dgm:pt modelId="{D61F3AFF-189A-5D4F-B664-83DD700717C1}" type="pres">
      <dgm:prSet presAssocID="{4FC14B0B-8BE6-B549-817C-2E0E9CAB786E}" presName="descSpacer" presStyleCnt="0"/>
      <dgm:spPr/>
    </dgm:pt>
    <dgm:pt modelId="{8C199C5A-F14C-3340-B48E-E399B335568D}" type="pres">
      <dgm:prSet presAssocID="{858741BD-B56E-C646-B830-EBFC5D0DA08A}" presName="connector" presStyleLbl="dkBgShp" presStyleIdx="2" presStyleCnt="6"/>
      <dgm:spPr/>
    </dgm:pt>
    <dgm:pt modelId="{AB1525AF-C2E3-C14C-9795-A4F2FE954378}" type="pres">
      <dgm:prSet presAssocID="{FE61AE09-F37A-4B4D-86C6-05DD6283382A}" presName="item" presStyleCnt="0"/>
      <dgm:spPr/>
    </dgm:pt>
    <dgm:pt modelId="{0D2B7422-6D67-0347-87D4-047001EC2FA2}" type="pres">
      <dgm:prSet presAssocID="{FE61AE09-F37A-4B4D-86C6-05DD6283382A}" presName="anchor" presStyleCnt="0"/>
      <dgm:spPr/>
    </dgm:pt>
    <dgm:pt modelId="{28CB87C8-9963-EB49-B662-875CE98877BA}" type="pres">
      <dgm:prSet presAssocID="{FE61AE09-F37A-4B4D-86C6-05DD6283382A}" presName="titleTextCentered" presStyleLbl="revTx" presStyleIdx="0" presStyleCnt="0">
        <dgm:presLayoutVars>
          <dgm:chMax val="0"/>
          <dgm:chPref val="0"/>
        </dgm:presLayoutVars>
      </dgm:prSet>
      <dgm:spPr/>
    </dgm:pt>
    <dgm:pt modelId="{45275868-369A-EC47-B960-CD45219E17C5}" type="pres">
      <dgm:prSet presAssocID="{8AA78720-948A-B644-94BC-9249E0BD0459}" presName="numCircle" presStyleLbl="node1NoLn" presStyleIdx="3" presStyleCnt="7">
        <dgm:presLayoutVars>
          <dgm:chMax val="0"/>
          <dgm:bulletEnabled/>
        </dgm:presLayoutVars>
      </dgm:prSet>
      <dgm:spPr/>
    </dgm:pt>
    <dgm:pt modelId="{B4854BE7-2A1D-B240-8D10-F2FA0777A8E9}" type="pres">
      <dgm:prSet presAssocID="{FE61AE09-F37A-4B4D-86C6-05DD6283382A}" presName="descSpacer" presStyleCnt="0"/>
      <dgm:spPr/>
    </dgm:pt>
    <dgm:pt modelId="{97C4A638-9AEA-2948-BDFC-D753D8D0DBAC}" type="pres">
      <dgm:prSet presAssocID="{8AA78720-948A-B644-94BC-9249E0BD0459}" presName="connector" presStyleLbl="dkBgShp" presStyleIdx="3" presStyleCnt="6"/>
      <dgm:spPr/>
    </dgm:pt>
    <dgm:pt modelId="{A054199E-09F3-234A-9B4C-80B195E0CA1E}" type="pres">
      <dgm:prSet presAssocID="{7EF3C1C0-5BDF-B744-9D57-BBFC8540CEA3}" presName="item" presStyleCnt="0"/>
      <dgm:spPr/>
    </dgm:pt>
    <dgm:pt modelId="{223CF555-540F-494E-AA31-966BF6CC91C2}" type="pres">
      <dgm:prSet presAssocID="{7EF3C1C0-5BDF-B744-9D57-BBFC8540CEA3}" presName="anchor" presStyleCnt="0"/>
      <dgm:spPr/>
    </dgm:pt>
    <dgm:pt modelId="{537F1BED-E1FC-E948-9560-16CC9CBE5AC2}" type="pres">
      <dgm:prSet presAssocID="{7EF3C1C0-5BDF-B744-9D57-BBFC8540CEA3}" presName="titleTextCentered" presStyleLbl="revTx" presStyleIdx="0" presStyleCnt="0">
        <dgm:presLayoutVars>
          <dgm:chMax val="0"/>
          <dgm:chPref val="0"/>
        </dgm:presLayoutVars>
      </dgm:prSet>
      <dgm:spPr/>
    </dgm:pt>
    <dgm:pt modelId="{F075F001-8944-914F-824F-F7AAA0229406}" type="pres">
      <dgm:prSet presAssocID="{D062D390-1FD9-0844-B184-A97704FE7D7A}" presName="numCircle" presStyleLbl="node1NoLn" presStyleIdx="4" presStyleCnt="7">
        <dgm:presLayoutVars>
          <dgm:chMax val="0"/>
          <dgm:bulletEnabled/>
        </dgm:presLayoutVars>
      </dgm:prSet>
      <dgm:spPr/>
    </dgm:pt>
    <dgm:pt modelId="{D37B7901-8346-9147-90B6-6909EF56ED5E}" type="pres">
      <dgm:prSet presAssocID="{7EF3C1C0-5BDF-B744-9D57-BBFC8540CEA3}" presName="descSpacer" presStyleCnt="0"/>
      <dgm:spPr/>
    </dgm:pt>
    <dgm:pt modelId="{6A7D7DC1-4296-BC40-8F05-C0FD0AABA32A}" type="pres">
      <dgm:prSet presAssocID="{D062D390-1FD9-0844-B184-A97704FE7D7A}" presName="connector" presStyleLbl="dkBgShp" presStyleIdx="4" presStyleCnt="6"/>
      <dgm:spPr/>
    </dgm:pt>
    <dgm:pt modelId="{BC445CD3-1C12-E643-864C-CE8A6EB4EB4B}" type="pres">
      <dgm:prSet presAssocID="{0733CFFA-4E7B-8F42-9AF0-997C14A599D1}" presName="item" presStyleCnt="0"/>
      <dgm:spPr/>
    </dgm:pt>
    <dgm:pt modelId="{08FD7150-EFE6-5346-9F7B-37FBDF5494E8}" type="pres">
      <dgm:prSet presAssocID="{0733CFFA-4E7B-8F42-9AF0-997C14A599D1}" presName="anchor" presStyleCnt="0"/>
      <dgm:spPr/>
    </dgm:pt>
    <dgm:pt modelId="{A6F2A7FA-9F51-E448-88E8-6C84D8CCDF06}" type="pres">
      <dgm:prSet presAssocID="{0733CFFA-4E7B-8F42-9AF0-997C14A599D1}" presName="titleTextCentered" presStyleLbl="revTx" presStyleIdx="0" presStyleCnt="0">
        <dgm:presLayoutVars>
          <dgm:chMax val="0"/>
          <dgm:chPref val="0"/>
        </dgm:presLayoutVars>
      </dgm:prSet>
      <dgm:spPr/>
    </dgm:pt>
    <dgm:pt modelId="{208380AD-9BB2-FE46-B7E8-A6B43F9747CD}" type="pres">
      <dgm:prSet presAssocID="{727B0AB6-FB0A-E74A-8407-C2D871A5AB91}" presName="numCircle" presStyleLbl="node1NoLn" presStyleIdx="5" presStyleCnt="7">
        <dgm:presLayoutVars>
          <dgm:chMax val="0"/>
          <dgm:bulletEnabled/>
        </dgm:presLayoutVars>
      </dgm:prSet>
      <dgm:spPr/>
    </dgm:pt>
    <dgm:pt modelId="{D0721673-53B8-D14C-98EF-66E6CE463D14}" type="pres">
      <dgm:prSet presAssocID="{0733CFFA-4E7B-8F42-9AF0-997C14A599D1}" presName="descSpacer" presStyleCnt="0"/>
      <dgm:spPr/>
    </dgm:pt>
    <dgm:pt modelId="{C09E0DD1-7E41-A042-A1B1-3199527FAB98}" type="pres">
      <dgm:prSet presAssocID="{727B0AB6-FB0A-E74A-8407-C2D871A5AB91}" presName="connector" presStyleLbl="dkBgShp" presStyleIdx="5" presStyleCnt="6"/>
      <dgm:spPr/>
    </dgm:pt>
    <dgm:pt modelId="{A2757843-D697-194C-8A69-2E1932AABEB0}" type="pres">
      <dgm:prSet presAssocID="{C5A7FA95-EE64-D240-986E-C5E4BAA9935A}" presName="item" presStyleCnt="0"/>
      <dgm:spPr/>
    </dgm:pt>
    <dgm:pt modelId="{28F55489-AA7C-0E43-977C-E0161125E7CA}" type="pres">
      <dgm:prSet presAssocID="{C5A7FA95-EE64-D240-986E-C5E4BAA9935A}" presName="anchor" presStyleCnt="0"/>
      <dgm:spPr/>
    </dgm:pt>
    <dgm:pt modelId="{8130EBA1-F435-AB41-B120-E6DC32505AA9}" type="pres">
      <dgm:prSet presAssocID="{C5A7FA95-EE64-D240-986E-C5E4BAA9935A}" presName="titleTextCentered" presStyleLbl="revTx" presStyleIdx="0" presStyleCnt="0">
        <dgm:presLayoutVars>
          <dgm:chMax val="0"/>
          <dgm:chPref val="0"/>
        </dgm:presLayoutVars>
      </dgm:prSet>
      <dgm:spPr/>
    </dgm:pt>
    <dgm:pt modelId="{E5045EAA-B475-3D41-BF74-C5EEFA260716}" type="pres">
      <dgm:prSet presAssocID="{D2B22478-7696-BB4D-8D0A-172EFDCE180C}" presName="numCircle" presStyleLbl="node1NoLn" presStyleIdx="6" presStyleCnt="7">
        <dgm:presLayoutVars>
          <dgm:chMax val="0"/>
          <dgm:bulletEnabled/>
        </dgm:presLayoutVars>
      </dgm:prSet>
      <dgm:spPr/>
    </dgm:pt>
    <dgm:pt modelId="{C6885FB1-857E-D447-8D70-E5EBE7015938}" type="pres">
      <dgm:prSet presAssocID="{C5A7FA95-EE64-D240-986E-C5E4BAA9935A}" presName="descSpacer" presStyleCnt="0"/>
      <dgm:spPr/>
    </dgm:pt>
  </dgm:ptLst>
  <dgm:cxnLst>
    <dgm:cxn modelId="{0ADA1308-F957-B841-891A-F92F7B665088}" type="presOf" srcId="{1B4C1A07-72CD-5244-8E04-AB543BB3EFB5}" destId="{E7FCB915-D153-434D-A585-4C692FA1084B}" srcOrd="1" destOrd="0" presId="urn:microsoft.com/office/officeart/2026/layout/NumberedDotsVertical#2"/>
    <dgm:cxn modelId="{934E5709-3F11-6F49-ADCF-B911F2178824}" type="presOf" srcId="{0733CFFA-4E7B-8F42-9AF0-997C14A599D1}" destId="{A6F2A7FA-9F51-E448-88E8-6C84D8CCDF06}" srcOrd="0" destOrd="0" presId="urn:microsoft.com/office/officeart/2026/layout/NumberedDotsVertical#2"/>
    <dgm:cxn modelId="{AAC2DB0A-7172-374C-BA34-F00489FD4D90}" srcId="{BA59701B-82C7-094A-8644-304D7842242A}" destId="{B8E0D11B-24EA-3241-B765-CAB87FF8FD38}" srcOrd="0" destOrd="0" parTransId="{FD2A2568-735B-1647-B3F2-DEFA9DE38121}" sibTransId="{1B4C1A07-72CD-5244-8E04-AB543BB3EFB5}"/>
    <dgm:cxn modelId="{A8E9AC22-C41C-DE46-AF4A-D19F58D863D1}" type="presOf" srcId="{8AA78720-948A-B644-94BC-9249E0BD0459}" destId="{45275868-369A-EC47-B960-CD45219E17C5}" srcOrd="0" destOrd="0" presId="urn:microsoft.com/office/officeart/2026/layout/NumberedDotsVertical#2"/>
    <dgm:cxn modelId="{7CE93532-3003-5842-82A0-BFBA85FD7AD5}" type="presOf" srcId="{8AA78720-948A-B644-94BC-9249E0BD0459}" destId="{97C4A638-9AEA-2948-BDFC-D753D8D0DBAC}" srcOrd="1" destOrd="0" presId="urn:microsoft.com/office/officeart/2026/layout/NumberedDotsVertical#2"/>
    <dgm:cxn modelId="{9D64BD32-E920-9447-A0EC-8BC252688494}" type="presOf" srcId="{727B0AB6-FB0A-E74A-8407-C2D871A5AB91}" destId="{C09E0DD1-7E41-A042-A1B1-3199527FAB98}" srcOrd="1" destOrd="0" presId="urn:microsoft.com/office/officeart/2026/layout/NumberedDotsVertical#2"/>
    <dgm:cxn modelId="{DD950737-9B72-774B-9E8A-28B1DF411315}" type="presOf" srcId="{D062D390-1FD9-0844-B184-A97704FE7D7A}" destId="{F075F001-8944-914F-824F-F7AAA0229406}" srcOrd="0" destOrd="0" presId="urn:microsoft.com/office/officeart/2026/layout/NumberedDotsVertical#2"/>
    <dgm:cxn modelId="{FBEC533F-9315-9A4A-B481-FC8BAA952307}" srcId="{BA59701B-82C7-094A-8644-304D7842242A}" destId="{4FC14B0B-8BE6-B549-817C-2E0E9CAB786E}" srcOrd="2" destOrd="0" parTransId="{ECED42D2-B116-374A-BD82-485DA5CFCD38}" sibTransId="{858741BD-B56E-C646-B830-EBFC5D0DA08A}"/>
    <dgm:cxn modelId="{A150B85C-8C04-2847-A14B-C1C0870E4B6A}" srcId="{BA59701B-82C7-094A-8644-304D7842242A}" destId="{C5A7FA95-EE64-D240-986E-C5E4BAA9935A}" srcOrd="6" destOrd="0" parTransId="{C6A1A879-91D3-654F-9504-C24F54B24963}" sibTransId="{D2B22478-7696-BB4D-8D0A-172EFDCE180C}"/>
    <dgm:cxn modelId="{2B6FA85D-F927-BD45-A68B-9B721E1014B2}" type="presOf" srcId="{BA59701B-82C7-094A-8644-304D7842242A}" destId="{ACD676D7-8CC8-294C-9F16-72F55254A979}" srcOrd="0" destOrd="0" presId="urn:microsoft.com/office/officeart/2026/layout/NumberedDotsVertical#2"/>
    <dgm:cxn modelId="{1A1A435E-E5CE-4749-978F-FA88D1B9C2A5}" type="presOf" srcId="{FE61AE09-F37A-4B4D-86C6-05DD6283382A}" destId="{28CB87C8-9963-EB49-B662-875CE98877BA}" srcOrd="0" destOrd="0" presId="urn:microsoft.com/office/officeart/2026/layout/NumberedDotsVertical#2"/>
    <dgm:cxn modelId="{01D20460-2393-2B4F-A68E-8985690BCE0A}" type="presOf" srcId="{B8E0D11B-24EA-3241-B765-CAB87FF8FD38}" destId="{3A4B57F8-DA6D-BE4F-8FB7-5C32D2C30B0A}" srcOrd="0" destOrd="0" presId="urn:microsoft.com/office/officeart/2026/layout/NumberedDotsVertical#2"/>
    <dgm:cxn modelId="{B2B4526D-059A-354E-BE0C-B7C3030E0B7D}" type="presOf" srcId="{858741BD-B56E-C646-B830-EBFC5D0DA08A}" destId="{3E62FC97-D1B6-8A48-9BA1-6A45C467A96F}" srcOrd="0" destOrd="0" presId="urn:microsoft.com/office/officeart/2026/layout/NumberedDotsVertical#2"/>
    <dgm:cxn modelId="{5E8D1377-B834-D543-AD09-69A5684CC0D2}" srcId="{BA59701B-82C7-094A-8644-304D7842242A}" destId="{FE61AE09-F37A-4B4D-86C6-05DD6283382A}" srcOrd="3" destOrd="0" parTransId="{D54706E6-E349-AB4D-8593-FCF2F1062539}" sibTransId="{8AA78720-948A-B644-94BC-9249E0BD0459}"/>
    <dgm:cxn modelId="{66E43178-774F-9743-90BE-E4E31E636D45}" type="presOf" srcId="{4FC14B0B-8BE6-B549-817C-2E0E9CAB786E}" destId="{27E65567-28B2-884B-9C53-60CD7AF1BC77}" srcOrd="0" destOrd="0" presId="urn:microsoft.com/office/officeart/2026/layout/NumberedDotsVertical#2"/>
    <dgm:cxn modelId="{44BC4179-985B-B64F-BD34-D51C30FBE8D4}" type="presOf" srcId="{D2B22478-7696-BB4D-8D0A-172EFDCE180C}" destId="{E5045EAA-B475-3D41-BF74-C5EEFA260716}" srcOrd="0" destOrd="0" presId="urn:microsoft.com/office/officeart/2026/layout/NumberedDotsVertical#2"/>
    <dgm:cxn modelId="{D8E48C95-A2B2-3043-93CE-5DA62A96E3DD}" type="presOf" srcId="{C5A7FA95-EE64-D240-986E-C5E4BAA9935A}" destId="{8130EBA1-F435-AB41-B120-E6DC32505AA9}" srcOrd="0" destOrd="0" presId="urn:microsoft.com/office/officeart/2026/layout/NumberedDotsVertical#2"/>
    <dgm:cxn modelId="{2669CEA3-5CF8-024E-8454-D141D9AABA49}" type="presOf" srcId="{858741BD-B56E-C646-B830-EBFC5D0DA08A}" destId="{8C199C5A-F14C-3340-B48E-E399B335568D}" srcOrd="1" destOrd="0" presId="urn:microsoft.com/office/officeart/2026/layout/NumberedDotsVertical#2"/>
    <dgm:cxn modelId="{B55B66A5-7897-004B-A1D7-55327A8B3F98}" srcId="{BA59701B-82C7-094A-8644-304D7842242A}" destId="{7EF3C1C0-5BDF-B744-9D57-BBFC8540CEA3}" srcOrd="4" destOrd="0" parTransId="{BE1E6617-176A-7948-93E9-BB79721D6087}" sibTransId="{D062D390-1FD9-0844-B184-A97704FE7D7A}"/>
    <dgm:cxn modelId="{1C95E2B5-CEDE-0147-B779-8479DDB8E2A4}" type="presOf" srcId="{727B0AB6-FB0A-E74A-8407-C2D871A5AB91}" destId="{208380AD-9BB2-FE46-B7E8-A6B43F9747CD}" srcOrd="0" destOrd="0" presId="urn:microsoft.com/office/officeart/2026/layout/NumberedDotsVertical#2"/>
    <dgm:cxn modelId="{2DB196B8-AF82-4A4B-A343-167EB1ACAB92}" type="presOf" srcId="{D062D390-1FD9-0844-B184-A97704FE7D7A}" destId="{6A7D7DC1-4296-BC40-8F05-C0FD0AABA32A}" srcOrd="1" destOrd="0" presId="urn:microsoft.com/office/officeart/2026/layout/NumberedDotsVertical#2"/>
    <dgm:cxn modelId="{3E16A6C0-DB39-644C-9ED2-04BB553DABA3}" type="presOf" srcId="{52197C2D-EA36-0F46-96F0-04EF37CD0EE1}" destId="{3CFA0537-3050-EA40-9922-704397F7DC09}" srcOrd="1" destOrd="0" presId="urn:microsoft.com/office/officeart/2026/layout/NumberedDotsVertical#2"/>
    <dgm:cxn modelId="{D18DC5C0-6687-6E48-9B63-3CDD53EFC9A2}" srcId="{BA59701B-82C7-094A-8644-304D7842242A}" destId="{D605872C-A2CD-A543-A4F1-4FCD0DBEB186}" srcOrd="1" destOrd="0" parTransId="{CD5D0AC7-34D2-9940-921C-6529E59176EE}" sibTransId="{52197C2D-EA36-0F46-96F0-04EF37CD0EE1}"/>
    <dgm:cxn modelId="{CF91C1CC-73E1-B146-9471-CC54E3048549}" type="presOf" srcId="{1B4C1A07-72CD-5244-8E04-AB543BB3EFB5}" destId="{64B428A8-C387-AC43-82E7-90671614C29F}" srcOrd="0" destOrd="0" presId="urn:microsoft.com/office/officeart/2026/layout/NumberedDotsVertical#2"/>
    <dgm:cxn modelId="{8E374DDB-B406-0842-A923-54E9B92DF29F}" type="presOf" srcId="{7EF3C1C0-5BDF-B744-9D57-BBFC8540CEA3}" destId="{537F1BED-E1FC-E948-9560-16CC9CBE5AC2}" srcOrd="0" destOrd="0" presId="urn:microsoft.com/office/officeart/2026/layout/NumberedDotsVertical#2"/>
    <dgm:cxn modelId="{4031B4DD-731C-7348-A2C0-D88949F3CC3D}" type="presOf" srcId="{D605872C-A2CD-A543-A4F1-4FCD0DBEB186}" destId="{E1F5A46C-12F8-1742-91A5-FBEF22D30FF4}" srcOrd="0" destOrd="0" presId="urn:microsoft.com/office/officeart/2026/layout/NumberedDotsVertical#2"/>
    <dgm:cxn modelId="{6454B9DD-A386-9647-8689-A8A6660A712C}" type="presOf" srcId="{52197C2D-EA36-0F46-96F0-04EF37CD0EE1}" destId="{5FBFCAEC-5F95-D14B-BDBD-A70A76C3B84F}" srcOrd="0" destOrd="0" presId="urn:microsoft.com/office/officeart/2026/layout/NumberedDotsVertical#2"/>
    <dgm:cxn modelId="{349B2BFA-D66E-424C-B22C-681F7C63D537}" srcId="{BA59701B-82C7-094A-8644-304D7842242A}" destId="{0733CFFA-4E7B-8F42-9AF0-997C14A599D1}" srcOrd="5" destOrd="0" parTransId="{DB1ACA47-0F13-5E4E-9730-0A3E618A58A0}" sibTransId="{727B0AB6-FB0A-E74A-8407-C2D871A5AB91}"/>
    <dgm:cxn modelId="{BC0454BF-01C4-0149-BFDB-829D03961167}" type="presParOf" srcId="{ACD676D7-8CC8-294C-9F16-72F55254A979}" destId="{AAAC7BD3-CC6C-6F42-8F94-7D578A94A575}" srcOrd="0" destOrd="0" presId="urn:microsoft.com/office/officeart/2026/layout/NumberedDotsVertical#2"/>
    <dgm:cxn modelId="{E8A98106-3759-8345-B495-79B66CB0B496}" type="presParOf" srcId="{AAAC7BD3-CC6C-6F42-8F94-7D578A94A575}" destId="{9CE3C99D-FAF4-0040-866F-07556996D102}" srcOrd="0" destOrd="0" presId="urn:microsoft.com/office/officeart/2026/layout/NumberedDotsVertical#2"/>
    <dgm:cxn modelId="{0216C1CD-E51D-C742-BB9E-BA2AC7E6D56F}" type="presParOf" srcId="{9CE3C99D-FAF4-0040-866F-07556996D102}" destId="{3DE6EAEF-A581-404F-9370-E951AC2FE6DD}" srcOrd="0" destOrd="0" presId="urn:microsoft.com/office/officeart/2026/layout/NumberedDotsVertical#2"/>
    <dgm:cxn modelId="{E88135C5-C231-AF48-B394-DC7364DEF909}" type="presParOf" srcId="{9CE3C99D-FAF4-0040-866F-07556996D102}" destId="{3A4B57F8-DA6D-BE4F-8FB7-5C32D2C30B0A}" srcOrd="1" destOrd="0" presId="urn:microsoft.com/office/officeart/2026/layout/NumberedDotsVertical#2"/>
    <dgm:cxn modelId="{842F18D6-A80D-D043-8B87-5B56B03B8262}" type="presParOf" srcId="{9CE3C99D-FAF4-0040-866F-07556996D102}" destId="{64B428A8-C387-AC43-82E7-90671614C29F}" srcOrd="2" destOrd="0" presId="urn:microsoft.com/office/officeart/2026/layout/NumberedDotsVertical#2"/>
    <dgm:cxn modelId="{411859ED-9727-D64E-8EDE-71DB96BFDC4A}" type="presParOf" srcId="{9CE3C99D-FAF4-0040-866F-07556996D102}" destId="{B8D54CD1-A232-7A4C-9D37-F6A03E75F9AE}" srcOrd="3" destOrd="0" presId="urn:microsoft.com/office/officeart/2026/layout/NumberedDotsVertical#2"/>
    <dgm:cxn modelId="{BEDD673D-D31F-9C4E-B83D-FE4AF9895A02}" type="presParOf" srcId="{AAAC7BD3-CC6C-6F42-8F94-7D578A94A575}" destId="{E7FCB915-D153-434D-A585-4C692FA1084B}" srcOrd="1" destOrd="0" presId="urn:microsoft.com/office/officeart/2026/layout/NumberedDotsVertical#2"/>
    <dgm:cxn modelId="{D8406B10-5EBE-8847-86A9-8F6D76EB955D}" type="presParOf" srcId="{AAAC7BD3-CC6C-6F42-8F94-7D578A94A575}" destId="{BD15F52A-5E7B-FF42-99F7-93CCA8E927C9}" srcOrd="2" destOrd="0" presId="urn:microsoft.com/office/officeart/2026/layout/NumberedDotsVertical#2"/>
    <dgm:cxn modelId="{F0183CA7-CA15-BE48-9481-ED44A3A6F4FD}" type="presParOf" srcId="{BD15F52A-5E7B-FF42-99F7-93CCA8E927C9}" destId="{67F7D646-43CB-4A4E-B22F-8F5696AD2D97}" srcOrd="0" destOrd="0" presId="urn:microsoft.com/office/officeart/2026/layout/NumberedDotsVertical#2"/>
    <dgm:cxn modelId="{DF4B447B-3334-6745-AECB-94448616A420}" type="presParOf" srcId="{BD15F52A-5E7B-FF42-99F7-93CCA8E927C9}" destId="{E1F5A46C-12F8-1742-91A5-FBEF22D30FF4}" srcOrd="1" destOrd="0" presId="urn:microsoft.com/office/officeart/2026/layout/NumberedDotsVertical#2"/>
    <dgm:cxn modelId="{8B7B83D9-BA49-9F48-93D8-57DAE83FDA7D}" type="presParOf" srcId="{BD15F52A-5E7B-FF42-99F7-93CCA8E927C9}" destId="{5FBFCAEC-5F95-D14B-BDBD-A70A76C3B84F}" srcOrd="2" destOrd="0" presId="urn:microsoft.com/office/officeart/2026/layout/NumberedDotsVertical#2"/>
    <dgm:cxn modelId="{E05E0355-F0C8-704A-8DEF-175579D56B35}" type="presParOf" srcId="{BD15F52A-5E7B-FF42-99F7-93CCA8E927C9}" destId="{6115E920-DA07-144A-A401-14EC5D82FBAD}" srcOrd="3" destOrd="0" presId="urn:microsoft.com/office/officeart/2026/layout/NumberedDotsVertical#2"/>
    <dgm:cxn modelId="{F84B31F1-E8F5-2645-9F80-A682CF8CC741}" type="presParOf" srcId="{AAAC7BD3-CC6C-6F42-8F94-7D578A94A575}" destId="{3CFA0537-3050-EA40-9922-704397F7DC09}" srcOrd="3" destOrd="0" presId="urn:microsoft.com/office/officeart/2026/layout/NumberedDotsVertical#2"/>
    <dgm:cxn modelId="{70223E7C-0346-3249-800B-1C2FAC6CD65D}" type="presParOf" srcId="{AAAC7BD3-CC6C-6F42-8F94-7D578A94A575}" destId="{3CBA08E6-5A8D-8B4C-B780-DA03D0155946}" srcOrd="4" destOrd="0" presId="urn:microsoft.com/office/officeart/2026/layout/NumberedDotsVertical#2"/>
    <dgm:cxn modelId="{D7D38CDD-4CFF-9D46-BECD-2A3B9E213818}" type="presParOf" srcId="{3CBA08E6-5A8D-8B4C-B780-DA03D0155946}" destId="{42CA9968-29E0-9E4D-B7F2-2B04D8F894EA}" srcOrd="0" destOrd="0" presId="urn:microsoft.com/office/officeart/2026/layout/NumberedDotsVertical#2"/>
    <dgm:cxn modelId="{3B924766-95A1-EE4F-AF72-5397BD5CBCB0}" type="presParOf" srcId="{3CBA08E6-5A8D-8B4C-B780-DA03D0155946}" destId="{27E65567-28B2-884B-9C53-60CD7AF1BC77}" srcOrd="1" destOrd="0" presId="urn:microsoft.com/office/officeart/2026/layout/NumberedDotsVertical#2"/>
    <dgm:cxn modelId="{06889F71-D889-C243-AB91-28428DA8CD81}" type="presParOf" srcId="{3CBA08E6-5A8D-8B4C-B780-DA03D0155946}" destId="{3E62FC97-D1B6-8A48-9BA1-6A45C467A96F}" srcOrd="2" destOrd="0" presId="urn:microsoft.com/office/officeart/2026/layout/NumberedDotsVertical#2"/>
    <dgm:cxn modelId="{A6F42003-9F65-B04D-B1AD-8B0A066D202F}" type="presParOf" srcId="{3CBA08E6-5A8D-8B4C-B780-DA03D0155946}" destId="{D61F3AFF-189A-5D4F-B664-83DD700717C1}" srcOrd="3" destOrd="0" presId="urn:microsoft.com/office/officeart/2026/layout/NumberedDotsVertical#2"/>
    <dgm:cxn modelId="{5269C63A-FFEE-204C-9DC1-EBA3358E89DF}" type="presParOf" srcId="{AAAC7BD3-CC6C-6F42-8F94-7D578A94A575}" destId="{8C199C5A-F14C-3340-B48E-E399B335568D}" srcOrd="5" destOrd="0" presId="urn:microsoft.com/office/officeart/2026/layout/NumberedDotsVertical#2"/>
    <dgm:cxn modelId="{537E12E2-F4E8-3C48-9D45-F5A6C73BDBF2}" type="presParOf" srcId="{AAAC7BD3-CC6C-6F42-8F94-7D578A94A575}" destId="{AB1525AF-C2E3-C14C-9795-A4F2FE954378}" srcOrd="6" destOrd="0" presId="urn:microsoft.com/office/officeart/2026/layout/NumberedDotsVertical#2"/>
    <dgm:cxn modelId="{EC3DBAB0-F3DE-6C4D-9859-46F23F1ABA54}" type="presParOf" srcId="{AB1525AF-C2E3-C14C-9795-A4F2FE954378}" destId="{0D2B7422-6D67-0347-87D4-047001EC2FA2}" srcOrd="0" destOrd="0" presId="urn:microsoft.com/office/officeart/2026/layout/NumberedDotsVertical#2"/>
    <dgm:cxn modelId="{07490D4F-66DA-0B45-B635-3DAAF597BD3F}" type="presParOf" srcId="{AB1525AF-C2E3-C14C-9795-A4F2FE954378}" destId="{28CB87C8-9963-EB49-B662-875CE98877BA}" srcOrd="1" destOrd="0" presId="urn:microsoft.com/office/officeart/2026/layout/NumberedDotsVertical#2"/>
    <dgm:cxn modelId="{656FCE67-F2BC-D140-A226-B4A6D6EAEB75}" type="presParOf" srcId="{AB1525AF-C2E3-C14C-9795-A4F2FE954378}" destId="{45275868-369A-EC47-B960-CD45219E17C5}" srcOrd="2" destOrd="0" presId="urn:microsoft.com/office/officeart/2026/layout/NumberedDotsVertical#2"/>
    <dgm:cxn modelId="{88B0C4E5-7437-704D-9B3A-237EC9D3DD10}" type="presParOf" srcId="{AB1525AF-C2E3-C14C-9795-A4F2FE954378}" destId="{B4854BE7-2A1D-B240-8D10-F2FA0777A8E9}" srcOrd="3" destOrd="0" presId="urn:microsoft.com/office/officeart/2026/layout/NumberedDotsVertical#2"/>
    <dgm:cxn modelId="{271D55A7-B102-B644-A785-0B13875A7F3F}" type="presParOf" srcId="{AAAC7BD3-CC6C-6F42-8F94-7D578A94A575}" destId="{97C4A638-9AEA-2948-BDFC-D753D8D0DBAC}" srcOrd="7" destOrd="0" presId="urn:microsoft.com/office/officeart/2026/layout/NumberedDotsVertical#2"/>
    <dgm:cxn modelId="{FD71C97C-D0A3-F441-9A61-2D55B2BA4532}" type="presParOf" srcId="{AAAC7BD3-CC6C-6F42-8F94-7D578A94A575}" destId="{A054199E-09F3-234A-9B4C-80B195E0CA1E}" srcOrd="8" destOrd="0" presId="urn:microsoft.com/office/officeart/2026/layout/NumberedDotsVertical#2"/>
    <dgm:cxn modelId="{BCCE5B68-FCC8-3144-83EB-0C081C972690}" type="presParOf" srcId="{A054199E-09F3-234A-9B4C-80B195E0CA1E}" destId="{223CF555-540F-494E-AA31-966BF6CC91C2}" srcOrd="0" destOrd="0" presId="urn:microsoft.com/office/officeart/2026/layout/NumberedDotsVertical#2"/>
    <dgm:cxn modelId="{7EC6DBD8-FC33-D849-9003-EEB37075C748}" type="presParOf" srcId="{A054199E-09F3-234A-9B4C-80B195E0CA1E}" destId="{537F1BED-E1FC-E948-9560-16CC9CBE5AC2}" srcOrd="1" destOrd="0" presId="urn:microsoft.com/office/officeart/2026/layout/NumberedDotsVertical#2"/>
    <dgm:cxn modelId="{A75DE72C-8A05-8D4D-ACFA-1782A9B8E598}" type="presParOf" srcId="{A054199E-09F3-234A-9B4C-80B195E0CA1E}" destId="{F075F001-8944-914F-824F-F7AAA0229406}" srcOrd="2" destOrd="0" presId="urn:microsoft.com/office/officeart/2026/layout/NumberedDotsVertical#2"/>
    <dgm:cxn modelId="{AD88320B-8261-AA43-82F0-AF07CB3986BC}" type="presParOf" srcId="{A054199E-09F3-234A-9B4C-80B195E0CA1E}" destId="{D37B7901-8346-9147-90B6-6909EF56ED5E}" srcOrd="3" destOrd="0" presId="urn:microsoft.com/office/officeart/2026/layout/NumberedDotsVertical#2"/>
    <dgm:cxn modelId="{56B701F4-B4D6-5442-A67B-4865B5C58E6E}" type="presParOf" srcId="{AAAC7BD3-CC6C-6F42-8F94-7D578A94A575}" destId="{6A7D7DC1-4296-BC40-8F05-C0FD0AABA32A}" srcOrd="9" destOrd="0" presId="urn:microsoft.com/office/officeart/2026/layout/NumberedDotsVertical#2"/>
    <dgm:cxn modelId="{D80F3A28-CBDA-6242-8379-50BD10934857}" type="presParOf" srcId="{AAAC7BD3-CC6C-6F42-8F94-7D578A94A575}" destId="{BC445CD3-1C12-E643-864C-CE8A6EB4EB4B}" srcOrd="10" destOrd="0" presId="urn:microsoft.com/office/officeart/2026/layout/NumberedDotsVertical#2"/>
    <dgm:cxn modelId="{3E8211E4-24BC-E446-9081-32A4940211C6}" type="presParOf" srcId="{BC445CD3-1C12-E643-864C-CE8A6EB4EB4B}" destId="{08FD7150-EFE6-5346-9F7B-37FBDF5494E8}" srcOrd="0" destOrd="0" presId="urn:microsoft.com/office/officeart/2026/layout/NumberedDotsVertical#2"/>
    <dgm:cxn modelId="{7F0914F7-146E-104B-B65A-2E65256211A1}" type="presParOf" srcId="{BC445CD3-1C12-E643-864C-CE8A6EB4EB4B}" destId="{A6F2A7FA-9F51-E448-88E8-6C84D8CCDF06}" srcOrd="1" destOrd="0" presId="urn:microsoft.com/office/officeart/2026/layout/NumberedDotsVertical#2"/>
    <dgm:cxn modelId="{27C812F7-C543-0649-94FD-F8D072813BCF}" type="presParOf" srcId="{BC445CD3-1C12-E643-864C-CE8A6EB4EB4B}" destId="{208380AD-9BB2-FE46-B7E8-A6B43F9747CD}" srcOrd="2" destOrd="0" presId="urn:microsoft.com/office/officeart/2026/layout/NumberedDotsVertical#2"/>
    <dgm:cxn modelId="{4862664A-1DC5-5049-AE9B-1F2396AD7A24}" type="presParOf" srcId="{BC445CD3-1C12-E643-864C-CE8A6EB4EB4B}" destId="{D0721673-53B8-D14C-98EF-66E6CE463D14}" srcOrd="3" destOrd="0" presId="urn:microsoft.com/office/officeart/2026/layout/NumberedDotsVertical#2"/>
    <dgm:cxn modelId="{F2066CBB-B227-1142-8BA7-FC294577DC0A}" type="presParOf" srcId="{AAAC7BD3-CC6C-6F42-8F94-7D578A94A575}" destId="{C09E0DD1-7E41-A042-A1B1-3199527FAB98}" srcOrd="11" destOrd="0" presId="urn:microsoft.com/office/officeart/2026/layout/NumberedDotsVertical#2"/>
    <dgm:cxn modelId="{60EACC98-E0AB-CC4C-ACBF-6EA4AC7FBFD0}" type="presParOf" srcId="{AAAC7BD3-CC6C-6F42-8F94-7D578A94A575}" destId="{A2757843-D697-194C-8A69-2E1932AABEB0}" srcOrd="12" destOrd="0" presId="urn:microsoft.com/office/officeart/2026/layout/NumberedDotsVertical#2"/>
    <dgm:cxn modelId="{6DD9FD59-66EE-164B-BDD6-7A95EEE3FF53}" type="presParOf" srcId="{A2757843-D697-194C-8A69-2E1932AABEB0}" destId="{28F55489-AA7C-0E43-977C-E0161125E7CA}" srcOrd="0" destOrd="0" presId="urn:microsoft.com/office/officeart/2026/layout/NumberedDotsVertical#2"/>
    <dgm:cxn modelId="{449CA2FB-E71C-AD43-A769-F8CC0A8C33AE}" type="presParOf" srcId="{A2757843-D697-194C-8A69-2E1932AABEB0}" destId="{8130EBA1-F435-AB41-B120-E6DC32505AA9}" srcOrd="1" destOrd="0" presId="urn:microsoft.com/office/officeart/2026/layout/NumberedDotsVertical#2"/>
    <dgm:cxn modelId="{1D5BDDCF-993E-7146-B1A2-007A9D4C44C3}" type="presParOf" srcId="{A2757843-D697-194C-8A69-2E1932AABEB0}" destId="{E5045EAA-B475-3D41-BF74-C5EEFA260716}" srcOrd="2" destOrd="0" presId="urn:microsoft.com/office/officeart/2026/layout/NumberedDotsVertical#2"/>
    <dgm:cxn modelId="{9B0265C7-803B-724E-91DD-D74F9B20E472}" type="presParOf" srcId="{A2757843-D697-194C-8A69-2E1932AABEB0}" destId="{C6885FB1-857E-D447-8D70-E5EBE7015938}" srcOrd="3" destOrd="0" presId="urn:microsoft.com/office/officeart/2026/layout/NumberedDotsVertic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54C684-35C6-4265-806B-EDF2DC858C34}" type="doc">
      <dgm:prSet loTypeId="urn:microsoft.com/office/officeart/2005/8/layout/process5" loCatId="process" qsTypeId="urn:microsoft.com/office/officeart/2005/8/quickstyle/simple1#14" qsCatId="simple" csTypeId="urn:microsoft.com/office/officeart/2005/8/colors/colorful5#10" csCatId="colorful" phldr="1"/>
      <dgm:spPr/>
      <dgm:t>
        <a:bodyPr/>
        <a:lstStyle/>
        <a:p>
          <a:endParaRPr lang="en-US"/>
        </a:p>
      </dgm:t>
    </dgm:pt>
    <dgm:pt modelId="{18ABE800-54DE-4C93-BC65-C7EB9EAC0748}">
      <dgm:prSet custT="1"/>
      <dgm:spPr>
        <a:solidFill>
          <a:schemeClr val="tx2">
            <a:lumMod val="10000"/>
            <a:lumOff val="90000"/>
          </a:schemeClr>
        </a:solidFill>
        <a:ln>
          <a:noFill/>
        </a:ln>
      </dgm:spPr>
      <dgm:t>
        <a:bodyPr/>
        <a:lstStyle/>
        <a:p>
          <a:r>
            <a:rPr lang="en-US" sz="1600" b="1" dirty="0">
              <a:solidFill>
                <a:schemeClr val="tx1"/>
              </a:solidFill>
            </a:rPr>
            <a:t>Cohort reality </a:t>
          </a:r>
        </a:p>
        <a:p>
          <a:r>
            <a:rPr lang="en-US" sz="2400" b="1" dirty="0">
              <a:solidFill>
                <a:schemeClr val="tx1"/>
              </a:solidFill>
            </a:rPr>
            <a:t>Diversity</a:t>
          </a:r>
          <a:r>
            <a:rPr lang="en-US" sz="2800" b="1" dirty="0">
              <a:solidFill>
                <a:schemeClr val="tx1"/>
              </a:solidFill>
            </a:rPr>
            <a:t> </a:t>
          </a:r>
        </a:p>
      </dgm:t>
    </dgm:pt>
    <dgm:pt modelId="{6E19635F-A51C-4D3B-A210-F8B90726FBD7}" type="parTrans" cxnId="{F73BB908-1CED-491E-86D1-786DA2FE388D}">
      <dgm:prSet/>
      <dgm:spPr/>
      <dgm:t>
        <a:bodyPr/>
        <a:lstStyle/>
        <a:p>
          <a:endParaRPr lang="en-US" b="1"/>
        </a:p>
      </dgm:t>
    </dgm:pt>
    <dgm:pt modelId="{742C08C5-6737-4649-B6E3-3C0AC1871A56}" type="sibTrans" cxnId="{F73BB908-1CED-491E-86D1-786DA2FE388D}">
      <dgm:prSet>
        <dgm:style>
          <a:lnRef idx="0">
            <a:scrgbClr r="0" g="0" b="0"/>
          </a:lnRef>
          <a:fillRef idx="0">
            <a:scrgbClr r="0" g="0" b="0"/>
          </a:fillRef>
          <a:effectRef idx="0">
            <a:scrgbClr r="0" g="0" b="0"/>
          </a:effectRef>
          <a:fontRef idx="minor">
            <a:schemeClr val="lt1"/>
          </a:fontRef>
        </dgm:style>
      </dgm:prSet>
      <dgm:spPr>
        <a:solidFill>
          <a:schemeClr val="accent4">
            <a:lumMod val="20000"/>
            <a:lumOff val="80000"/>
          </a:schemeClr>
        </a:solidFill>
        <a:ln>
          <a:noFill/>
        </a:ln>
      </dgm:spPr>
      <dgm:t>
        <a:bodyPr/>
        <a:lstStyle/>
        <a:p>
          <a:endParaRPr lang="en-US" b="1"/>
        </a:p>
      </dgm:t>
    </dgm:pt>
    <dgm:pt modelId="{01A33C79-1047-4CE1-9321-5CD81CDBC36A}">
      <dgm:prSet custT="1"/>
      <dgm:spPr>
        <a:solidFill>
          <a:schemeClr val="tx2">
            <a:lumMod val="10000"/>
            <a:lumOff val="90000"/>
          </a:schemeClr>
        </a:solidFill>
        <a:ln>
          <a:noFill/>
        </a:ln>
      </dgm:spPr>
      <dgm:t>
        <a:bodyPr/>
        <a:lstStyle/>
        <a:p>
          <a:r>
            <a:rPr lang="en-US" sz="1600" b="1" dirty="0">
              <a:solidFill>
                <a:schemeClr val="tx1"/>
              </a:solidFill>
            </a:rPr>
            <a:t>Planning choices </a:t>
          </a:r>
        </a:p>
        <a:p>
          <a:r>
            <a:rPr lang="en-US" sz="2400" b="1" dirty="0">
              <a:solidFill>
                <a:schemeClr val="tx1"/>
              </a:solidFill>
            </a:rPr>
            <a:t>Equity</a:t>
          </a:r>
        </a:p>
      </dgm:t>
    </dgm:pt>
    <dgm:pt modelId="{30115514-F64E-4711-8A8F-2B214375E4FF}" type="parTrans" cxnId="{81551E44-5B2C-4B58-97B0-CDBD3F159E57}">
      <dgm:prSet/>
      <dgm:spPr/>
      <dgm:t>
        <a:bodyPr/>
        <a:lstStyle/>
        <a:p>
          <a:endParaRPr lang="en-US" b="1"/>
        </a:p>
      </dgm:t>
    </dgm:pt>
    <dgm:pt modelId="{5EB35C83-D196-4D25-84FB-ADFC98EB58AF}" type="sibTrans" cxnId="{81551E44-5B2C-4B58-97B0-CDBD3F159E57}">
      <dgm:prSet/>
      <dgm:spPr>
        <a:solidFill>
          <a:srgbClr val="00B0F0"/>
        </a:solidFill>
      </dgm:spPr>
      <dgm:t>
        <a:bodyPr/>
        <a:lstStyle/>
        <a:p>
          <a:endParaRPr lang="en-US" b="1"/>
        </a:p>
      </dgm:t>
    </dgm:pt>
    <dgm:pt modelId="{D3D3E462-F772-4BAE-830C-72849E5BDA16}">
      <dgm:prSet custT="1"/>
      <dgm:spPr>
        <a:solidFill>
          <a:schemeClr val="tx2">
            <a:lumMod val="10000"/>
            <a:lumOff val="90000"/>
          </a:schemeClr>
        </a:solidFill>
        <a:ln>
          <a:noFill/>
        </a:ln>
      </dgm:spPr>
      <dgm:t>
        <a:bodyPr/>
        <a:lstStyle/>
        <a:p>
          <a:r>
            <a:rPr lang="en-US" sz="1600" b="1" dirty="0">
              <a:solidFill>
                <a:schemeClr val="tx1"/>
              </a:solidFill>
            </a:rPr>
            <a:t>Cycles of improvement</a:t>
          </a:r>
        </a:p>
        <a:p>
          <a:r>
            <a:rPr lang="en-US" sz="1600" b="1" dirty="0">
              <a:solidFill>
                <a:schemeClr val="tx1"/>
              </a:solidFill>
            </a:rPr>
            <a:t> </a:t>
          </a:r>
          <a:r>
            <a:rPr lang="en-US" sz="2400" b="1" dirty="0">
              <a:solidFill>
                <a:schemeClr val="tx1"/>
              </a:solidFill>
            </a:rPr>
            <a:t>Inclusive practice</a:t>
          </a:r>
        </a:p>
      </dgm:t>
    </dgm:pt>
    <dgm:pt modelId="{F2136C67-0F7E-47F5-9D45-ADA9692BB24E}" type="parTrans" cxnId="{6FDAD990-258E-4DC0-8F52-E612413B3A16}">
      <dgm:prSet/>
      <dgm:spPr/>
      <dgm:t>
        <a:bodyPr/>
        <a:lstStyle/>
        <a:p>
          <a:endParaRPr lang="en-US" b="1"/>
        </a:p>
      </dgm:t>
    </dgm:pt>
    <dgm:pt modelId="{9AA60BEE-2A3B-4B47-94AC-0BCD9BAE51F1}" type="sibTrans" cxnId="{6FDAD990-258E-4DC0-8F52-E612413B3A16}">
      <dgm:prSet/>
      <dgm:spPr>
        <a:solidFill>
          <a:srgbClr val="00B0F0"/>
        </a:solidFill>
      </dgm:spPr>
      <dgm:t>
        <a:bodyPr/>
        <a:lstStyle/>
        <a:p>
          <a:endParaRPr lang="en-US" b="1"/>
        </a:p>
      </dgm:t>
    </dgm:pt>
    <dgm:pt modelId="{C22B494D-2A65-4255-A225-8DA5F066AFD2}">
      <dgm:prSet custT="1"/>
      <dgm:spPr>
        <a:solidFill>
          <a:schemeClr val="tx2">
            <a:lumMod val="10000"/>
            <a:lumOff val="90000"/>
          </a:schemeClr>
        </a:solidFill>
        <a:ln>
          <a:noFill/>
        </a:ln>
      </dgm:spPr>
      <dgm:t>
        <a:bodyPr/>
        <a:lstStyle/>
        <a:p>
          <a:r>
            <a:rPr lang="en-US" sz="1600" b="1" dirty="0">
              <a:solidFill>
                <a:schemeClr val="tx2">
                  <a:lumMod val="75000"/>
                </a:schemeClr>
              </a:solidFill>
            </a:rPr>
            <a:t>Desired outcome </a:t>
          </a:r>
        </a:p>
        <a:p>
          <a:r>
            <a:rPr lang="en-US" sz="2400" b="1" dirty="0">
              <a:solidFill>
                <a:schemeClr val="tx2">
                  <a:lumMod val="75000"/>
                </a:schemeClr>
              </a:solidFill>
            </a:rPr>
            <a:t>Belonging</a:t>
          </a:r>
          <a:r>
            <a:rPr lang="en-US" sz="2800" b="1" dirty="0">
              <a:solidFill>
                <a:schemeClr val="tx2">
                  <a:lumMod val="75000"/>
                </a:schemeClr>
              </a:solidFill>
            </a:rPr>
            <a:t> </a:t>
          </a:r>
        </a:p>
      </dgm:t>
    </dgm:pt>
    <dgm:pt modelId="{C649084A-8C29-4591-8C9E-131C38147B57}" type="parTrans" cxnId="{043C1A8A-1109-4509-BAA2-327B01110089}">
      <dgm:prSet/>
      <dgm:spPr/>
      <dgm:t>
        <a:bodyPr/>
        <a:lstStyle/>
        <a:p>
          <a:endParaRPr lang="en-US" b="1"/>
        </a:p>
      </dgm:t>
    </dgm:pt>
    <dgm:pt modelId="{D089AEAD-5E50-4325-9920-E0B7FD5BEF81}" type="sibTrans" cxnId="{043C1A8A-1109-4509-BAA2-327B01110089}">
      <dgm:prSet/>
      <dgm:spPr/>
      <dgm:t>
        <a:bodyPr/>
        <a:lstStyle/>
        <a:p>
          <a:endParaRPr lang="en-US" b="1"/>
        </a:p>
      </dgm:t>
    </dgm:pt>
    <dgm:pt modelId="{1C902505-B5D7-1A42-8647-1579B3A828E9}" type="pres">
      <dgm:prSet presAssocID="{0554C684-35C6-4265-806B-EDF2DC858C34}" presName="diagram" presStyleCnt="0">
        <dgm:presLayoutVars>
          <dgm:dir/>
          <dgm:resizeHandles val="exact"/>
        </dgm:presLayoutVars>
      </dgm:prSet>
      <dgm:spPr/>
    </dgm:pt>
    <dgm:pt modelId="{9FA4EEFB-D76A-BB4A-819F-170ED1DC1AEA}" type="pres">
      <dgm:prSet presAssocID="{18ABE800-54DE-4C93-BC65-C7EB9EAC0748}" presName="node" presStyleLbl="node1" presStyleIdx="0" presStyleCnt="4" custScaleX="179416" custScaleY="146864" custLinFactNeighborX="12144">
        <dgm:presLayoutVars>
          <dgm:bulletEnabled val="1"/>
        </dgm:presLayoutVars>
      </dgm:prSet>
      <dgm:spPr/>
    </dgm:pt>
    <dgm:pt modelId="{4F2B334E-D019-044E-8338-3CED42F5CF5B}" type="pres">
      <dgm:prSet presAssocID="{742C08C5-6737-4649-B6E3-3C0AC1871A56}" presName="sibTrans" presStyleLbl="sibTrans2D1" presStyleIdx="0" presStyleCnt="3"/>
      <dgm:spPr/>
    </dgm:pt>
    <dgm:pt modelId="{4D07B04D-BBBA-0A42-807B-4223B774FFF1}" type="pres">
      <dgm:prSet presAssocID="{742C08C5-6737-4649-B6E3-3C0AC1871A56}" presName="connectorText" presStyleLbl="sibTrans2D1" presStyleIdx="0" presStyleCnt="3"/>
      <dgm:spPr/>
    </dgm:pt>
    <dgm:pt modelId="{8B02E0D5-E855-7140-91AA-DF23A9BE6D5C}" type="pres">
      <dgm:prSet presAssocID="{01A33C79-1047-4CE1-9321-5CD81CDBC36A}" presName="node" presStyleLbl="node1" presStyleIdx="1" presStyleCnt="4" custScaleX="176579" custScaleY="144763">
        <dgm:presLayoutVars>
          <dgm:bulletEnabled val="1"/>
        </dgm:presLayoutVars>
      </dgm:prSet>
      <dgm:spPr/>
    </dgm:pt>
    <dgm:pt modelId="{98C08A0A-B4D8-D74B-8564-F16EE07BC5A4}" type="pres">
      <dgm:prSet presAssocID="{5EB35C83-D196-4D25-84FB-ADFC98EB58AF}" presName="sibTrans" presStyleLbl="sibTrans2D1" presStyleIdx="1" presStyleCnt="3" custScaleX="119240" custLinFactNeighborX="33651" custLinFactNeighborY="-5446"/>
      <dgm:spPr/>
    </dgm:pt>
    <dgm:pt modelId="{6BD35A5E-C4C8-5445-9ED1-3FCFF8EB7904}" type="pres">
      <dgm:prSet presAssocID="{5EB35C83-D196-4D25-84FB-ADFC98EB58AF}" presName="connectorText" presStyleLbl="sibTrans2D1" presStyleIdx="1" presStyleCnt="3"/>
      <dgm:spPr/>
    </dgm:pt>
    <dgm:pt modelId="{CBF578B7-F1BC-9F40-B66E-A61A24C42B5B}" type="pres">
      <dgm:prSet presAssocID="{D3D3E462-F772-4BAE-830C-72849E5BDA16}" presName="node" presStyleLbl="node1" presStyleIdx="2" presStyleCnt="4" custScaleX="176616" custScaleY="151064" custLinFactNeighborX="-3132">
        <dgm:presLayoutVars>
          <dgm:bulletEnabled val="1"/>
        </dgm:presLayoutVars>
      </dgm:prSet>
      <dgm:spPr/>
    </dgm:pt>
    <dgm:pt modelId="{09AB00DE-A93E-B14B-AF40-3376A742153D}" type="pres">
      <dgm:prSet presAssocID="{9AA60BEE-2A3B-4B47-94AC-0BCD9BAE51F1}" presName="sibTrans" presStyleLbl="sibTrans2D1" presStyleIdx="2" presStyleCnt="3" custLinFactNeighborX="-31962"/>
      <dgm:spPr/>
    </dgm:pt>
    <dgm:pt modelId="{7D933AF4-8F8E-C842-A44A-80475C27BC0E}" type="pres">
      <dgm:prSet presAssocID="{9AA60BEE-2A3B-4B47-94AC-0BCD9BAE51F1}" presName="connectorText" presStyleLbl="sibTrans2D1" presStyleIdx="2" presStyleCnt="3"/>
      <dgm:spPr/>
    </dgm:pt>
    <dgm:pt modelId="{E0EC0E00-F070-D640-A2B9-720604140938}" type="pres">
      <dgm:prSet presAssocID="{C22B494D-2A65-4255-A225-8DA5F066AFD2}" presName="node" presStyleLbl="node1" presStyleIdx="3" presStyleCnt="4" custScaleX="166235" custScaleY="151359" custLinFactNeighborX="-7084">
        <dgm:presLayoutVars>
          <dgm:bulletEnabled val="1"/>
        </dgm:presLayoutVars>
      </dgm:prSet>
      <dgm:spPr/>
    </dgm:pt>
  </dgm:ptLst>
  <dgm:cxnLst>
    <dgm:cxn modelId="{F73BB908-1CED-491E-86D1-786DA2FE388D}" srcId="{0554C684-35C6-4265-806B-EDF2DC858C34}" destId="{18ABE800-54DE-4C93-BC65-C7EB9EAC0748}" srcOrd="0" destOrd="0" parTransId="{6E19635F-A51C-4D3B-A210-F8B90726FBD7}" sibTransId="{742C08C5-6737-4649-B6E3-3C0AC1871A56}"/>
    <dgm:cxn modelId="{EC76260C-024A-EE48-B0CD-43CD0F5878CB}" type="presOf" srcId="{9AA60BEE-2A3B-4B47-94AC-0BCD9BAE51F1}" destId="{09AB00DE-A93E-B14B-AF40-3376A742153D}" srcOrd="0" destOrd="0" presId="urn:microsoft.com/office/officeart/2005/8/layout/process5"/>
    <dgm:cxn modelId="{536F0B28-DE1F-7541-9853-19E4B84249F9}" type="presOf" srcId="{742C08C5-6737-4649-B6E3-3C0AC1871A56}" destId="{4F2B334E-D019-044E-8338-3CED42F5CF5B}" srcOrd="0" destOrd="0" presId="urn:microsoft.com/office/officeart/2005/8/layout/process5"/>
    <dgm:cxn modelId="{85A1975C-4C1E-A14F-BB1C-AE4FA0A239B9}" type="presOf" srcId="{18ABE800-54DE-4C93-BC65-C7EB9EAC0748}" destId="{9FA4EEFB-D76A-BB4A-819F-170ED1DC1AEA}" srcOrd="0" destOrd="0" presId="urn:microsoft.com/office/officeart/2005/8/layout/process5"/>
    <dgm:cxn modelId="{5872E85F-1D69-C94D-9418-408AA7FC479B}" type="presOf" srcId="{0554C684-35C6-4265-806B-EDF2DC858C34}" destId="{1C902505-B5D7-1A42-8647-1579B3A828E9}" srcOrd="0" destOrd="0" presId="urn:microsoft.com/office/officeart/2005/8/layout/process5"/>
    <dgm:cxn modelId="{81551E44-5B2C-4B58-97B0-CDBD3F159E57}" srcId="{0554C684-35C6-4265-806B-EDF2DC858C34}" destId="{01A33C79-1047-4CE1-9321-5CD81CDBC36A}" srcOrd="1" destOrd="0" parTransId="{30115514-F64E-4711-8A8F-2B214375E4FF}" sibTransId="{5EB35C83-D196-4D25-84FB-ADFC98EB58AF}"/>
    <dgm:cxn modelId="{9F86CD6C-7FC0-3D49-A584-8A233D50E31E}" type="presOf" srcId="{01A33C79-1047-4CE1-9321-5CD81CDBC36A}" destId="{8B02E0D5-E855-7140-91AA-DF23A9BE6D5C}" srcOrd="0" destOrd="0" presId="urn:microsoft.com/office/officeart/2005/8/layout/process5"/>
    <dgm:cxn modelId="{92F5F959-512E-FA4D-AE2A-0FE1786CC9E6}" type="presOf" srcId="{5EB35C83-D196-4D25-84FB-ADFC98EB58AF}" destId="{98C08A0A-B4D8-D74B-8564-F16EE07BC5A4}" srcOrd="0" destOrd="0" presId="urn:microsoft.com/office/officeart/2005/8/layout/process5"/>
    <dgm:cxn modelId="{8EFC5784-14A7-2E45-A291-4A54DB5A0293}" type="presOf" srcId="{742C08C5-6737-4649-B6E3-3C0AC1871A56}" destId="{4D07B04D-BBBA-0A42-807B-4223B774FFF1}" srcOrd="1" destOrd="0" presId="urn:microsoft.com/office/officeart/2005/8/layout/process5"/>
    <dgm:cxn modelId="{043C1A8A-1109-4509-BAA2-327B01110089}" srcId="{0554C684-35C6-4265-806B-EDF2DC858C34}" destId="{C22B494D-2A65-4255-A225-8DA5F066AFD2}" srcOrd="3" destOrd="0" parTransId="{C649084A-8C29-4591-8C9E-131C38147B57}" sibTransId="{D089AEAD-5E50-4325-9920-E0B7FD5BEF81}"/>
    <dgm:cxn modelId="{6FDAD990-258E-4DC0-8F52-E612413B3A16}" srcId="{0554C684-35C6-4265-806B-EDF2DC858C34}" destId="{D3D3E462-F772-4BAE-830C-72849E5BDA16}" srcOrd="2" destOrd="0" parTransId="{F2136C67-0F7E-47F5-9D45-ADA9692BB24E}" sibTransId="{9AA60BEE-2A3B-4B47-94AC-0BCD9BAE51F1}"/>
    <dgm:cxn modelId="{6E4E12B4-7851-8B49-8E11-2FE7370AE300}" type="presOf" srcId="{C22B494D-2A65-4255-A225-8DA5F066AFD2}" destId="{E0EC0E00-F070-D640-A2B9-720604140938}" srcOrd="0" destOrd="0" presId="urn:microsoft.com/office/officeart/2005/8/layout/process5"/>
    <dgm:cxn modelId="{D4EFBCC0-6E52-7D4B-A840-C822E4EDE4DB}" type="presOf" srcId="{9AA60BEE-2A3B-4B47-94AC-0BCD9BAE51F1}" destId="{7D933AF4-8F8E-C842-A44A-80475C27BC0E}" srcOrd="1" destOrd="0" presId="urn:microsoft.com/office/officeart/2005/8/layout/process5"/>
    <dgm:cxn modelId="{E0C5F2D0-A961-2A46-A10D-D7ECD336B4FE}" type="presOf" srcId="{D3D3E462-F772-4BAE-830C-72849E5BDA16}" destId="{CBF578B7-F1BC-9F40-B66E-A61A24C42B5B}" srcOrd="0" destOrd="0" presId="urn:microsoft.com/office/officeart/2005/8/layout/process5"/>
    <dgm:cxn modelId="{6D794DD3-ECFC-E046-860D-55A632F9F710}" type="presOf" srcId="{5EB35C83-D196-4D25-84FB-ADFC98EB58AF}" destId="{6BD35A5E-C4C8-5445-9ED1-3FCFF8EB7904}" srcOrd="1" destOrd="0" presId="urn:microsoft.com/office/officeart/2005/8/layout/process5"/>
    <dgm:cxn modelId="{7B45B69B-9106-4945-B36A-ABBF9AA0F9CA}" type="presParOf" srcId="{1C902505-B5D7-1A42-8647-1579B3A828E9}" destId="{9FA4EEFB-D76A-BB4A-819F-170ED1DC1AEA}" srcOrd="0" destOrd="0" presId="urn:microsoft.com/office/officeart/2005/8/layout/process5"/>
    <dgm:cxn modelId="{653F52DA-F6F2-5648-A147-30FA719785CC}" type="presParOf" srcId="{1C902505-B5D7-1A42-8647-1579B3A828E9}" destId="{4F2B334E-D019-044E-8338-3CED42F5CF5B}" srcOrd="1" destOrd="0" presId="urn:microsoft.com/office/officeart/2005/8/layout/process5"/>
    <dgm:cxn modelId="{1727809A-C24F-7348-BD31-A11D6527E3E7}" type="presParOf" srcId="{4F2B334E-D019-044E-8338-3CED42F5CF5B}" destId="{4D07B04D-BBBA-0A42-807B-4223B774FFF1}" srcOrd="0" destOrd="0" presId="urn:microsoft.com/office/officeart/2005/8/layout/process5"/>
    <dgm:cxn modelId="{0BF3086E-F69D-5F4D-951C-3DBD8845B13E}" type="presParOf" srcId="{1C902505-B5D7-1A42-8647-1579B3A828E9}" destId="{8B02E0D5-E855-7140-91AA-DF23A9BE6D5C}" srcOrd="2" destOrd="0" presId="urn:microsoft.com/office/officeart/2005/8/layout/process5"/>
    <dgm:cxn modelId="{CD1E3529-FD5C-D24C-9C2F-026CFE6D35F7}" type="presParOf" srcId="{1C902505-B5D7-1A42-8647-1579B3A828E9}" destId="{98C08A0A-B4D8-D74B-8564-F16EE07BC5A4}" srcOrd="3" destOrd="0" presId="urn:microsoft.com/office/officeart/2005/8/layout/process5"/>
    <dgm:cxn modelId="{862249F0-7111-7848-98CA-4D2A0F73B1C5}" type="presParOf" srcId="{98C08A0A-B4D8-D74B-8564-F16EE07BC5A4}" destId="{6BD35A5E-C4C8-5445-9ED1-3FCFF8EB7904}" srcOrd="0" destOrd="0" presId="urn:microsoft.com/office/officeart/2005/8/layout/process5"/>
    <dgm:cxn modelId="{A171D54C-41C3-3543-8678-A3D1B8ADDE6C}" type="presParOf" srcId="{1C902505-B5D7-1A42-8647-1579B3A828E9}" destId="{CBF578B7-F1BC-9F40-B66E-A61A24C42B5B}" srcOrd="4" destOrd="0" presId="urn:microsoft.com/office/officeart/2005/8/layout/process5"/>
    <dgm:cxn modelId="{3A702465-7ED5-C945-A852-F4644A2EAB64}" type="presParOf" srcId="{1C902505-B5D7-1A42-8647-1579B3A828E9}" destId="{09AB00DE-A93E-B14B-AF40-3376A742153D}" srcOrd="5" destOrd="0" presId="urn:microsoft.com/office/officeart/2005/8/layout/process5"/>
    <dgm:cxn modelId="{80445ABE-DC6E-D14E-A41C-CE0969676661}" type="presParOf" srcId="{09AB00DE-A93E-B14B-AF40-3376A742153D}" destId="{7D933AF4-8F8E-C842-A44A-80475C27BC0E}" srcOrd="0" destOrd="0" presId="urn:microsoft.com/office/officeart/2005/8/layout/process5"/>
    <dgm:cxn modelId="{D19387F9-50D9-5641-B60C-A50447874639}" type="presParOf" srcId="{1C902505-B5D7-1A42-8647-1579B3A828E9}" destId="{E0EC0E00-F070-D640-A2B9-720604140938}" srcOrd="6" destOrd="0" presId="urn:microsoft.com/office/officeart/2005/8/layout/process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FE96FDC-0C79-6C48-8A7A-99FB2169129F}" type="doc">
      <dgm:prSet loTypeId="urn:microsoft.com/office/officeart/2005/8/layout/pyramid1" loCatId="" qsTypeId="urn:microsoft.com/office/officeart/2005/8/quickstyle/simple1#15" qsCatId="simple" csTypeId="urn:microsoft.com/office/officeart/2005/8/colors/accent1_2#6" csCatId="accent1" phldr="1"/>
      <dgm:spPr/>
    </dgm:pt>
    <dgm:pt modelId="{D4FA33F3-D653-504E-AF5F-9984503C763C}">
      <dgm:prSet phldrT="[Text]" custT="1"/>
      <dgm:spPr>
        <a:solidFill>
          <a:schemeClr val="accent1">
            <a:lumMod val="60000"/>
            <a:lumOff val="40000"/>
          </a:schemeClr>
        </a:solidFill>
      </dgm:spPr>
      <dgm:t>
        <a:bodyPr/>
        <a:lstStyle/>
        <a:p>
          <a:endParaRPr lang="en-GB" sz="2800" dirty="0">
            <a:solidFill>
              <a:schemeClr val="bg1"/>
            </a:solidFill>
          </a:endParaRPr>
        </a:p>
        <a:p>
          <a:r>
            <a:rPr lang="en-GB" sz="2000" dirty="0">
              <a:solidFill>
                <a:schemeClr val="bg1"/>
              </a:solidFill>
            </a:rPr>
            <a:t>Specialist</a:t>
          </a:r>
        </a:p>
      </dgm:t>
    </dgm:pt>
    <dgm:pt modelId="{24E080B2-EB98-BA43-8547-204B7EE8C9C0}" type="parTrans" cxnId="{C220CFD7-F2E5-2D41-AACB-E7A0ADB2876C}">
      <dgm:prSet/>
      <dgm:spPr/>
      <dgm:t>
        <a:bodyPr/>
        <a:lstStyle/>
        <a:p>
          <a:endParaRPr lang="en-GB">
            <a:solidFill>
              <a:schemeClr val="bg1"/>
            </a:solidFill>
          </a:endParaRPr>
        </a:p>
      </dgm:t>
    </dgm:pt>
    <dgm:pt modelId="{70D585A4-2358-8F45-9C3D-E43E10C615EF}" type="sibTrans" cxnId="{C220CFD7-F2E5-2D41-AACB-E7A0ADB2876C}">
      <dgm:prSet/>
      <dgm:spPr/>
      <dgm:t>
        <a:bodyPr/>
        <a:lstStyle/>
        <a:p>
          <a:endParaRPr lang="en-GB">
            <a:solidFill>
              <a:schemeClr val="bg1"/>
            </a:solidFill>
          </a:endParaRPr>
        </a:p>
      </dgm:t>
    </dgm:pt>
    <dgm:pt modelId="{B8CF2725-5AC0-5C45-B99B-F85E0899079E}">
      <dgm:prSet phldrT="[Text]" custT="1"/>
      <dgm:spPr>
        <a:solidFill>
          <a:schemeClr val="accent1">
            <a:lumMod val="60000"/>
            <a:lumOff val="40000"/>
          </a:schemeClr>
        </a:solidFill>
      </dgm:spPr>
      <dgm:t>
        <a:bodyPr/>
        <a:lstStyle/>
        <a:p>
          <a:r>
            <a:rPr lang="en-GB" sz="2400" dirty="0">
              <a:solidFill>
                <a:schemeClr val="tx1"/>
              </a:solidFill>
            </a:rPr>
            <a:t>Targeted plus</a:t>
          </a:r>
        </a:p>
      </dgm:t>
    </dgm:pt>
    <dgm:pt modelId="{61A54781-8500-E54B-8C15-A0934F6F8E03}" type="parTrans" cxnId="{4242A284-DADE-5B4E-8903-4612F9503108}">
      <dgm:prSet/>
      <dgm:spPr/>
      <dgm:t>
        <a:bodyPr/>
        <a:lstStyle/>
        <a:p>
          <a:endParaRPr lang="en-GB">
            <a:solidFill>
              <a:schemeClr val="bg1"/>
            </a:solidFill>
          </a:endParaRPr>
        </a:p>
      </dgm:t>
    </dgm:pt>
    <dgm:pt modelId="{522CF089-AAA8-D84B-933F-0E40D2821B85}" type="sibTrans" cxnId="{4242A284-DADE-5B4E-8903-4612F9503108}">
      <dgm:prSet/>
      <dgm:spPr/>
      <dgm:t>
        <a:bodyPr/>
        <a:lstStyle/>
        <a:p>
          <a:endParaRPr lang="en-GB">
            <a:solidFill>
              <a:schemeClr val="bg1"/>
            </a:solidFill>
          </a:endParaRPr>
        </a:p>
      </dgm:t>
    </dgm:pt>
    <dgm:pt modelId="{7C214298-6915-AA4B-AC41-EEB410B04A0B}">
      <dgm:prSet phldrT="[Text]" custT="1"/>
      <dgm:spPr>
        <a:solidFill>
          <a:schemeClr val="accent1">
            <a:lumMod val="60000"/>
            <a:lumOff val="40000"/>
          </a:schemeClr>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3600" dirty="0">
              <a:solidFill>
                <a:schemeClr val="tx1"/>
              </a:solidFill>
            </a:rPr>
            <a:t>Universal</a:t>
          </a:r>
          <a:endParaRPr lang="en-GB" sz="4000" dirty="0">
            <a:solidFill>
              <a:schemeClr val="tx1"/>
            </a:solidFill>
          </a:endParaRPr>
        </a:p>
        <a:p>
          <a:pPr marL="0" lvl="0" defTabSz="1422400">
            <a:lnSpc>
              <a:spcPct val="90000"/>
            </a:lnSpc>
            <a:spcBef>
              <a:spcPct val="0"/>
            </a:spcBef>
            <a:spcAft>
              <a:spcPct val="35000"/>
            </a:spcAft>
            <a:buNone/>
          </a:pPr>
          <a:endParaRPr lang="en-GB" sz="3600" dirty="0">
            <a:solidFill>
              <a:schemeClr val="bg1"/>
            </a:solidFill>
          </a:endParaRPr>
        </a:p>
      </dgm:t>
    </dgm:pt>
    <dgm:pt modelId="{153F4CC5-71ED-484E-9B92-B47E9F46A6EB}" type="parTrans" cxnId="{00F155FF-020F-C545-8F18-5D531A46D035}">
      <dgm:prSet/>
      <dgm:spPr/>
      <dgm:t>
        <a:bodyPr/>
        <a:lstStyle/>
        <a:p>
          <a:endParaRPr lang="en-GB">
            <a:solidFill>
              <a:schemeClr val="bg1"/>
            </a:solidFill>
          </a:endParaRPr>
        </a:p>
      </dgm:t>
    </dgm:pt>
    <dgm:pt modelId="{EBAE4CB2-85F3-9942-B7C5-DDAEA94B543E}" type="sibTrans" cxnId="{00F155FF-020F-C545-8F18-5D531A46D035}">
      <dgm:prSet/>
      <dgm:spPr/>
      <dgm:t>
        <a:bodyPr/>
        <a:lstStyle/>
        <a:p>
          <a:endParaRPr lang="en-GB">
            <a:solidFill>
              <a:schemeClr val="bg1"/>
            </a:solidFill>
          </a:endParaRPr>
        </a:p>
      </dgm:t>
    </dgm:pt>
    <dgm:pt modelId="{0F43D68B-3E3C-E447-B4FF-C6398C8A2A69}">
      <dgm:prSet custT="1"/>
      <dgm:spPr>
        <a:solidFill>
          <a:schemeClr val="accent1">
            <a:lumMod val="60000"/>
            <a:lumOff val="40000"/>
          </a:schemeClr>
        </a:solidFill>
      </dgm:spPr>
      <dgm:t>
        <a:bodyPr/>
        <a:lstStyle/>
        <a:p>
          <a:r>
            <a:rPr lang="en-GB" sz="2400" dirty="0">
              <a:solidFill>
                <a:schemeClr val="bg1"/>
              </a:solidFill>
            </a:rPr>
            <a:t>Targeted</a:t>
          </a:r>
        </a:p>
      </dgm:t>
    </dgm:pt>
    <dgm:pt modelId="{6FD37238-140E-CD45-88F8-BB1B39ADE69F}" type="parTrans" cxnId="{E8A3171A-0F53-F04B-B3D8-50B25D435ACD}">
      <dgm:prSet/>
      <dgm:spPr/>
      <dgm:t>
        <a:bodyPr/>
        <a:lstStyle/>
        <a:p>
          <a:endParaRPr lang="en-GB">
            <a:solidFill>
              <a:schemeClr val="bg1"/>
            </a:solidFill>
          </a:endParaRPr>
        </a:p>
      </dgm:t>
    </dgm:pt>
    <dgm:pt modelId="{ADA442FF-CD58-D14E-A729-80C2BFFD764D}" type="sibTrans" cxnId="{E8A3171A-0F53-F04B-B3D8-50B25D435ACD}">
      <dgm:prSet/>
      <dgm:spPr/>
      <dgm:t>
        <a:bodyPr/>
        <a:lstStyle/>
        <a:p>
          <a:endParaRPr lang="en-GB">
            <a:solidFill>
              <a:schemeClr val="bg1"/>
            </a:solidFill>
          </a:endParaRPr>
        </a:p>
      </dgm:t>
    </dgm:pt>
    <dgm:pt modelId="{A23FA500-899C-C540-B559-96DCDB1EF6FD}" type="pres">
      <dgm:prSet presAssocID="{CFE96FDC-0C79-6C48-8A7A-99FB2169129F}" presName="Name0" presStyleCnt="0">
        <dgm:presLayoutVars>
          <dgm:dir/>
          <dgm:animLvl val="lvl"/>
          <dgm:resizeHandles val="exact"/>
        </dgm:presLayoutVars>
      </dgm:prSet>
      <dgm:spPr/>
    </dgm:pt>
    <dgm:pt modelId="{EC40494D-8977-9046-85ED-064F1058AB5D}" type="pres">
      <dgm:prSet presAssocID="{D4FA33F3-D653-504E-AF5F-9984503C763C}" presName="Name8" presStyleCnt="0"/>
      <dgm:spPr/>
    </dgm:pt>
    <dgm:pt modelId="{8223FF2D-02E2-E340-BB82-8A773865F6A5}" type="pres">
      <dgm:prSet presAssocID="{D4FA33F3-D653-504E-AF5F-9984503C763C}" presName="level" presStyleLbl="node1" presStyleIdx="0" presStyleCnt="4" custLinFactNeighborX="-622">
        <dgm:presLayoutVars>
          <dgm:chMax val="1"/>
          <dgm:bulletEnabled val="1"/>
        </dgm:presLayoutVars>
      </dgm:prSet>
      <dgm:spPr/>
    </dgm:pt>
    <dgm:pt modelId="{27EBC04D-F961-CD42-8559-0F04AD4C9D7D}" type="pres">
      <dgm:prSet presAssocID="{D4FA33F3-D653-504E-AF5F-9984503C763C}" presName="levelTx" presStyleLbl="revTx" presStyleIdx="0" presStyleCnt="0">
        <dgm:presLayoutVars>
          <dgm:chMax val="1"/>
          <dgm:bulletEnabled val="1"/>
        </dgm:presLayoutVars>
      </dgm:prSet>
      <dgm:spPr/>
    </dgm:pt>
    <dgm:pt modelId="{55046A30-53E7-1248-9CE1-1B17741C19C9}" type="pres">
      <dgm:prSet presAssocID="{B8CF2725-5AC0-5C45-B99B-F85E0899079E}" presName="Name8" presStyleCnt="0"/>
      <dgm:spPr/>
    </dgm:pt>
    <dgm:pt modelId="{D6E6C08B-C315-854F-8370-FE81BE851FF8}" type="pres">
      <dgm:prSet presAssocID="{B8CF2725-5AC0-5C45-B99B-F85E0899079E}" presName="level" presStyleLbl="node1" presStyleIdx="1" presStyleCnt="4">
        <dgm:presLayoutVars>
          <dgm:chMax val="1"/>
          <dgm:bulletEnabled val="1"/>
        </dgm:presLayoutVars>
      </dgm:prSet>
      <dgm:spPr/>
    </dgm:pt>
    <dgm:pt modelId="{98243DF5-D63B-F44B-ADFB-5C8F3D1A83CF}" type="pres">
      <dgm:prSet presAssocID="{B8CF2725-5AC0-5C45-B99B-F85E0899079E}" presName="levelTx" presStyleLbl="revTx" presStyleIdx="0" presStyleCnt="0">
        <dgm:presLayoutVars>
          <dgm:chMax val="1"/>
          <dgm:bulletEnabled val="1"/>
        </dgm:presLayoutVars>
      </dgm:prSet>
      <dgm:spPr/>
    </dgm:pt>
    <dgm:pt modelId="{C370AEC8-C7CE-3B43-AE0B-2859D0D6D37A}" type="pres">
      <dgm:prSet presAssocID="{0F43D68B-3E3C-E447-B4FF-C6398C8A2A69}" presName="Name8" presStyleCnt="0"/>
      <dgm:spPr/>
    </dgm:pt>
    <dgm:pt modelId="{A8B4B774-BDF6-1F4E-B348-574A29254F60}" type="pres">
      <dgm:prSet presAssocID="{0F43D68B-3E3C-E447-B4FF-C6398C8A2A69}" presName="level" presStyleLbl="node1" presStyleIdx="2" presStyleCnt="4">
        <dgm:presLayoutVars>
          <dgm:chMax val="1"/>
          <dgm:bulletEnabled val="1"/>
        </dgm:presLayoutVars>
      </dgm:prSet>
      <dgm:spPr/>
    </dgm:pt>
    <dgm:pt modelId="{8904FED5-8141-DE4D-B378-282D1BD16690}" type="pres">
      <dgm:prSet presAssocID="{0F43D68B-3E3C-E447-B4FF-C6398C8A2A69}" presName="levelTx" presStyleLbl="revTx" presStyleIdx="0" presStyleCnt="0">
        <dgm:presLayoutVars>
          <dgm:chMax val="1"/>
          <dgm:bulletEnabled val="1"/>
        </dgm:presLayoutVars>
      </dgm:prSet>
      <dgm:spPr/>
    </dgm:pt>
    <dgm:pt modelId="{A9A8F436-6CC5-754D-9DA5-BE7BCE508554}" type="pres">
      <dgm:prSet presAssocID="{7C214298-6915-AA4B-AC41-EEB410B04A0B}" presName="Name8" presStyleCnt="0"/>
      <dgm:spPr/>
    </dgm:pt>
    <dgm:pt modelId="{8DC42C0F-4A09-994C-8120-FD80A399FEF5}" type="pres">
      <dgm:prSet presAssocID="{7C214298-6915-AA4B-AC41-EEB410B04A0B}" presName="level" presStyleLbl="node1" presStyleIdx="3" presStyleCnt="4">
        <dgm:presLayoutVars>
          <dgm:chMax val="1"/>
          <dgm:bulletEnabled val="1"/>
        </dgm:presLayoutVars>
      </dgm:prSet>
      <dgm:spPr/>
    </dgm:pt>
    <dgm:pt modelId="{AA8E0306-899A-D843-AB42-B4259EEB6216}" type="pres">
      <dgm:prSet presAssocID="{7C214298-6915-AA4B-AC41-EEB410B04A0B}" presName="levelTx" presStyleLbl="revTx" presStyleIdx="0" presStyleCnt="0">
        <dgm:presLayoutVars>
          <dgm:chMax val="1"/>
          <dgm:bulletEnabled val="1"/>
        </dgm:presLayoutVars>
      </dgm:prSet>
      <dgm:spPr/>
    </dgm:pt>
  </dgm:ptLst>
  <dgm:cxnLst>
    <dgm:cxn modelId="{E8A3171A-0F53-F04B-B3D8-50B25D435ACD}" srcId="{CFE96FDC-0C79-6C48-8A7A-99FB2169129F}" destId="{0F43D68B-3E3C-E447-B4FF-C6398C8A2A69}" srcOrd="2" destOrd="0" parTransId="{6FD37238-140E-CD45-88F8-BB1B39ADE69F}" sibTransId="{ADA442FF-CD58-D14E-A729-80C2BFFD764D}"/>
    <dgm:cxn modelId="{07D39E30-0384-9441-9C60-7E445A45246C}" type="presOf" srcId="{D4FA33F3-D653-504E-AF5F-9984503C763C}" destId="{27EBC04D-F961-CD42-8559-0F04AD4C9D7D}" srcOrd="1" destOrd="0" presId="urn:microsoft.com/office/officeart/2005/8/layout/pyramid1"/>
    <dgm:cxn modelId="{E68C3D3C-8BB8-7949-87A9-4F6682402B86}" type="presOf" srcId="{B8CF2725-5AC0-5C45-B99B-F85E0899079E}" destId="{D6E6C08B-C315-854F-8370-FE81BE851FF8}" srcOrd="0" destOrd="0" presId="urn:microsoft.com/office/officeart/2005/8/layout/pyramid1"/>
    <dgm:cxn modelId="{36E3027A-1352-454B-879A-7D27FD74D67E}" type="presOf" srcId="{7C214298-6915-AA4B-AC41-EEB410B04A0B}" destId="{AA8E0306-899A-D843-AB42-B4259EEB6216}" srcOrd="1" destOrd="0" presId="urn:microsoft.com/office/officeart/2005/8/layout/pyramid1"/>
    <dgm:cxn modelId="{855F365A-11C3-E44C-91C2-D5FC0D4E9523}" type="presOf" srcId="{B8CF2725-5AC0-5C45-B99B-F85E0899079E}" destId="{98243DF5-D63B-F44B-ADFB-5C8F3D1A83CF}" srcOrd="1" destOrd="0" presId="urn:microsoft.com/office/officeart/2005/8/layout/pyramid1"/>
    <dgm:cxn modelId="{ECACA37E-5538-A541-9C71-258A1603CF07}" type="presOf" srcId="{CFE96FDC-0C79-6C48-8A7A-99FB2169129F}" destId="{A23FA500-899C-C540-B559-96DCDB1EF6FD}" srcOrd="0" destOrd="0" presId="urn:microsoft.com/office/officeart/2005/8/layout/pyramid1"/>
    <dgm:cxn modelId="{6F5FBC80-6B28-034A-8AF4-387C3F9C3DD0}" type="presOf" srcId="{7C214298-6915-AA4B-AC41-EEB410B04A0B}" destId="{8DC42C0F-4A09-994C-8120-FD80A399FEF5}" srcOrd="0" destOrd="0" presId="urn:microsoft.com/office/officeart/2005/8/layout/pyramid1"/>
    <dgm:cxn modelId="{4242A284-DADE-5B4E-8903-4612F9503108}" srcId="{CFE96FDC-0C79-6C48-8A7A-99FB2169129F}" destId="{B8CF2725-5AC0-5C45-B99B-F85E0899079E}" srcOrd="1" destOrd="0" parTransId="{61A54781-8500-E54B-8C15-A0934F6F8E03}" sibTransId="{522CF089-AAA8-D84B-933F-0E40D2821B85}"/>
    <dgm:cxn modelId="{7904DD8E-86F7-BD49-B339-85F92D43E4FC}" type="presOf" srcId="{0F43D68B-3E3C-E447-B4FF-C6398C8A2A69}" destId="{A8B4B774-BDF6-1F4E-B348-574A29254F60}" srcOrd="0" destOrd="0" presId="urn:microsoft.com/office/officeart/2005/8/layout/pyramid1"/>
    <dgm:cxn modelId="{CEDF0C91-B909-6844-B46F-9553D581F4A1}" type="presOf" srcId="{0F43D68B-3E3C-E447-B4FF-C6398C8A2A69}" destId="{8904FED5-8141-DE4D-B378-282D1BD16690}" srcOrd="1" destOrd="0" presId="urn:microsoft.com/office/officeart/2005/8/layout/pyramid1"/>
    <dgm:cxn modelId="{C220CFD7-F2E5-2D41-AACB-E7A0ADB2876C}" srcId="{CFE96FDC-0C79-6C48-8A7A-99FB2169129F}" destId="{D4FA33F3-D653-504E-AF5F-9984503C763C}" srcOrd="0" destOrd="0" parTransId="{24E080B2-EB98-BA43-8547-204B7EE8C9C0}" sibTransId="{70D585A4-2358-8F45-9C3D-E43E10C615EF}"/>
    <dgm:cxn modelId="{344EF1F0-1FFF-174A-A49E-5F711B084261}" type="presOf" srcId="{D4FA33F3-D653-504E-AF5F-9984503C763C}" destId="{8223FF2D-02E2-E340-BB82-8A773865F6A5}" srcOrd="0" destOrd="0" presId="urn:microsoft.com/office/officeart/2005/8/layout/pyramid1"/>
    <dgm:cxn modelId="{00F155FF-020F-C545-8F18-5D531A46D035}" srcId="{CFE96FDC-0C79-6C48-8A7A-99FB2169129F}" destId="{7C214298-6915-AA4B-AC41-EEB410B04A0B}" srcOrd="3" destOrd="0" parTransId="{153F4CC5-71ED-484E-9B92-B47E9F46A6EB}" sibTransId="{EBAE4CB2-85F3-9942-B7C5-DDAEA94B543E}"/>
    <dgm:cxn modelId="{BAAF83F7-9C4E-1F49-9F88-7D49789BAAF4}" type="presParOf" srcId="{A23FA500-899C-C540-B559-96DCDB1EF6FD}" destId="{EC40494D-8977-9046-85ED-064F1058AB5D}" srcOrd="0" destOrd="0" presId="urn:microsoft.com/office/officeart/2005/8/layout/pyramid1"/>
    <dgm:cxn modelId="{D9C71379-0D72-964A-8370-9F27398197E0}" type="presParOf" srcId="{EC40494D-8977-9046-85ED-064F1058AB5D}" destId="{8223FF2D-02E2-E340-BB82-8A773865F6A5}" srcOrd="0" destOrd="0" presId="urn:microsoft.com/office/officeart/2005/8/layout/pyramid1"/>
    <dgm:cxn modelId="{EE9B92D1-6AA1-BB4B-A514-BDF2D82C6F16}" type="presParOf" srcId="{EC40494D-8977-9046-85ED-064F1058AB5D}" destId="{27EBC04D-F961-CD42-8559-0F04AD4C9D7D}" srcOrd="1" destOrd="0" presId="urn:microsoft.com/office/officeart/2005/8/layout/pyramid1"/>
    <dgm:cxn modelId="{B09EEF22-7BDB-C144-B42F-19289077CC4A}" type="presParOf" srcId="{A23FA500-899C-C540-B559-96DCDB1EF6FD}" destId="{55046A30-53E7-1248-9CE1-1B17741C19C9}" srcOrd="1" destOrd="0" presId="urn:microsoft.com/office/officeart/2005/8/layout/pyramid1"/>
    <dgm:cxn modelId="{0C2E4E6B-32F6-C940-9202-1B50DF33E4AB}" type="presParOf" srcId="{55046A30-53E7-1248-9CE1-1B17741C19C9}" destId="{D6E6C08B-C315-854F-8370-FE81BE851FF8}" srcOrd="0" destOrd="0" presId="urn:microsoft.com/office/officeart/2005/8/layout/pyramid1"/>
    <dgm:cxn modelId="{758E3ADC-F617-724E-A2B9-F2AA7F00604E}" type="presParOf" srcId="{55046A30-53E7-1248-9CE1-1B17741C19C9}" destId="{98243DF5-D63B-F44B-ADFB-5C8F3D1A83CF}" srcOrd="1" destOrd="0" presId="urn:microsoft.com/office/officeart/2005/8/layout/pyramid1"/>
    <dgm:cxn modelId="{518758EC-0A2E-4942-A3A6-C9DA4BBC609D}" type="presParOf" srcId="{A23FA500-899C-C540-B559-96DCDB1EF6FD}" destId="{C370AEC8-C7CE-3B43-AE0B-2859D0D6D37A}" srcOrd="2" destOrd="0" presId="urn:microsoft.com/office/officeart/2005/8/layout/pyramid1"/>
    <dgm:cxn modelId="{3F5DC70A-C252-FA4F-81EB-37CD98FA5F66}" type="presParOf" srcId="{C370AEC8-C7CE-3B43-AE0B-2859D0D6D37A}" destId="{A8B4B774-BDF6-1F4E-B348-574A29254F60}" srcOrd="0" destOrd="0" presId="urn:microsoft.com/office/officeart/2005/8/layout/pyramid1"/>
    <dgm:cxn modelId="{EE6068AC-138C-8744-8E3A-7656FDA94C37}" type="presParOf" srcId="{C370AEC8-C7CE-3B43-AE0B-2859D0D6D37A}" destId="{8904FED5-8141-DE4D-B378-282D1BD16690}" srcOrd="1" destOrd="0" presId="urn:microsoft.com/office/officeart/2005/8/layout/pyramid1"/>
    <dgm:cxn modelId="{382B9E0D-93DB-C044-9353-4ED07776FA21}" type="presParOf" srcId="{A23FA500-899C-C540-B559-96DCDB1EF6FD}" destId="{A9A8F436-6CC5-754D-9DA5-BE7BCE508554}" srcOrd="3" destOrd="0" presId="urn:microsoft.com/office/officeart/2005/8/layout/pyramid1"/>
    <dgm:cxn modelId="{B28C86B7-39B6-8E44-A4C9-752CA092774A}" type="presParOf" srcId="{A9A8F436-6CC5-754D-9DA5-BE7BCE508554}" destId="{8DC42C0F-4A09-994C-8120-FD80A399FEF5}" srcOrd="0" destOrd="0" presId="urn:microsoft.com/office/officeart/2005/8/layout/pyramid1"/>
    <dgm:cxn modelId="{50541D3D-F646-F64B-A059-3F4284DAC42C}" type="presParOf" srcId="{A9A8F436-6CC5-754D-9DA5-BE7BCE508554}" destId="{AA8E0306-899A-D843-AB42-B4259EEB6216}"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51F4CE1-CC12-844E-AB7E-248A067D8F1F}" type="doc">
      <dgm:prSet loTypeId="urn:microsoft.com/office/officeart/2005/8/layout/list1" loCatId="" qsTypeId="urn:microsoft.com/office/officeart/2005/8/quickstyle/simple2#5" qsCatId="simple" csTypeId="urn:microsoft.com/office/officeart/2005/8/colors/colorful2#1" csCatId="colorful" phldr="1"/>
      <dgm:spPr/>
      <dgm:t>
        <a:bodyPr/>
        <a:lstStyle/>
        <a:p>
          <a:endParaRPr lang="en-GB"/>
        </a:p>
      </dgm:t>
    </dgm:pt>
    <dgm:pt modelId="{DCD92A6C-34BC-8D49-B08A-BF6D6A0C59AC}">
      <dgm:prSet phldrT="[Text]" custT="1"/>
      <dgm:spPr/>
      <dgm:t>
        <a:bodyPr/>
        <a:lstStyle/>
        <a:p>
          <a:r>
            <a:rPr lang="en-GB" sz="2800" dirty="0">
              <a:latin typeface="+mn-lt"/>
            </a:rPr>
            <a:t>Everyone learning</a:t>
          </a:r>
        </a:p>
      </dgm:t>
    </dgm:pt>
    <dgm:pt modelId="{513DA911-B53E-6047-8AC6-764BAAF4C302}" type="parTrans" cxnId="{5B466590-CF80-5E4D-A5C8-67C8E0B3CEAC}">
      <dgm:prSet/>
      <dgm:spPr/>
      <dgm:t>
        <a:bodyPr/>
        <a:lstStyle/>
        <a:p>
          <a:endParaRPr lang="en-GB"/>
        </a:p>
      </dgm:t>
    </dgm:pt>
    <dgm:pt modelId="{00FDB677-8EC4-0C44-BBD6-79F1433DDC1E}" type="sibTrans" cxnId="{5B466590-CF80-5E4D-A5C8-67C8E0B3CEAC}">
      <dgm:prSet/>
      <dgm:spPr/>
      <dgm:t>
        <a:bodyPr/>
        <a:lstStyle/>
        <a:p>
          <a:endParaRPr lang="en-GB"/>
        </a:p>
      </dgm:t>
    </dgm:pt>
    <dgm:pt modelId="{C1817270-E85A-684D-90D2-59A69A691BFD}">
      <dgm:prSet phldrT="[Text]" custT="1"/>
      <dgm:spPr/>
      <dgm:t>
        <a:bodyPr/>
        <a:lstStyle/>
        <a:p>
          <a:r>
            <a:rPr lang="en-GB" sz="2800">
              <a:latin typeface="+mn-lt"/>
            </a:rPr>
            <a:t>Reject deterministic thinking</a:t>
          </a:r>
          <a:endParaRPr lang="en-GB" sz="2800" dirty="0">
            <a:latin typeface="+mn-lt"/>
          </a:endParaRPr>
        </a:p>
      </dgm:t>
    </dgm:pt>
    <dgm:pt modelId="{B0EFC95B-16A0-9243-A1EF-07F6AF49B62D}" type="parTrans" cxnId="{E61CD2D4-51FD-3842-B3B5-9E18651F95D1}">
      <dgm:prSet/>
      <dgm:spPr/>
      <dgm:t>
        <a:bodyPr/>
        <a:lstStyle/>
        <a:p>
          <a:endParaRPr lang="en-GB"/>
        </a:p>
      </dgm:t>
    </dgm:pt>
    <dgm:pt modelId="{08A0B64C-02E9-7548-BE9D-773E2321C4AD}" type="sibTrans" cxnId="{E61CD2D4-51FD-3842-B3B5-9E18651F95D1}">
      <dgm:prSet/>
      <dgm:spPr/>
      <dgm:t>
        <a:bodyPr/>
        <a:lstStyle/>
        <a:p>
          <a:endParaRPr lang="en-GB"/>
        </a:p>
      </dgm:t>
    </dgm:pt>
    <dgm:pt modelId="{CE28C560-88DF-DA48-A6A9-A6EDE2FA8AED}">
      <dgm:prSet phldrT="[Text]"/>
      <dgm:spPr/>
      <dgm:t>
        <a:bodyPr/>
        <a:lstStyle/>
        <a:p>
          <a:r>
            <a:rPr lang="en-GB" sz="2500" dirty="0">
              <a:latin typeface="+mn-lt"/>
            </a:rPr>
            <a:t>Transformative belief</a:t>
          </a:r>
        </a:p>
      </dgm:t>
    </dgm:pt>
    <dgm:pt modelId="{A4A3B87C-1613-4143-8FE0-08E2A30084E3}" type="parTrans" cxnId="{0366E40B-8424-AC41-84E7-449334AAB301}">
      <dgm:prSet/>
      <dgm:spPr/>
      <dgm:t>
        <a:bodyPr/>
        <a:lstStyle/>
        <a:p>
          <a:endParaRPr lang="en-GB"/>
        </a:p>
      </dgm:t>
    </dgm:pt>
    <dgm:pt modelId="{64A6392F-5E49-5A4A-9126-4DE686FF6961}" type="sibTrans" cxnId="{0366E40B-8424-AC41-84E7-449334AAB301}">
      <dgm:prSet/>
      <dgm:spPr/>
      <dgm:t>
        <a:bodyPr/>
        <a:lstStyle/>
        <a:p>
          <a:endParaRPr lang="en-GB"/>
        </a:p>
      </dgm:t>
    </dgm:pt>
    <dgm:pt modelId="{5251A20D-C1C0-6B4F-A349-C35AB846320C}">
      <dgm:prSet phldrT="[Text]" custT="1"/>
      <dgm:spPr/>
      <dgm:t>
        <a:bodyPr/>
        <a:lstStyle/>
        <a:p>
          <a:r>
            <a:rPr lang="en-GB" sz="2800">
              <a:latin typeface="+mn-lt"/>
            </a:rPr>
            <a:t>See difficulty as opportunity not deficit</a:t>
          </a:r>
          <a:endParaRPr lang="en-GB" sz="2800" dirty="0">
            <a:latin typeface="+mn-lt"/>
          </a:endParaRPr>
        </a:p>
      </dgm:t>
    </dgm:pt>
    <dgm:pt modelId="{B096EB84-12F6-7243-B19D-CD7662B5A347}" type="parTrans" cxnId="{2D520E86-F29C-114F-88A4-80C1907150E4}">
      <dgm:prSet/>
      <dgm:spPr/>
      <dgm:t>
        <a:bodyPr/>
        <a:lstStyle/>
        <a:p>
          <a:endParaRPr lang="en-GB"/>
        </a:p>
      </dgm:t>
    </dgm:pt>
    <dgm:pt modelId="{057BEF2D-2E4E-CC4F-828A-1C6F35D33E61}" type="sibTrans" cxnId="{2D520E86-F29C-114F-88A4-80C1907150E4}">
      <dgm:prSet/>
      <dgm:spPr/>
      <dgm:t>
        <a:bodyPr/>
        <a:lstStyle/>
        <a:p>
          <a:endParaRPr lang="en-GB"/>
        </a:p>
      </dgm:t>
    </dgm:pt>
    <dgm:pt modelId="{381882E8-B8F4-514F-B43B-76A8D5DE999C}">
      <dgm:prSet phldrT="[Text]"/>
      <dgm:spPr/>
      <dgm:t>
        <a:bodyPr/>
        <a:lstStyle/>
        <a:p>
          <a:r>
            <a:rPr lang="en-GB" sz="2500" dirty="0">
              <a:latin typeface="+mn-lt"/>
            </a:rPr>
            <a:t>Respect dignity of learners</a:t>
          </a:r>
        </a:p>
      </dgm:t>
    </dgm:pt>
    <dgm:pt modelId="{9BE52321-5046-4D46-9396-3738D646AD8B}" type="parTrans" cxnId="{65718C36-9D63-3445-AC50-CE900C3448BB}">
      <dgm:prSet/>
      <dgm:spPr/>
      <dgm:t>
        <a:bodyPr/>
        <a:lstStyle/>
        <a:p>
          <a:endParaRPr lang="en-GB"/>
        </a:p>
      </dgm:t>
    </dgm:pt>
    <dgm:pt modelId="{DE3C2679-2293-DF49-BBBB-F4C06E294024}" type="sibTrans" cxnId="{65718C36-9D63-3445-AC50-CE900C3448BB}">
      <dgm:prSet/>
      <dgm:spPr/>
      <dgm:t>
        <a:bodyPr/>
        <a:lstStyle/>
        <a:p>
          <a:endParaRPr lang="en-GB"/>
        </a:p>
      </dgm:t>
    </dgm:pt>
    <dgm:pt modelId="{311EFCF9-1F82-C841-8D4E-DB34F78B1AB5}">
      <dgm:prSet/>
      <dgm:spPr/>
      <dgm:t>
        <a:bodyPr/>
        <a:lstStyle/>
        <a:p>
          <a:r>
            <a:rPr lang="en-GB" sz="2500" dirty="0">
              <a:latin typeface="+mn-lt"/>
            </a:rPr>
            <a:t>Focus on what is to be taught &amp; how</a:t>
          </a:r>
        </a:p>
      </dgm:t>
    </dgm:pt>
    <dgm:pt modelId="{F00CF4DE-C1AA-3847-BC27-5A086C6C6422}" type="parTrans" cxnId="{1C351A58-5DFB-434A-8508-797C66146F45}">
      <dgm:prSet/>
      <dgm:spPr/>
      <dgm:t>
        <a:bodyPr/>
        <a:lstStyle/>
        <a:p>
          <a:endParaRPr lang="en-GB"/>
        </a:p>
      </dgm:t>
    </dgm:pt>
    <dgm:pt modelId="{E6A56300-6492-6E44-9296-50F376E04E0B}" type="sibTrans" cxnId="{1C351A58-5DFB-434A-8508-797C66146F45}">
      <dgm:prSet/>
      <dgm:spPr/>
      <dgm:t>
        <a:bodyPr/>
        <a:lstStyle/>
        <a:p>
          <a:endParaRPr lang="en-GB"/>
        </a:p>
      </dgm:t>
    </dgm:pt>
    <dgm:pt modelId="{D614D701-BB17-0E4F-8A69-E1ACCE3AC920}">
      <dgm:prSet/>
      <dgm:spPr/>
      <dgm:t>
        <a:bodyPr/>
        <a:lstStyle/>
        <a:p>
          <a:r>
            <a:rPr lang="en-GB" sz="2500" dirty="0">
              <a:latin typeface="+mn-lt"/>
            </a:rPr>
            <a:t>Not focusing on who</a:t>
          </a:r>
        </a:p>
      </dgm:t>
    </dgm:pt>
    <dgm:pt modelId="{053F5E22-381C-8947-9022-2F20E08B40A2}" type="parTrans" cxnId="{D29FD2A3-127B-0B47-9A76-F3808645DF9C}">
      <dgm:prSet/>
      <dgm:spPr/>
      <dgm:t>
        <a:bodyPr/>
        <a:lstStyle/>
        <a:p>
          <a:endParaRPr lang="en-GB"/>
        </a:p>
      </dgm:t>
    </dgm:pt>
    <dgm:pt modelId="{BA2A904F-DEF9-5947-A695-C50108D656EF}" type="sibTrans" cxnId="{D29FD2A3-127B-0B47-9A76-F3808645DF9C}">
      <dgm:prSet/>
      <dgm:spPr/>
      <dgm:t>
        <a:bodyPr/>
        <a:lstStyle/>
        <a:p>
          <a:endParaRPr lang="en-GB"/>
        </a:p>
      </dgm:t>
    </dgm:pt>
    <dgm:pt modelId="{DFA12CE4-0D3C-534B-8C47-C9B7F24AD3FB}">
      <dgm:prSet phldrT="[Text]"/>
      <dgm:spPr/>
      <dgm:t>
        <a:bodyPr/>
        <a:lstStyle/>
        <a:p>
          <a:r>
            <a:rPr lang="en-GB" sz="2500" dirty="0">
              <a:latin typeface="+mn-lt"/>
            </a:rPr>
            <a:t>Rejects fixed ability or 'bell curve' thinking</a:t>
          </a:r>
        </a:p>
      </dgm:t>
    </dgm:pt>
    <dgm:pt modelId="{336A48F6-8488-D441-9FB3-FE43D4AC0FEE}" type="parTrans" cxnId="{4E83BA6E-B0EC-404C-9407-A6EFB15EBE10}">
      <dgm:prSet/>
      <dgm:spPr/>
      <dgm:t>
        <a:bodyPr/>
        <a:lstStyle/>
        <a:p>
          <a:endParaRPr lang="en-GB"/>
        </a:p>
      </dgm:t>
    </dgm:pt>
    <dgm:pt modelId="{E9988559-9589-8944-8AA7-373752F2D17E}" type="sibTrans" cxnId="{4E83BA6E-B0EC-404C-9407-A6EFB15EBE10}">
      <dgm:prSet/>
      <dgm:spPr/>
      <dgm:t>
        <a:bodyPr/>
        <a:lstStyle/>
        <a:p>
          <a:endParaRPr lang="en-GB"/>
        </a:p>
      </dgm:t>
    </dgm:pt>
    <dgm:pt modelId="{74329C41-179E-254D-8746-84219B1DCA9B}">
      <dgm:prSet phldrT="[Text]"/>
      <dgm:spPr/>
      <dgm:t>
        <a:bodyPr/>
        <a:lstStyle/>
        <a:p>
          <a:r>
            <a:rPr lang="en-GB" sz="2500" dirty="0">
              <a:latin typeface="+mn-lt"/>
            </a:rPr>
            <a:t>Being a learner of your own pupils</a:t>
          </a:r>
        </a:p>
      </dgm:t>
    </dgm:pt>
    <dgm:pt modelId="{0192D02C-0EE4-6C46-B2C4-4DBCBCAA5E3C}" type="parTrans" cxnId="{ECA861FB-DC28-0B4B-AE61-B2D01063FEC0}">
      <dgm:prSet/>
      <dgm:spPr/>
      <dgm:t>
        <a:bodyPr/>
        <a:lstStyle/>
        <a:p>
          <a:endParaRPr lang="en-GB"/>
        </a:p>
      </dgm:t>
    </dgm:pt>
    <dgm:pt modelId="{462C629E-F44C-2847-A448-6E64C3A8DDA7}" type="sibTrans" cxnId="{ECA861FB-DC28-0B4B-AE61-B2D01063FEC0}">
      <dgm:prSet/>
      <dgm:spPr/>
      <dgm:t>
        <a:bodyPr/>
        <a:lstStyle/>
        <a:p>
          <a:endParaRPr lang="en-GB"/>
        </a:p>
      </dgm:t>
    </dgm:pt>
    <dgm:pt modelId="{58560B69-65B2-A74E-A110-527F9C0A1D1F}" type="pres">
      <dgm:prSet presAssocID="{051F4CE1-CC12-844E-AB7E-248A067D8F1F}" presName="linear" presStyleCnt="0">
        <dgm:presLayoutVars>
          <dgm:dir/>
          <dgm:animLvl val="lvl"/>
          <dgm:resizeHandles val="exact"/>
        </dgm:presLayoutVars>
      </dgm:prSet>
      <dgm:spPr/>
    </dgm:pt>
    <dgm:pt modelId="{F69EFF82-E0FC-C24E-A616-0F5B9977611C}" type="pres">
      <dgm:prSet presAssocID="{DCD92A6C-34BC-8D49-B08A-BF6D6A0C59AC}" presName="parentLin" presStyleCnt="0"/>
      <dgm:spPr/>
    </dgm:pt>
    <dgm:pt modelId="{0C5590C0-BC97-2D43-8CBB-418EC8B03AC1}" type="pres">
      <dgm:prSet presAssocID="{DCD92A6C-34BC-8D49-B08A-BF6D6A0C59AC}" presName="parentLeftMargin" presStyleLbl="node1" presStyleIdx="0" presStyleCnt="3"/>
      <dgm:spPr/>
    </dgm:pt>
    <dgm:pt modelId="{2F8F5786-1568-2247-80F0-4F788C06DAD8}" type="pres">
      <dgm:prSet presAssocID="{DCD92A6C-34BC-8D49-B08A-BF6D6A0C59AC}" presName="parentText" presStyleLbl="node1" presStyleIdx="0" presStyleCnt="3">
        <dgm:presLayoutVars>
          <dgm:chMax val="0"/>
          <dgm:bulletEnabled val="1"/>
        </dgm:presLayoutVars>
      </dgm:prSet>
      <dgm:spPr/>
    </dgm:pt>
    <dgm:pt modelId="{8EFDB67E-9A19-1C4B-950A-B2449D05A157}" type="pres">
      <dgm:prSet presAssocID="{DCD92A6C-34BC-8D49-B08A-BF6D6A0C59AC}" presName="negativeSpace" presStyleCnt="0"/>
      <dgm:spPr/>
    </dgm:pt>
    <dgm:pt modelId="{5A6A042F-1114-2F40-9CB6-CB5E9091D0CA}" type="pres">
      <dgm:prSet presAssocID="{DCD92A6C-34BC-8D49-B08A-BF6D6A0C59AC}" presName="childText" presStyleLbl="conFgAcc1" presStyleIdx="0" presStyleCnt="3">
        <dgm:presLayoutVars>
          <dgm:bulletEnabled val="1"/>
        </dgm:presLayoutVars>
      </dgm:prSet>
      <dgm:spPr/>
    </dgm:pt>
    <dgm:pt modelId="{FC227036-9187-9F43-B6A1-C4DF7730CC2A}" type="pres">
      <dgm:prSet presAssocID="{00FDB677-8EC4-0C44-BBD6-79F1433DDC1E}" presName="spaceBetweenRectangles" presStyleCnt="0"/>
      <dgm:spPr/>
    </dgm:pt>
    <dgm:pt modelId="{117EB3F3-B296-634A-8FC7-89A8053CE61C}" type="pres">
      <dgm:prSet presAssocID="{C1817270-E85A-684D-90D2-59A69A691BFD}" presName="parentLin" presStyleCnt="0"/>
      <dgm:spPr/>
    </dgm:pt>
    <dgm:pt modelId="{531F39D8-286C-6644-A702-9E1B23EF609C}" type="pres">
      <dgm:prSet presAssocID="{C1817270-E85A-684D-90D2-59A69A691BFD}" presName="parentLeftMargin" presStyleLbl="node1" presStyleIdx="0" presStyleCnt="3"/>
      <dgm:spPr/>
    </dgm:pt>
    <dgm:pt modelId="{0768404B-D0C2-8D4E-BB9F-E8E751AC7E42}" type="pres">
      <dgm:prSet presAssocID="{C1817270-E85A-684D-90D2-59A69A691BFD}" presName="parentText" presStyleLbl="node1" presStyleIdx="1" presStyleCnt="3">
        <dgm:presLayoutVars>
          <dgm:chMax val="0"/>
          <dgm:bulletEnabled val="1"/>
        </dgm:presLayoutVars>
      </dgm:prSet>
      <dgm:spPr/>
    </dgm:pt>
    <dgm:pt modelId="{3AF38E29-F96D-CB46-A3E3-79EE360FC822}" type="pres">
      <dgm:prSet presAssocID="{C1817270-E85A-684D-90D2-59A69A691BFD}" presName="negativeSpace" presStyleCnt="0"/>
      <dgm:spPr/>
    </dgm:pt>
    <dgm:pt modelId="{C6C45435-0098-0245-B05B-DFDB1F6DC2C9}" type="pres">
      <dgm:prSet presAssocID="{C1817270-E85A-684D-90D2-59A69A691BFD}" presName="childText" presStyleLbl="conFgAcc1" presStyleIdx="1" presStyleCnt="3">
        <dgm:presLayoutVars>
          <dgm:bulletEnabled val="1"/>
        </dgm:presLayoutVars>
      </dgm:prSet>
      <dgm:spPr/>
    </dgm:pt>
    <dgm:pt modelId="{75247170-16F1-3745-8AE4-3BBD4078A9E8}" type="pres">
      <dgm:prSet presAssocID="{08A0B64C-02E9-7548-BE9D-773E2321C4AD}" presName="spaceBetweenRectangles" presStyleCnt="0"/>
      <dgm:spPr/>
    </dgm:pt>
    <dgm:pt modelId="{700E517E-9D27-C047-A39D-18C26AE3B2DD}" type="pres">
      <dgm:prSet presAssocID="{5251A20D-C1C0-6B4F-A349-C35AB846320C}" presName="parentLin" presStyleCnt="0"/>
      <dgm:spPr/>
    </dgm:pt>
    <dgm:pt modelId="{8780CA97-00D7-E34F-B1FC-7FCC7A633604}" type="pres">
      <dgm:prSet presAssocID="{5251A20D-C1C0-6B4F-A349-C35AB846320C}" presName="parentLeftMargin" presStyleLbl="node1" presStyleIdx="1" presStyleCnt="3"/>
      <dgm:spPr/>
    </dgm:pt>
    <dgm:pt modelId="{5992C1E0-117C-E34E-9D4C-31118DF4AFF9}" type="pres">
      <dgm:prSet presAssocID="{5251A20D-C1C0-6B4F-A349-C35AB846320C}" presName="parentText" presStyleLbl="node1" presStyleIdx="2" presStyleCnt="3">
        <dgm:presLayoutVars>
          <dgm:chMax val="0"/>
          <dgm:bulletEnabled val="1"/>
        </dgm:presLayoutVars>
      </dgm:prSet>
      <dgm:spPr/>
    </dgm:pt>
    <dgm:pt modelId="{B50D3483-90FE-5640-8F1D-B7B753A479FA}" type="pres">
      <dgm:prSet presAssocID="{5251A20D-C1C0-6B4F-A349-C35AB846320C}" presName="negativeSpace" presStyleCnt="0"/>
      <dgm:spPr/>
    </dgm:pt>
    <dgm:pt modelId="{2A559E87-3CCE-1542-B027-286E500E87A9}" type="pres">
      <dgm:prSet presAssocID="{5251A20D-C1C0-6B4F-A349-C35AB846320C}" presName="childText" presStyleLbl="conFgAcc1" presStyleIdx="2" presStyleCnt="3" custLinFactNeighborX="276" custLinFactNeighborY="-29501">
        <dgm:presLayoutVars>
          <dgm:bulletEnabled val="1"/>
        </dgm:presLayoutVars>
      </dgm:prSet>
      <dgm:spPr/>
    </dgm:pt>
  </dgm:ptLst>
  <dgm:cxnLst>
    <dgm:cxn modelId="{A8BAF902-6DA1-1649-8CCA-C04E9A1490C6}" type="presOf" srcId="{DCD92A6C-34BC-8D49-B08A-BF6D6A0C59AC}" destId="{2F8F5786-1568-2247-80F0-4F788C06DAD8}" srcOrd="1" destOrd="0" presId="urn:microsoft.com/office/officeart/2005/8/layout/list1"/>
    <dgm:cxn modelId="{0366E40B-8424-AC41-84E7-449334AAB301}" srcId="{C1817270-E85A-684D-90D2-59A69A691BFD}" destId="{CE28C560-88DF-DA48-A6A9-A6EDE2FA8AED}" srcOrd="0" destOrd="0" parTransId="{A4A3B87C-1613-4143-8FE0-08E2A30084E3}" sibTransId="{64A6392F-5E49-5A4A-9126-4DE686FF6961}"/>
    <dgm:cxn modelId="{65718C36-9D63-3445-AC50-CE900C3448BB}" srcId="{5251A20D-C1C0-6B4F-A349-C35AB846320C}" destId="{381882E8-B8F4-514F-B43B-76A8D5DE999C}" srcOrd="0" destOrd="0" parTransId="{9BE52321-5046-4D46-9396-3738D646AD8B}" sibTransId="{DE3C2679-2293-DF49-BBBB-F4C06E294024}"/>
    <dgm:cxn modelId="{6B9FAC61-0675-234F-9CC4-95F67D13F438}" type="presOf" srcId="{D614D701-BB17-0E4F-8A69-E1ACCE3AC920}" destId="{5A6A042F-1114-2F40-9CB6-CB5E9091D0CA}" srcOrd="0" destOrd="1" presId="urn:microsoft.com/office/officeart/2005/8/layout/list1"/>
    <dgm:cxn modelId="{6A52FF41-110D-854B-A2EA-4C48BA213499}" type="presOf" srcId="{051F4CE1-CC12-844E-AB7E-248A067D8F1F}" destId="{58560B69-65B2-A74E-A110-527F9C0A1D1F}" srcOrd="0" destOrd="0" presId="urn:microsoft.com/office/officeart/2005/8/layout/list1"/>
    <dgm:cxn modelId="{2DF90D64-CF1D-2A43-B296-91BE8FDBFF63}" type="presOf" srcId="{C1817270-E85A-684D-90D2-59A69A691BFD}" destId="{0768404B-D0C2-8D4E-BB9F-E8E751AC7E42}" srcOrd="1" destOrd="0" presId="urn:microsoft.com/office/officeart/2005/8/layout/list1"/>
    <dgm:cxn modelId="{A241294A-2BA5-0B49-9E7B-1EE691FF6227}" type="presOf" srcId="{C1817270-E85A-684D-90D2-59A69A691BFD}" destId="{531F39D8-286C-6644-A702-9E1B23EF609C}" srcOrd="0" destOrd="0" presId="urn:microsoft.com/office/officeart/2005/8/layout/list1"/>
    <dgm:cxn modelId="{4E83BA6E-B0EC-404C-9407-A6EFB15EBE10}" srcId="{C1817270-E85A-684D-90D2-59A69A691BFD}" destId="{DFA12CE4-0D3C-534B-8C47-C9B7F24AD3FB}" srcOrd="1" destOrd="0" parTransId="{336A48F6-8488-D441-9FB3-FE43D4AC0FEE}" sibTransId="{E9988559-9589-8944-8AA7-373752F2D17E}"/>
    <dgm:cxn modelId="{0C0DF654-BB05-A748-B517-1BA2DA9FF3F7}" type="presOf" srcId="{5251A20D-C1C0-6B4F-A349-C35AB846320C}" destId="{5992C1E0-117C-E34E-9D4C-31118DF4AFF9}" srcOrd="1" destOrd="0" presId="urn:microsoft.com/office/officeart/2005/8/layout/list1"/>
    <dgm:cxn modelId="{1C351A58-5DFB-434A-8508-797C66146F45}" srcId="{DCD92A6C-34BC-8D49-B08A-BF6D6A0C59AC}" destId="{311EFCF9-1F82-C841-8D4E-DB34F78B1AB5}" srcOrd="0" destOrd="0" parTransId="{F00CF4DE-C1AA-3847-BC27-5A086C6C6422}" sibTransId="{E6A56300-6492-6E44-9296-50F376E04E0B}"/>
    <dgm:cxn modelId="{9573457D-96A3-F842-96A3-CF829B360CA6}" type="presOf" srcId="{311EFCF9-1F82-C841-8D4E-DB34F78B1AB5}" destId="{5A6A042F-1114-2F40-9CB6-CB5E9091D0CA}" srcOrd="0" destOrd="0" presId="urn:microsoft.com/office/officeart/2005/8/layout/list1"/>
    <dgm:cxn modelId="{2D520E86-F29C-114F-88A4-80C1907150E4}" srcId="{051F4CE1-CC12-844E-AB7E-248A067D8F1F}" destId="{5251A20D-C1C0-6B4F-A349-C35AB846320C}" srcOrd="2" destOrd="0" parTransId="{B096EB84-12F6-7243-B19D-CD7662B5A347}" sibTransId="{057BEF2D-2E4E-CC4F-828A-1C6F35D33E61}"/>
    <dgm:cxn modelId="{5B466590-CF80-5E4D-A5C8-67C8E0B3CEAC}" srcId="{051F4CE1-CC12-844E-AB7E-248A067D8F1F}" destId="{DCD92A6C-34BC-8D49-B08A-BF6D6A0C59AC}" srcOrd="0" destOrd="0" parTransId="{513DA911-B53E-6047-8AC6-764BAAF4C302}" sibTransId="{00FDB677-8EC4-0C44-BBD6-79F1433DDC1E}"/>
    <dgm:cxn modelId="{E6E87690-C382-DA49-AE6E-67151D5E6046}" type="presOf" srcId="{381882E8-B8F4-514F-B43B-76A8D5DE999C}" destId="{2A559E87-3CCE-1542-B027-286E500E87A9}" srcOrd="0" destOrd="0" presId="urn:microsoft.com/office/officeart/2005/8/layout/list1"/>
    <dgm:cxn modelId="{B4B3B192-6E15-1748-B68A-29DACA27E466}" type="presOf" srcId="{DCD92A6C-34BC-8D49-B08A-BF6D6A0C59AC}" destId="{0C5590C0-BC97-2D43-8CBB-418EC8B03AC1}" srcOrd="0" destOrd="0" presId="urn:microsoft.com/office/officeart/2005/8/layout/list1"/>
    <dgm:cxn modelId="{D29FD2A3-127B-0B47-9A76-F3808645DF9C}" srcId="{DCD92A6C-34BC-8D49-B08A-BF6D6A0C59AC}" destId="{D614D701-BB17-0E4F-8A69-E1ACCE3AC920}" srcOrd="1" destOrd="0" parTransId="{053F5E22-381C-8947-9022-2F20E08B40A2}" sibTransId="{BA2A904F-DEF9-5947-A695-C50108D656EF}"/>
    <dgm:cxn modelId="{BD4873B1-DB1F-F54A-ABB6-58BB21F7C73A}" type="presOf" srcId="{5251A20D-C1C0-6B4F-A349-C35AB846320C}" destId="{8780CA97-00D7-E34F-B1FC-7FCC7A633604}" srcOrd="0" destOrd="0" presId="urn:microsoft.com/office/officeart/2005/8/layout/list1"/>
    <dgm:cxn modelId="{5E66ECC2-EDED-A144-B330-4C0CE266E51F}" type="presOf" srcId="{74329C41-179E-254D-8746-84219B1DCA9B}" destId="{2A559E87-3CCE-1542-B027-286E500E87A9}" srcOrd="0" destOrd="1" presId="urn:microsoft.com/office/officeart/2005/8/layout/list1"/>
    <dgm:cxn modelId="{C01A5ACC-E050-A14B-94F9-B4429EB75EDD}" type="presOf" srcId="{CE28C560-88DF-DA48-A6A9-A6EDE2FA8AED}" destId="{C6C45435-0098-0245-B05B-DFDB1F6DC2C9}" srcOrd="0" destOrd="0" presId="urn:microsoft.com/office/officeart/2005/8/layout/list1"/>
    <dgm:cxn modelId="{E61CD2D4-51FD-3842-B3B5-9E18651F95D1}" srcId="{051F4CE1-CC12-844E-AB7E-248A067D8F1F}" destId="{C1817270-E85A-684D-90D2-59A69A691BFD}" srcOrd="1" destOrd="0" parTransId="{B0EFC95B-16A0-9243-A1EF-07F6AF49B62D}" sibTransId="{08A0B64C-02E9-7548-BE9D-773E2321C4AD}"/>
    <dgm:cxn modelId="{8A5273F5-ADE0-5C42-BAF0-F8EACBAA3098}" type="presOf" srcId="{DFA12CE4-0D3C-534B-8C47-C9B7F24AD3FB}" destId="{C6C45435-0098-0245-B05B-DFDB1F6DC2C9}" srcOrd="0" destOrd="1" presId="urn:microsoft.com/office/officeart/2005/8/layout/list1"/>
    <dgm:cxn modelId="{ECA861FB-DC28-0B4B-AE61-B2D01063FEC0}" srcId="{5251A20D-C1C0-6B4F-A349-C35AB846320C}" destId="{74329C41-179E-254D-8746-84219B1DCA9B}" srcOrd="1" destOrd="0" parTransId="{0192D02C-0EE4-6C46-B2C4-4DBCBCAA5E3C}" sibTransId="{462C629E-F44C-2847-A448-6E64C3A8DDA7}"/>
    <dgm:cxn modelId="{B70E44B4-3BF6-1C4B-A99D-5BA3B679248E}" type="presParOf" srcId="{58560B69-65B2-A74E-A110-527F9C0A1D1F}" destId="{F69EFF82-E0FC-C24E-A616-0F5B9977611C}" srcOrd="0" destOrd="0" presId="urn:microsoft.com/office/officeart/2005/8/layout/list1"/>
    <dgm:cxn modelId="{4ED8200D-D954-5845-BEFF-DDDECAE610CA}" type="presParOf" srcId="{F69EFF82-E0FC-C24E-A616-0F5B9977611C}" destId="{0C5590C0-BC97-2D43-8CBB-418EC8B03AC1}" srcOrd="0" destOrd="0" presId="urn:microsoft.com/office/officeart/2005/8/layout/list1"/>
    <dgm:cxn modelId="{4D4D5954-043F-204C-B12F-4E56C36B67E1}" type="presParOf" srcId="{F69EFF82-E0FC-C24E-A616-0F5B9977611C}" destId="{2F8F5786-1568-2247-80F0-4F788C06DAD8}" srcOrd="1" destOrd="0" presId="urn:microsoft.com/office/officeart/2005/8/layout/list1"/>
    <dgm:cxn modelId="{BDCD8827-4E33-814C-9875-3E1767790060}" type="presParOf" srcId="{58560B69-65B2-A74E-A110-527F9C0A1D1F}" destId="{8EFDB67E-9A19-1C4B-950A-B2449D05A157}" srcOrd="1" destOrd="0" presId="urn:microsoft.com/office/officeart/2005/8/layout/list1"/>
    <dgm:cxn modelId="{10828900-2DF4-1149-922B-A86855B34FBE}" type="presParOf" srcId="{58560B69-65B2-A74E-A110-527F9C0A1D1F}" destId="{5A6A042F-1114-2F40-9CB6-CB5E9091D0CA}" srcOrd="2" destOrd="0" presId="urn:microsoft.com/office/officeart/2005/8/layout/list1"/>
    <dgm:cxn modelId="{3700BF36-79EC-1042-AFCD-35632826F8C7}" type="presParOf" srcId="{58560B69-65B2-A74E-A110-527F9C0A1D1F}" destId="{FC227036-9187-9F43-B6A1-C4DF7730CC2A}" srcOrd="3" destOrd="0" presId="urn:microsoft.com/office/officeart/2005/8/layout/list1"/>
    <dgm:cxn modelId="{022A3A19-1F50-BA45-930B-AD2F985CEB55}" type="presParOf" srcId="{58560B69-65B2-A74E-A110-527F9C0A1D1F}" destId="{117EB3F3-B296-634A-8FC7-89A8053CE61C}" srcOrd="4" destOrd="0" presId="urn:microsoft.com/office/officeart/2005/8/layout/list1"/>
    <dgm:cxn modelId="{2B32C934-EB95-7142-A1AB-1120DA5A57DF}" type="presParOf" srcId="{117EB3F3-B296-634A-8FC7-89A8053CE61C}" destId="{531F39D8-286C-6644-A702-9E1B23EF609C}" srcOrd="0" destOrd="0" presId="urn:microsoft.com/office/officeart/2005/8/layout/list1"/>
    <dgm:cxn modelId="{2E4C077C-DBB8-A342-BFA7-B2213C980A91}" type="presParOf" srcId="{117EB3F3-B296-634A-8FC7-89A8053CE61C}" destId="{0768404B-D0C2-8D4E-BB9F-E8E751AC7E42}" srcOrd="1" destOrd="0" presId="urn:microsoft.com/office/officeart/2005/8/layout/list1"/>
    <dgm:cxn modelId="{5EE2F5A5-06B5-FF46-A377-52E4EA438D8A}" type="presParOf" srcId="{58560B69-65B2-A74E-A110-527F9C0A1D1F}" destId="{3AF38E29-F96D-CB46-A3E3-79EE360FC822}" srcOrd="5" destOrd="0" presId="urn:microsoft.com/office/officeart/2005/8/layout/list1"/>
    <dgm:cxn modelId="{F38D164D-0379-8349-9BB6-55FFA1EC25D8}" type="presParOf" srcId="{58560B69-65B2-A74E-A110-527F9C0A1D1F}" destId="{C6C45435-0098-0245-B05B-DFDB1F6DC2C9}" srcOrd="6" destOrd="0" presId="urn:microsoft.com/office/officeart/2005/8/layout/list1"/>
    <dgm:cxn modelId="{562998BA-51BA-3F4D-B9EC-19D3B1F037DA}" type="presParOf" srcId="{58560B69-65B2-A74E-A110-527F9C0A1D1F}" destId="{75247170-16F1-3745-8AE4-3BBD4078A9E8}" srcOrd="7" destOrd="0" presId="urn:microsoft.com/office/officeart/2005/8/layout/list1"/>
    <dgm:cxn modelId="{12066BD9-6ABB-7D4A-B27E-7FFDA9A69BAC}" type="presParOf" srcId="{58560B69-65B2-A74E-A110-527F9C0A1D1F}" destId="{700E517E-9D27-C047-A39D-18C26AE3B2DD}" srcOrd="8" destOrd="0" presId="urn:microsoft.com/office/officeart/2005/8/layout/list1"/>
    <dgm:cxn modelId="{0F06897E-C13C-8F41-8F78-A3F18D7EC7B5}" type="presParOf" srcId="{700E517E-9D27-C047-A39D-18C26AE3B2DD}" destId="{8780CA97-00D7-E34F-B1FC-7FCC7A633604}" srcOrd="0" destOrd="0" presId="urn:microsoft.com/office/officeart/2005/8/layout/list1"/>
    <dgm:cxn modelId="{58693BB2-49ED-9245-BE16-777352516403}" type="presParOf" srcId="{700E517E-9D27-C047-A39D-18C26AE3B2DD}" destId="{5992C1E0-117C-E34E-9D4C-31118DF4AFF9}" srcOrd="1" destOrd="0" presId="urn:microsoft.com/office/officeart/2005/8/layout/list1"/>
    <dgm:cxn modelId="{F2A6D157-288D-0C4F-849D-D055E464B56B}" type="presParOf" srcId="{58560B69-65B2-A74E-A110-527F9C0A1D1F}" destId="{B50D3483-90FE-5640-8F1D-B7B753A479FA}" srcOrd="9" destOrd="0" presId="urn:microsoft.com/office/officeart/2005/8/layout/list1"/>
    <dgm:cxn modelId="{F8126281-6580-F240-8FAA-0CA92F359391}" type="presParOf" srcId="{58560B69-65B2-A74E-A110-527F9C0A1D1F}" destId="{2A559E87-3CCE-1542-B027-286E500E87A9}"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A59701B-82C7-094A-8644-304D7842242A}" type="doc">
      <dgm:prSet loTypeId="urn:microsoft.com/office/officeart/2026/layout/NumberedDotsVertical#2" loCatId="" qsTypeId="urn:microsoft.com/office/officeart/2005/8/quickstyle/simple1#16" qsCatId="simple" csTypeId="urn:microsoft.com/office/officeart/2005/8/colors/accent1_2#5" csCatId="accent1" phldr="1"/>
      <dgm:spPr/>
      <dgm:t>
        <a:bodyPr/>
        <a:lstStyle/>
        <a:p>
          <a:endParaRPr lang="en-GB"/>
        </a:p>
      </dgm:t>
    </dgm:pt>
    <dgm:pt modelId="{B8E0D11B-24EA-3241-B765-CAB87FF8FD38}">
      <dgm:prSet phldrT="Title" custT="1"/>
      <dgm:spPr/>
      <dgm:t>
        <a:bodyPr/>
        <a:lstStyle/>
        <a:p>
          <a:pPr>
            <a:defRPr b="1"/>
          </a:pPr>
          <a:r>
            <a:rPr lang="en-GB" sz="2400" dirty="0"/>
            <a:t>Ambitious leadership and governance</a:t>
          </a:r>
        </a:p>
      </dgm:t>
    </dgm:pt>
    <dgm:pt modelId="{FD2A2568-735B-1647-B3F2-DEFA9DE38121}" type="parTrans" cxnId="{AAC2DB0A-7172-374C-BA34-F00489FD4D90}">
      <dgm:prSet/>
      <dgm:spPr/>
      <dgm:t>
        <a:bodyPr/>
        <a:lstStyle/>
        <a:p>
          <a:endParaRPr lang="en-GB"/>
        </a:p>
      </dgm:t>
    </dgm:pt>
    <dgm:pt modelId="{1B4C1A07-72CD-5244-8E04-AB543BB3EFB5}" type="sibTrans" cxnId="{AAC2DB0A-7172-374C-BA34-F00489FD4D90}">
      <dgm:prSet phldrT="1" phldr="0"/>
      <dgm:spPr>
        <a:solidFill>
          <a:schemeClr val="accent1">
            <a:lumMod val="40000"/>
            <a:lumOff val="60000"/>
          </a:schemeClr>
        </a:solidFill>
      </dgm:spPr>
      <dgm:t>
        <a:bodyPr/>
        <a:lstStyle/>
        <a:p>
          <a:pPr>
            <a:defRPr b="1"/>
          </a:pPr>
          <a:r>
            <a:t>1</a:t>
          </a:r>
          <a:endParaRPr dirty="0"/>
        </a:p>
      </dgm:t>
    </dgm:pt>
    <dgm:pt modelId="{D605872C-A2CD-A543-A4F1-4FCD0DBEB186}">
      <dgm:prSet phldrT="Title" custT="1"/>
      <dgm:spPr/>
      <dgm:t>
        <a:bodyPr/>
        <a:lstStyle/>
        <a:p>
          <a:pPr>
            <a:defRPr b="1"/>
          </a:pPr>
          <a:r>
            <a:rPr lang="en-GB" sz="2400" b="1" dirty="0"/>
            <a:t>Early, evidence-based support</a:t>
          </a:r>
          <a:endParaRPr lang="en-GB" sz="2400" dirty="0"/>
        </a:p>
      </dgm:t>
    </dgm:pt>
    <dgm:pt modelId="{CD5D0AC7-34D2-9940-921C-6529E59176EE}" type="parTrans" cxnId="{D18DC5C0-6687-6E48-9B63-3CDD53EFC9A2}">
      <dgm:prSet/>
      <dgm:spPr/>
      <dgm:t>
        <a:bodyPr/>
        <a:lstStyle/>
        <a:p>
          <a:endParaRPr lang="en-GB"/>
        </a:p>
      </dgm:t>
    </dgm:pt>
    <dgm:pt modelId="{52197C2D-EA36-0F46-96F0-04EF37CD0EE1}" type="sibTrans" cxnId="{D18DC5C0-6687-6E48-9B63-3CDD53EFC9A2}">
      <dgm:prSet phldrT="2" phldr="0"/>
      <dgm:spPr>
        <a:solidFill>
          <a:schemeClr val="accent1">
            <a:lumMod val="40000"/>
            <a:lumOff val="60000"/>
          </a:schemeClr>
        </a:solidFill>
      </dgm:spPr>
      <dgm:t>
        <a:bodyPr/>
        <a:lstStyle/>
        <a:p>
          <a:pPr>
            <a:defRPr b="1"/>
          </a:pPr>
          <a:r>
            <a:t>2</a:t>
          </a:r>
          <a:endParaRPr dirty="0"/>
        </a:p>
      </dgm:t>
    </dgm:pt>
    <dgm:pt modelId="{4FC14B0B-8BE6-B549-817C-2E0E9CAB786E}">
      <dgm:prSet phldrT="Title" custT="1"/>
      <dgm:spPr/>
      <dgm:t>
        <a:bodyPr/>
        <a:lstStyle/>
        <a:p>
          <a:pPr>
            <a:defRPr b="1"/>
          </a:pPr>
          <a:r>
            <a:rPr lang="en-GB" sz="2400" b="1" dirty="0"/>
            <a:t>High-quality teaching</a:t>
          </a:r>
          <a:r>
            <a:rPr lang="en-GB" sz="2400" dirty="0"/>
            <a:t> </a:t>
          </a:r>
        </a:p>
      </dgm:t>
    </dgm:pt>
    <dgm:pt modelId="{ECED42D2-B116-374A-BD82-485DA5CFCD38}" type="parTrans" cxnId="{FBEC533F-9315-9A4A-B481-FC8BAA952307}">
      <dgm:prSet/>
      <dgm:spPr/>
      <dgm:t>
        <a:bodyPr/>
        <a:lstStyle/>
        <a:p>
          <a:endParaRPr lang="en-GB"/>
        </a:p>
      </dgm:t>
    </dgm:pt>
    <dgm:pt modelId="{858741BD-B56E-C646-B830-EBFC5D0DA08A}" type="sibTrans" cxnId="{FBEC533F-9315-9A4A-B481-FC8BAA952307}">
      <dgm:prSet phldrT="3" phldr="0"/>
      <dgm:spPr>
        <a:solidFill>
          <a:schemeClr val="accent1">
            <a:lumMod val="40000"/>
            <a:lumOff val="60000"/>
          </a:schemeClr>
        </a:solidFill>
      </dgm:spPr>
      <dgm:t>
        <a:bodyPr/>
        <a:lstStyle/>
        <a:p>
          <a:pPr>
            <a:defRPr b="1"/>
          </a:pPr>
          <a:r>
            <a:t>3</a:t>
          </a:r>
        </a:p>
      </dgm:t>
    </dgm:pt>
    <dgm:pt modelId="{FE61AE09-F37A-4B4D-86C6-05DD6283382A}">
      <dgm:prSet phldrT="Description" custT="1"/>
      <dgm:spPr/>
      <dgm:t>
        <a:bodyPr/>
        <a:lstStyle/>
        <a:p>
          <a:pPr>
            <a:defRPr b="1"/>
          </a:pPr>
          <a:r>
            <a:rPr lang="en-GB" sz="2400" b="1" dirty="0"/>
            <a:t>Accessible, enriching provision beyond the classroom</a:t>
          </a:r>
          <a:endParaRPr lang="en-GB" sz="2400" dirty="0"/>
        </a:p>
      </dgm:t>
    </dgm:pt>
    <dgm:pt modelId="{D54706E6-E349-AB4D-8593-FCF2F1062539}" type="parTrans" cxnId="{5E8D1377-B834-D543-AD09-69A5684CC0D2}">
      <dgm:prSet/>
      <dgm:spPr/>
      <dgm:t>
        <a:bodyPr/>
        <a:lstStyle/>
        <a:p>
          <a:endParaRPr lang="en-GB"/>
        </a:p>
      </dgm:t>
    </dgm:pt>
    <dgm:pt modelId="{8AA78720-948A-B644-94BC-9249E0BD0459}" type="sibTrans" cxnId="{5E8D1377-B834-D543-AD09-69A5684CC0D2}">
      <dgm:prSet phldrT="4" phldr="0"/>
      <dgm:spPr>
        <a:solidFill>
          <a:schemeClr val="accent1">
            <a:lumMod val="40000"/>
            <a:lumOff val="60000"/>
          </a:schemeClr>
        </a:solidFill>
      </dgm:spPr>
      <dgm:t>
        <a:bodyPr/>
        <a:lstStyle/>
        <a:p>
          <a:pPr>
            <a:defRPr b="1"/>
          </a:pPr>
          <a:r>
            <a:rPr lang="en-GB"/>
            <a:t>4</a:t>
          </a:r>
        </a:p>
      </dgm:t>
    </dgm:pt>
    <dgm:pt modelId="{7EF3C1C0-5BDF-B744-9D57-BBFC8540CEA3}">
      <dgm:prSet phldrT="Description" custT="1"/>
      <dgm:spPr/>
      <dgm:t>
        <a:bodyPr/>
        <a:lstStyle/>
        <a:p>
          <a:pPr>
            <a:defRPr b="1"/>
          </a:pPr>
          <a:r>
            <a:rPr lang="en-GB" sz="2400" b="1" dirty="0"/>
            <a:t>A safe and respectful culture</a:t>
          </a:r>
          <a:endParaRPr lang="en-GB" sz="2400" dirty="0"/>
        </a:p>
      </dgm:t>
    </dgm:pt>
    <dgm:pt modelId="{BE1E6617-176A-7948-93E9-BB79721D6087}" type="parTrans" cxnId="{B55B66A5-7897-004B-A1D7-55327A8B3F98}">
      <dgm:prSet/>
      <dgm:spPr/>
      <dgm:t>
        <a:bodyPr/>
        <a:lstStyle/>
        <a:p>
          <a:endParaRPr lang="en-GB"/>
        </a:p>
      </dgm:t>
    </dgm:pt>
    <dgm:pt modelId="{D062D390-1FD9-0844-B184-A97704FE7D7A}" type="sibTrans" cxnId="{B55B66A5-7897-004B-A1D7-55327A8B3F98}">
      <dgm:prSet phldrT="5" phldr="0"/>
      <dgm:spPr>
        <a:solidFill>
          <a:schemeClr val="accent1">
            <a:lumMod val="40000"/>
            <a:lumOff val="60000"/>
          </a:schemeClr>
        </a:solidFill>
      </dgm:spPr>
      <dgm:t>
        <a:bodyPr/>
        <a:lstStyle/>
        <a:p>
          <a:pPr>
            <a:defRPr b="1"/>
          </a:pPr>
          <a:r>
            <a:rPr lang="en-GB"/>
            <a:t>5</a:t>
          </a:r>
        </a:p>
      </dgm:t>
    </dgm:pt>
    <dgm:pt modelId="{0733CFFA-4E7B-8F42-9AF0-997C14A599D1}">
      <dgm:prSet phldrT="Description" custT="1"/>
      <dgm:spPr/>
      <dgm:t>
        <a:bodyPr/>
        <a:lstStyle/>
        <a:p>
          <a:pPr>
            <a:defRPr b="1"/>
          </a:pPr>
          <a:r>
            <a:rPr lang="en-GB" sz="2400" b="1" dirty="0"/>
            <a:t>Strong partnerships with families and wider services</a:t>
          </a:r>
          <a:endParaRPr lang="en-GB" sz="2400" dirty="0"/>
        </a:p>
      </dgm:t>
    </dgm:pt>
    <dgm:pt modelId="{DB1ACA47-0F13-5E4E-9730-0A3E618A58A0}" type="parTrans" cxnId="{349B2BFA-D66E-424C-B22C-681F7C63D537}">
      <dgm:prSet/>
      <dgm:spPr/>
      <dgm:t>
        <a:bodyPr/>
        <a:lstStyle/>
        <a:p>
          <a:endParaRPr lang="en-GB"/>
        </a:p>
      </dgm:t>
    </dgm:pt>
    <dgm:pt modelId="{727B0AB6-FB0A-E74A-8407-C2D871A5AB91}" type="sibTrans" cxnId="{349B2BFA-D66E-424C-B22C-681F7C63D537}">
      <dgm:prSet phldrT="6" phldr="0"/>
      <dgm:spPr>
        <a:solidFill>
          <a:schemeClr val="accent1">
            <a:lumMod val="40000"/>
            <a:lumOff val="60000"/>
          </a:schemeClr>
        </a:solidFill>
      </dgm:spPr>
      <dgm:t>
        <a:bodyPr/>
        <a:lstStyle/>
        <a:p>
          <a:pPr>
            <a:defRPr b="1"/>
          </a:pPr>
          <a:r>
            <a:rPr lang="en-GB"/>
            <a:t>6</a:t>
          </a:r>
        </a:p>
      </dgm:t>
    </dgm:pt>
    <dgm:pt modelId="{C5A7FA95-EE64-D240-986E-C5E4BAA9935A}">
      <dgm:prSet phldrT="Description" custT="1"/>
      <dgm:spPr/>
      <dgm:t>
        <a:bodyPr/>
        <a:lstStyle/>
        <a:p>
          <a:pPr>
            <a:defRPr b="1"/>
          </a:pPr>
          <a:r>
            <a:rPr lang="en-GB" sz="2400" b="1" dirty="0"/>
            <a:t>Creating inclusive environments</a:t>
          </a:r>
          <a:endParaRPr lang="en-GB" sz="2400" dirty="0"/>
        </a:p>
      </dgm:t>
    </dgm:pt>
    <dgm:pt modelId="{C6A1A879-91D3-654F-9504-C24F54B24963}" type="parTrans" cxnId="{A150B85C-8C04-2847-A14B-C1C0870E4B6A}">
      <dgm:prSet/>
      <dgm:spPr/>
      <dgm:t>
        <a:bodyPr/>
        <a:lstStyle/>
        <a:p>
          <a:endParaRPr lang="en-GB"/>
        </a:p>
      </dgm:t>
    </dgm:pt>
    <dgm:pt modelId="{D2B22478-7696-BB4D-8D0A-172EFDCE180C}" type="sibTrans" cxnId="{A150B85C-8C04-2847-A14B-C1C0870E4B6A}">
      <dgm:prSet phldrT="7" phldr="0"/>
      <dgm:spPr>
        <a:solidFill>
          <a:schemeClr val="accent1">
            <a:lumMod val="40000"/>
            <a:lumOff val="60000"/>
          </a:schemeClr>
        </a:solidFill>
      </dgm:spPr>
      <dgm:t>
        <a:bodyPr/>
        <a:lstStyle/>
        <a:p>
          <a:pPr>
            <a:defRPr b="1"/>
          </a:pPr>
          <a:r>
            <a:rPr lang="en-GB"/>
            <a:t>7</a:t>
          </a:r>
        </a:p>
      </dgm:t>
    </dgm:pt>
    <dgm:pt modelId="{ACD676D7-8CC8-294C-9F16-72F55254A979}" type="pres">
      <dgm:prSet presAssocID="{BA59701B-82C7-094A-8644-304D7842242A}" presName="root" presStyleCnt="0">
        <dgm:presLayoutVars>
          <dgm:dir/>
          <dgm:resizeHandles val="exact"/>
        </dgm:presLayoutVars>
      </dgm:prSet>
      <dgm:spPr/>
    </dgm:pt>
    <dgm:pt modelId="{AAAC7BD3-CC6C-6F42-8F94-7D578A94A575}" type="pres">
      <dgm:prSet presAssocID="{BA59701B-82C7-094A-8644-304D7842242A}" presName="itemsFlow" presStyleCnt="0"/>
      <dgm:spPr/>
    </dgm:pt>
    <dgm:pt modelId="{9CE3C99D-FAF4-0040-866F-07556996D102}" type="pres">
      <dgm:prSet presAssocID="{B8E0D11B-24EA-3241-B765-CAB87FF8FD38}" presName="item" presStyleCnt="0"/>
      <dgm:spPr/>
    </dgm:pt>
    <dgm:pt modelId="{3DE6EAEF-A581-404F-9370-E951AC2FE6DD}" type="pres">
      <dgm:prSet presAssocID="{B8E0D11B-24EA-3241-B765-CAB87FF8FD38}" presName="anchor" presStyleCnt="0"/>
      <dgm:spPr/>
    </dgm:pt>
    <dgm:pt modelId="{3A4B57F8-DA6D-BE4F-8FB7-5C32D2C30B0A}" type="pres">
      <dgm:prSet presAssocID="{B8E0D11B-24EA-3241-B765-CAB87FF8FD38}" presName="titleTextCentered" presStyleLbl="revTx" presStyleIdx="0" presStyleCnt="0">
        <dgm:presLayoutVars>
          <dgm:chMax val="0"/>
          <dgm:chPref val="0"/>
        </dgm:presLayoutVars>
      </dgm:prSet>
      <dgm:spPr/>
    </dgm:pt>
    <dgm:pt modelId="{64B428A8-C387-AC43-82E7-90671614C29F}" type="pres">
      <dgm:prSet presAssocID="{1B4C1A07-72CD-5244-8E04-AB543BB3EFB5}" presName="numCircle" presStyleLbl="node1NoLn" presStyleIdx="0" presStyleCnt="7">
        <dgm:presLayoutVars>
          <dgm:chMax val="0"/>
          <dgm:bulletEnabled/>
        </dgm:presLayoutVars>
      </dgm:prSet>
      <dgm:spPr/>
    </dgm:pt>
    <dgm:pt modelId="{B8D54CD1-A232-7A4C-9D37-F6A03E75F9AE}" type="pres">
      <dgm:prSet presAssocID="{B8E0D11B-24EA-3241-B765-CAB87FF8FD38}" presName="descSpacer" presStyleCnt="0"/>
      <dgm:spPr/>
    </dgm:pt>
    <dgm:pt modelId="{E7FCB915-D153-434D-A585-4C692FA1084B}" type="pres">
      <dgm:prSet presAssocID="{1B4C1A07-72CD-5244-8E04-AB543BB3EFB5}" presName="connector" presStyleLbl="dkBgShp" presStyleIdx="0" presStyleCnt="6"/>
      <dgm:spPr/>
    </dgm:pt>
    <dgm:pt modelId="{BD15F52A-5E7B-FF42-99F7-93CCA8E927C9}" type="pres">
      <dgm:prSet presAssocID="{D605872C-A2CD-A543-A4F1-4FCD0DBEB186}" presName="item" presStyleCnt="0"/>
      <dgm:spPr/>
    </dgm:pt>
    <dgm:pt modelId="{67F7D646-43CB-4A4E-B22F-8F5696AD2D97}" type="pres">
      <dgm:prSet presAssocID="{D605872C-A2CD-A543-A4F1-4FCD0DBEB186}" presName="anchor" presStyleCnt="0"/>
      <dgm:spPr/>
    </dgm:pt>
    <dgm:pt modelId="{E1F5A46C-12F8-1742-91A5-FBEF22D30FF4}" type="pres">
      <dgm:prSet presAssocID="{D605872C-A2CD-A543-A4F1-4FCD0DBEB186}" presName="titleTextCentered" presStyleLbl="revTx" presStyleIdx="0" presStyleCnt="0">
        <dgm:presLayoutVars>
          <dgm:chMax val="0"/>
          <dgm:chPref val="0"/>
        </dgm:presLayoutVars>
      </dgm:prSet>
      <dgm:spPr/>
    </dgm:pt>
    <dgm:pt modelId="{5FBFCAEC-5F95-D14B-BDBD-A70A76C3B84F}" type="pres">
      <dgm:prSet presAssocID="{52197C2D-EA36-0F46-96F0-04EF37CD0EE1}" presName="numCircle" presStyleLbl="node1NoLn" presStyleIdx="1" presStyleCnt="7">
        <dgm:presLayoutVars>
          <dgm:chMax val="0"/>
          <dgm:bulletEnabled/>
        </dgm:presLayoutVars>
      </dgm:prSet>
      <dgm:spPr/>
    </dgm:pt>
    <dgm:pt modelId="{6115E920-DA07-144A-A401-14EC5D82FBAD}" type="pres">
      <dgm:prSet presAssocID="{D605872C-A2CD-A543-A4F1-4FCD0DBEB186}" presName="descSpacer" presStyleCnt="0"/>
      <dgm:spPr/>
    </dgm:pt>
    <dgm:pt modelId="{3CFA0537-3050-EA40-9922-704397F7DC09}" type="pres">
      <dgm:prSet presAssocID="{52197C2D-EA36-0F46-96F0-04EF37CD0EE1}" presName="connector" presStyleLbl="dkBgShp" presStyleIdx="1" presStyleCnt="6"/>
      <dgm:spPr/>
    </dgm:pt>
    <dgm:pt modelId="{3CBA08E6-5A8D-8B4C-B780-DA03D0155946}" type="pres">
      <dgm:prSet presAssocID="{4FC14B0B-8BE6-B549-817C-2E0E9CAB786E}" presName="item" presStyleCnt="0"/>
      <dgm:spPr/>
    </dgm:pt>
    <dgm:pt modelId="{42CA9968-29E0-9E4D-B7F2-2B04D8F894EA}" type="pres">
      <dgm:prSet presAssocID="{4FC14B0B-8BE6-B549-817C-2E0E9CAB786E}" presName="anchor" presStyleCnt="0"/>
      <dgm:spPr/>
    </dgm:pt>
    <dgm:pt modelId="{27E65567-28B2-884B-9C53-60CD7AF1BC77}" type="pres">
      <dgm:prSet presAssocID="{4FC14B0B-8BE6-B549-817C-2E0E9CAB786E}" presName="titleTextCentered" presStyleLbl="revTx" presStyleIdx="0" presStyleCnt="0">
        <dgm:presLayoutVars>
          <dgm:chMax val="0"/>
          <dgm:chPref val="0"/>
        </dgm:presLayoutVars>
      </dgm:prSet>
      <dgm:spPr/>
    </dgm:pt>
    <dgm:pt modelId="{3E62FC97-D1B6-8A48-9BA1-6A45C467A96F}" type="pres">
      <dgm:prSet presAssocID="{858741BD-B56E-C646-B830-EBFC5D0DA08A}" presName="numCircle" presStyleLbl="node1NoLn" presStyleIdx="2" presStyleCnt="7">
        <dgm:presLayoutVars>
          <dgm:chMax val="0"/>
          <dgm:bulletEnabled/>
        </dgm:presLayoutVars>
      </dgm:prSet>
      <dgm:spPr/>
    </dgm:pt>
    <dgm:pt modelId="{D61F3AFF-189A-5D4F-B664-83DD700717C1}" type="pres">
      <dgm:prSet presAssocID="{4FC14B0B-8BE6-B549-817C-2E0E9CAB786E}" presName="descSpacer" presStyleCnt="0"/>
      <dgm:spPr/>
    </dgm:pt>
    <dgm:pt modelId="{8C199C5A-F14C-3340-B48E-E399B335568D}" type="pres">
      <dgm:prSet presAssocID="{858741BD-B56E-C646-B830-EBFC5D0DA08A}" presName="connector" presStyleLbl="dkBgShp" presStyleIdx="2" presStyleCnt="6"/>
      <dgm:spPr/>
    </dgm:pt>
    <dgm:pt modelId="{AB1525AF-C2E3-C14C-9795-A4F2FE954378}" type="pres">
      <dgm:prSet presAssocID="{FE61AE09-F37A-4B4D-86C6-05DD6283382A}" presName="item" presStyleCnt="0"/>
      <dgm:spPr/>
    </dgm:pt>
    <dgm:pt modelId="{0D2B7422-6D67-0347-87D4-047001EC2FA2}" type="pres">
      <dgm:prSet presAssocID="{FE61AE09-F37A-4B4D-86C6-05DD6283382A}" presName="anchor" presStyleCnt="0"/>
      <dgm:spPr/>
    </dgm:pt>
    <dgm:pt modelId="{28CB87C8-9963-EB49-B662-875CE98877BA}" type="pres">
      <dgm:prSet presAssocID="{FE61AE09-F37A-4B4D-86C6-05DD6283382A}" presName="titleTextCentered" presStyleLbl="revTx" presStyleIdx="0" presStyleCnt="0">
        <dgm:presLayoutVars>
          <dgm:chMax val="0"/>
          <dgm:chPref val="0"/>
        </dgm:presLayoutVars>
      </dgm:prSet>
      <dgm:spPr/>
    </dgm:pt>
    <dgm:pt modelId="{45275868-369A-EC47-B960-CD45219E17C5}" type="pres">
      <dgm:prSet presAssocID="{8AA78720-948A-B644-94BC-9249E0BD0459}" presName="numCircle" presStyleLbl="node1NoLn" presStyleIdx="3" presStyleCnt="7">
        <dgm:presLayoutVars>
          <dgm:chMax val="0"/>
          <dgm:bulletEnabled/>
        </dgm:presLayoutVars>
      </dgm:prSet>
      <dgm:spPr/>
    </dgm:pt>
    <dgm:pt modelId="{B4854BE7-2A1D-B240-8D10-F2FA0777A8E9}" type="pres">
      <dgm:prSet presAssocID="{FE61AE09-F37A-4B4D-86C6-05DD6283382A}" presName="descSpacer" presStyleCnt="0"/>
      <dgm:spPr/>
    </dgm:pt>
    <dgm:pt modelId="{97C4A638-9AEA-2948-BDFC-D753D8D0DBAC}" type="pres">
      <dgm:prSet presAssocID="{8AA78720-948A-B644-94BC-9249E0BD0459}" presName="connector" presStyleLbl="dkBgShp" presStyleIdx="3" presStyleCnt="6"/>
      <dgm:spPr/>
    </dgm:pt>
    <dgm:pt modelId="{A054199E-09F3-234A-9B4C-80B195E0CA1E}" type="pres">
      <dgm:prSet presAssocID="{7EF3C1C0-5BDF-B744-9D57-BBFC8540CEA3}" presName="item" presStyleCnt="0"/>
      <dgm:spPr/>
    </dgm:pt>
    <dgm:pt modelId="{223CF555-540F-494E-AA31-966BF6CC91C2}" type="pres">
      <dgm:prSet presAssocID="{7EF3C1C0-5BDF-B744-9D57-BBFC8540CEA3}" presName="anchor" presStyleCnt="0"/>
      <dgm:spPr/>
    </dgm:pt>
    <dgm:pt modelId="{537F1BED-E1FC-E948-9560-16CC9CBE5AC2}" type="pres">
      <dgm:prSet presAssocID="{7EF3C1C0-5BDF-B744-9D57-BBFC8540CEA3}" presName="titleTextCentered" presStyleLbl="revTx" presStyleIdx="0" presStyleCnt="0">
        <dgm:presLayoutVars>
          <dgm:chMax val="0"/>
          <dgm:chPref val="0"/>
        </dgm:presLayoutVars>
      </dgm:prSet>
      <dgm:spPr/>
    </dgm:pt>
    <dgm:pt modelId="{F075F001-8944-914F-824F-F7AAA0229406}" type="pres">
      <dgm:prSet presAssocID="{D062D390-1FD9-0844-B184-A97704FE7D7A}" presName="numCircle" presStyleLbl="node1NoLn" presStyleIdx="4" presStyleCnt="7">
        <dgm:presLayoutVars>
          <dgm:chMax val="0"/>
          <dgm:bulletEnabled/>
        </dgm:presLayoutVars>
      </dgm:prSet>
      <dgm:spPr/>
    </dgm:pt>
    <dgm:pt modelId="{D37B7901-8346-9147-90B6-6909EF56ED5E}" type="pres">
      <dgm:prSet presAssocID="{7EF3C1C0-5BDF-B744-9D57-BBFC8540CEA3}" presName="descSpacer" presStyleCnt="0"/>
      <dgm:spPr/>
    </dgm:pt>
    <dgm:pt modelId="{6A7D7DC1-4296-BC40-8F05-C0FD0AABA32A}" type="pres">
      <dgm:prSet presAssocID="{D062D390-1FD9-0844-B184-A97704FE7D7A}" presName="connector" presStyleLbl="dkBgShp" presStyleIdx="4" presStyleCnt="6"/>
      <dgm:spPr/>
    </dgm:pt>
    <dgm:pt modelId="{BC445CD3-1C12-E643-864C-CE8A6EB4EB4B}" type="pres">
      <dgm:prSet presAssocID="{0733CFFA-4E7B-8F42-9AF0-997C14A599D1}" presName="item" presStyleCnt="0"/>
      <dgm:spPr/>
    </dgm:pt>
    <dgm:pt modelId="{08FD7150-EFE6-5346-9F7B-37FBDF5494E8}" type="pres">
      <dgm:prSet presAssocID="{0733CFFA-4E7B-8F42-9AF0-997C14A599D1}" presName="anchor" presStyleCnt="0"/>
      <dgm:spPr/>
    </dgm:pt>
    <dgm:pt modelId="{A6F2A7FA-9F51-E448-88E8-6C84D8CCDF06}" type="pres">
      <dgm:prSet presAssocID="{0733CFFA-4E7B-8F42-9AF0-997C14A599D1}" presName="titleTextCentered" presStyleLbl="revTx" presStyleIdx="0" presStyleCnt="0">
        <dgm:presLayoutVars>
          <dgm:chMax val="0"/>
          <dgm:chPref val="0"/>
        </dgm:presLayoutVars>
      </dgm:prSet>
      <dgm:spPr/>
    </dgm:pt>
    <dgm:pt modelId="{208380AD-9BB2-FE46-B7E8-A6B43F9747CD}" type="pres">
      <dgm:prSet presAssocID="{727B0AB6-FB0A-E74A-8407-C2D871A5AB91}" presName="numCircle" presStyleLbl="node1NoLn" presStyleIdx="5" presStyleCnt="7">
        <dgm:presLayoutVars>
          <dgm:chMax val="0"/>
          <dgm:bulletEnabled/>
        </dgm:presLayoutVars>
      </dgm:prSet>
      <dgm:spPr/>
    </dgm:pt>
    <dgm:pt modelId="{D0721673-53B8-D14C-98EF-66E6CE463D14}" type="pres">
      <dgm:prSet presAssocID="{0733CFFA-4E7B-8F42-9AF0-997C14A599D1}" presName="descSpacer" presStyleCnt="0"/>
      <dgm:spPr/>
    </dgm:pt>
    <dgm:pt modelId="{C09E0DD1-7E41-A042-A1B1-3199527FAB98}" type="pres">
      <dgm:prSet presAssocID="{727B0AB6-FB0A-E74A-8407-C2D871A5AB91}" presName="connector" presStyleLbl="dkBgShp" presStyleIdx="5" presStyleCnt="6"/>
      <dgm:spPr/>
    </dgm:pt>
    <dgm:pt modelId="{A2757843-D697-194C-8A69-2E1932AABEB0}" type="pres">
      <dgm:prSet presAssocID="{C5A7FA95-EE64-D240-986E-C5E4BAA9935A}" presName="item" presStyleCnt="0"/>
      <dgm:spPr/>
    </dgm:pt>
    <dgm:pt modelId="{28F55489-AA7C-0E43-977C-E0161125E7CA}" type="pres">
      <dgm:prSet presAssocID="{C5A7FA95-EE64-D240-986E-C5E4BAA9935A}" presName="anchor" presStyleCnt="0"/>
      <dgm:spPr/>
    </dgm:pt>
    <dgm:pt modelId="{8130EBA1-F435-AB41-B120-E6DC32505AA9}" type="pres">
      <dgm:prSet presAssocID="{C5A7FA95-EE64-D240-986E-C5E4BAA9935A}" presName="titleTextCentered" presStyleLbl="revTx" presStyleIdx="0" presStyleCnt="0">
        <dgm:presLayoutVars>
          <dgm:chMax val="0"/>
          <dgm:chPref val="0"/>
        </dgm:presLayoutVars>
      </dgm:prSet>
      <dgm:spPr/>
    </dgm:pt>
    <dgm:pt modelId="{E5045EAA-B475-3D41-BF74-C5EEFA260716}" type="pres">
      <dgm:prSet presAssocID="{D2B22478-7696-BB4D-8D0A-172EFDCE180C}" presName="numCircle" presStyleLbl="node1NoLn" presStyleIdx="6" presStyleCnt="7">
        <dgm:presLayoutVars>
          <dgm:chMax val="0"/>
          <dgm:bulletEnabled/>
        </dgm:presLayoutVars>
      </dgm:prSet>
      <dgm:spPr/>
    </dgm:pt>
    <dgm:pt modelId="{C6885FB1-857E-D447-8D70-E5EBE7015938}" type="pres">
      <dgm:prSet presAssocID="{C5A7FA95-EE64-D240-986E-C5E4BAA9935A}" presName="descSpacer" presStyleCnt="0"/>
      <dgm:spPr/>
    </dgm:pt>
  </dgm:ptLst>
  <dgm:cxnLst>
    <dgm:cxn modelId="{0ADA1308-F957-B841-891A-F92F7B665088}" type="presOf" srcId="{1B4C1A07-72CD-5244-8E04-AB543BB3EFB5}" destId="{E7FCB915-D153-434D-A585-4C692FA1084B}" srcOrd="1" destOrd="0" presId="urn:microsoft.com/office/officeart/2026/layout/NumberedDotsVertical#2"/>
    <dgm:cxn modelId="{934E5709-3F11-6F49-ADCF-B911F2178824}" type="presOf" srcId="{0733CFFA-4E7B-8F42-9AF0-997C14A599D1}" destId="{A6F2A7FA-9F51-E448-88E8-6C84D8CCDF06}" srcOrd="0" destOrd="0" presId="urn:microsoft.com/office/officeart/2026/layout/NumberedDotsVertical#2"/>
    <dgm:cxn modelId="{AAC2DB0A-7172-374C-BA34-F00489FD4D90}" srcId="{BA59701B-82C7-094A-8644-304D7842242A}" destId="{B8E0D11B-24EA-3241-B765-CAB87FF8FD38}" srcOrd="0" destOrd="0" parTransId="{FD2A2568-735B-1647-B3F2-DEFA9DE38121}" sibTransId="{1B4C1A07-72CD-5244-8E04-AB543BB3EFB5}"/>
    <dgm:cxn modelId="{A8E9AC22-C41C-DE46-AF4A-D19F58D863D1}" type="presOf" srcId="{8AA78720-948A-B644-94BC-9249E0BD0459}" destId="{45275868-369A-EC47-B960-CD45219E17C5}" srcOrd="0" destOrd="0" presId="urn:microsoft.com/office/officeart/2026/layout/NumberedDotsVertical#2"/>
    <dgm:cxn modelId="{7CE93532-3003-5842-82A0-BFBA85FD7AD5}" type="presOf" srcId="{8AA78720-948A-B644-94BC-9249E0BD0459}" destId="{97C4A638-9AEA-2948-BDFC-D753D8D0DBAC}" srcOrd="1" destOrd="0" presId="urn:microsoft.com/office/officeart/2026/layout/NumberedDotsVertical#2"/>
    <dgm:cxn modelId="{9D64BD32-E920-9447-A0EC-8BC252688494}" type="presOf" srcId="{727B0AB6-FB0A-E74A-8407-C2D871A5AB91}" destId="{C09E0DD1-7E41-A042-A1B1-3199527FAB98}" srcOrd="1" destOrd="0" presId="urn:microsoft.com/office/officeart/2026/layout/NumberedDotsVertical#2"/>
    <dgm:cxn modelId="{DD950737-9B72-774B-9E8A-28B1DF411315}" type="presOf" srcId="{D062D390-1FD9-0844-B184-A97704FE7D7A}" destId="{F075F001-8944-914F-824F-F7AAA0229406}" srcOrd="0" destOrd="0" presId="urn:microsoft.com/office/officeart/2026/layout/NumberedDotsVertical#2"/>
    <dgm:cxn modelId="{FBEC533F-9315-9A4A-B481-FC8BAA952307}" srcId="{BA59701B-82C7-094A-8644-304D7842242A}" destId="{4FC14B0B-8BE6-B549-817C-2E0E9CAB786E}" srcOrd="2" destOrd="0" parTransId="{ECED42D2-B116-374A-BD82-485DA5CFCD38}" sibTransId="{858741BD-B56E-C646-B830-EBFC5D0DA08A}"/>
    <dgm:cxn modelId="{A150B85C-8C04-2847-A14B-C1C0870E4B6A}" srcId="{BA59701B-82C7-094A-8644-304D7842242A}" destId="{C5A7FA95-EE64-D240-986E-C5E4BAA9935A}" srcOrd="6" destOrd="0" parTransId="{C6A1A879-91D3-654F-9504-C24F54B24963}" sibTransId="{D2B22478-7696-BB4D-8D0A-172EFDCE180C}"/>
    <dgm:cxn modelId="{2B6FA85D-F927-BD45-A68B-9B721E1014B2}" type="presOf" srcId="{BA59701B-82C7-094A-8644-304D7842242A}" destId="{ACD676D7-8CC8-294C-9F16-72F55254A979}" srcOrd="0" destOrd="0" presId="urn:microsoft.com/office/officeart/2026/layout/NumberedDotsVertical#2"/>
    <dgm:cxn modelId="{1A1A435E-E5CE-4749-978F-FA88D1B9C2A5}" type="presOf" srcId="{FE61AE09-F37A-4B4D-86C6-05DD6283382A}" destId="{28CB87C8-9963-EB49-B662-875CE98877BA}" srcOrd="0" destOrd="0" presId="urn:microsoft.com/office/officeart/2026/layout/NumberedDotsVertical#2"/>
    <dgm:cxn modelId="{01D20460-2393-2B4F-A68E-8985690BCE0A}" type="presOf" srcId="{B8E0D11B-24EA-3241-B765-CAB87FF8FD38}" destId="{3A4B57F8-DA6D-BE4F-8FB7-5C32D2C30B0A}" srcOrd="0" destOrd="0" presId="urn:microsoft.com/office/officeart/2026/layout/NumberedDotsVertical#2"/>
    <dgm:cxn modelId="{B2B4526D-059A-354E-BE0C-B7C3030E0B7D}" type="presOf" srcId="{858741BD-B56E-C646-B830-EBFC5D0DA08A}" destId="{3E62FC97-D1B6-8A48-9BA1-6A45C467A96F}" srcOrd="0" destOrd="0" presId="urn:microsoft.com/office/officeart/2026/layout/NumberedDotsVertical#2"/>
    <dgm:cxn modelId="{5E8D1377-B834-D543-AD09-69A5684CC0D2}" srcId="{BA59701B-82C7-094A-8644-304D7842242A}" destId="{FE61AE09-F37A-4B4D-86C6-05DD6283382A}" srcOrd="3" destOrd="0" parTransId="{D54706E6-E349-AB4D-8593-FCF2F1062539}" sibTransId="{8AA78720-948A-B644-94BC-9249E0BD0459}"/>
    <dgm:cxn modelId="{66E43178-774F-9743-90BE-E4E31E636D45}" type="presOf" srcId="{4FC14B0B-8BE6-B549-817C-2E0E9CAB786E}" destId="{27E65567-28B2-884B-9C53-60CD7AF1BC77}" srcOrd="0" destOrd="0" presId="urn:microsoft.com/office/officeart/2026/layout/NumberedDotsVertical#2"/>
    <dgm:cxn modelId="{44BC4179-985B-B64F-BD34-D51C30FBE8D4}" type="presOf" srcId="{D2B22478-7696-BB4D-8D0A-172EFDCE180C}" destId="{E5045EAA-B475-3D41-BF74-C5EEFA260716}" srcOrd="0" destOrd="0" presId="urn:microsoft.com/office/officeart/2026/layout/NumberedDotsVertical#2"/>
    <dgm:cxn modelId="{D8E48C95-A2B2-3043-93CE-5DA62A96E3DD}" type="presOf" srcId="{C5A7FA95-EE64-D240-986E-C5E4BAA9935A}" destId="{8130EBA1-F435-AB41-B120-E6DC32505AA9}" srcOrd="0" destOrd="0" presId="urn:microsoft.com/office/officeart/2026/layout/NumberedDotsVertical#2"/>
    <dgm:cxn modelId="{2669CEA3-5CF8-024E-8454-D141D9AABA49}" type="presOf" srcId="{858741BD-B56E-C646-B830-EBFC5D0DA08A}" destId="{8C199C5A-F14C-3340-B48E-E399B335568D}" srcOrd="1" destOrd="0" presId="urn:microsoft.com/office/officeart/2026/layout/NumberedDotsVertical#2"/>
    <dgm:cxn modelId="{B55B66A5-7897-004B-A1D7-55327A8B3F98}" srcId="{BA59701B-82C7-094A-8644-304D7842242A}" destId="{7EF3C1C0-5BDF-B744-9D57-BBFC8540CEA3}" srcOrd="4" destOrd="0" parTransId="{BE1E6617-176A-7948-93E9-BB79721D6087}" sibTransId="{D062D390-1FD9-0844-B184-A97704FE7D7A}"/>
    <dgm:cxn modelId="{1C95E2B5-CEDE-0147-B779-8479DDB8E2A4}" type="presOf" srcId="{727B0AB6-FB0A-E74A-8407-C2D871A5AB91}" destId="{208380AD-9BB2-FE46-B7E8-A6B43F9747CD}" srcOrd="0" destOrd="0" presId="urn:microsoft.com/office/officeart/2026/layout/NumberedDotsVertical#2"/>
    <dgm:cxn modelId="{2DB196B8-AF82-4A4B-A343-167EB1ACAB92}" type="presOf" srcId="{D062D390-1FD9-0844-B184-A97704FE7D7A}" destId="{6A7D7DC1-4296-BC40-8F05-C0FD0AABA32A}" srcOrd="1" destOrd="0" presId="urn:microsoft.com/office/officeart/2026/layout/NumberedDotsVertical#2"/>
    <dgm:cxn modelId="{3E16A6C0-DB39-644C-9ED2-04BB553DABA3}" type="presOf" srcId="{52197C2D-EA36-0F46-96F0-04EF37CD0EE1}" destId="{3CFA0537-3050-EA40-9922-704397F7DC09}" srcOrd="1" destOrd="0" presId="urn:microsoft.com/office/officeart/2026/layout/NumberedDotsVertical#2"/>
    <dgm:cxn modelId="{D18DC5C0-6687-6E48-9B63-3CDD53EFC9A2}" srcId="{BA59701B-82C7-094A-8644-304D7842242A}" destId="{D605872C-A2CD-A543-A4F1-4FCD0DBEB186}" srcOrd="1" destOrd="0" parTransId="{CD5D0AC7-34D2-9940-921C-6529E59176EE}" sibTransId="{52197C2D-EA36-0F46-96F0-04EF37CD0EE1}"/>
    <dgm:cxn modelId="{CF91C1CC-73E1-B146-9471-CC54E3048549}" type="presOf" srcId="{1B4C1A07-72CD-5244-8E04-AB543BB3EFB5}" destId="{64B428A8-C387-AC43-82E7-90671614C29F}" srcOrd="0" destOrd="0" presId="urn:microsoft.com/office/officeart/2026/layout/NumberedDotsVertical#2"/>
    <dgm:cxn modelId="{8E374DDB-B406-0842-A923-54E9B92DF29F}" type="presOf" srcId="{7EF3C1C0-5BDF-B744-9D57-BBFC8540CEA3}" destId="{537F1BED-E1FC-E948-9560-16CC9CBE5AC2}" srcOrd="0" destOrd="0" presId="urn:microsoft.com/office/officeart/2026/layout/NumberedDotsVertical#2"/>
    <dgm:cxn modelId="{4031B4DD-731C-7348-A2C0-D88949F3CC3D}" type="presOf" srcId="{D605872C-A2CD-A543-A4F1-4FCD0DBEB186}" destId="{E1F5A46C-12F8-1742-91A5-FBEF22D30FF4}" srcOrd="0" destOrd="0" presId="urn:microsoft.com/office/officeart/2026/layout/NumberedDotsVertical#2"/>
    <dgm:cxn modelId="{6454B9DD-A386-9647-8689-A8A6660A712C}" type="presOf" srcId="{52197C2D-EA36-0F46-96F0-04EF37CD0EE1}" destId="{5FBFCAEC-5F95-D14B-BDBD-A70A76C3B84F}" srcOrd="0" destOrd="0" presId="urn:microsoft.com/office/officeart/2026/layout/NumberedDotsVertical#2"/>
    <dgm:cxn modelId="{349B2BFA-D66E-424C-B22C-681F7C63D537}" srcId="{BA59701B-82C7-094A-8644-304D7842242A}" destId="{0733CFFA-4E7B-8F42-9AF0-997C14A599D1}" srcOrd="5" destOrd="0" parTransId="{DB1ACA47-0F13-5E4E-9730-0A3E618A58A0}" sibTransId="{727B0AB6-FB0A-E74A-8407-C2D871A5AB91}"/>
    <dgm:cxn modelId="{BC0454BF-01C4-0149-BFDB-829D03961167}" type="presParOf" srcId="{ACD676D7-8CC8-294C-9F16-72F55254A979}" destId="{AAAC7BD3-CC6C-6F42-8F94-7D578A94A575}" srcOrd="0" destOrd="0" presId="urn:microsoft.com/office/officeart/2026/layout/NumberedDotsVertical#2"/>
    <dgm:cxn modelId="{E8A98106-3759-8345-B495-79B66CB0B496}" type="presParOf" srcId="{AAAC7BD3-CC6C-6F42-8F94-7D578A94A575}" destId="{9CE3C99D-FAF4-0040-866F-07556996D102}" srcOrd="0" destOrd="0" presId="urn:microsoft.com/office/officeart/2026/layout/NumberedDotsVertical#2"/>
    <dgm:cxn modelId="{0216C1CD-E51D-C742-BB9E-BA2AC7E6D56F}" type="presParOf" srcId="{9CE3C99D-FAF4-0040-866F-07556996D102}" destId="{3DE6EAEF-A581-404F-9370-E951AC2FE6DD}" srcOrd="0" destOrd="0" presId="urn:microsoft.com/office/officeart/2026/layout/NumberedDotsVertical#2"/>
    <dgm:cxn modelId="{E88135C5-C231-AF48-B394-DC7364DEF909}" type="presParOf" srcId="{9CE3C99D-FAF4-0040-866F-07556996D102}" destId="{3A4B57F8-DA6D-BE4F-8FB7-5C32D2C30B0A}" srcOrd="1" destOrd="0" presId="urn:microsoft.com/office/officeart/2026/layout/NumberedDotsVertical#2"/>
    <dgm:cxn modelId="{842F18D6-A80D-D043-8B87-5B56B03B8262}" type="presParOf" srcId="{9CE3C99D-FAF4-0040-866F-07556996D102}" destId="{64B428A8-C387-AC43-82E7-90671614C29F}" srcOrd="2" destOrd="0" presId="urn:microsoft.com/office/officeart/2026/layout/NumberedDotsVertical#2"/>
    <dgm:cxn modelId="{411859ED-9727-D64E-8EDE-71DB96BFDC4A}" type="presParOf" srcId="{9CE3C99D-FAF4-0040-866F-07556996D102}" destId="{B8D54CD1-A232-7A4C-9D37-F6A03E75F9AE}" srcOrd="3" destOrd="0" presId="urn:microsoft.com/office/officeart/2026/layout/NumberedDotsVertical#2"/>
    <dgm:cxn modelId="{BEDD673D-D31F-9C4E-B83D-FE4AF9895A02}" type="presParOf" srcId="{AAAC7BD3-CC6C-6F42-8F94-7D578A94A575}" destId="{E7FCB915-D153-434D-A585-4C692FA1084B}" srcOrd="1" destOrd="0" presId="urn:microsoft.com/office/officeart/2026/layout/NumberedDotsVertical#2"/>
    <dgm:cxn modelId="{D8406B10-5EBE-8847-86A9-8F6D76EB955D}" type="presParOf" srcId="{AAAC7BD3-CC6C-6F42-8F94-7D578A94A575}" destId="{BD15F52A-5E7B-FF42-99F7-93CCA8E927C9}" srcOrd="2" destOrd="0" presId="urn:microsoft.com/office/officeart/2026/layout/NumberedDotsVertical#2"/>
    <dgm:cxn modelId="{F0183CA7-CA15-BE48-9481-ED44A3A6F4FD}" type="presParOf" srcId="{BD15F52A-5E7B-FF42-99F7-93CCA8E927C9}" destId="{67F7D646-43CB-4A4E-B22F-8F5696AD2D97}" srcOrd="0" destOrd="0" presId="urn:microsoft.com/office/officeart/2026/layout/NumberedDotsVertical#2"/>
    <dgm:cxn modelId="{DF4B447B-3334-6745-AECB-94448616A420}" type="presParOf" srcId="{BD15F52A-5E7B-FF42-99F7-93CCA8E927C9}" destId="{E1F5A46C-12F8-1742-91A5-FBEF22D30FF4}" srcOrd="1" destOrd="0" presId="urn:microsoft.com/office/officeart/2026/layout/NumberedDotsVertical#2"/>
    <dgm:cxn modelId="{8B7B83D9-BA49-9F48-93D8-57DAE83FDA7D}" type="presParOf" srcId="{BD15F52A-5E7B-FF42-99F7-93CCA8E927C9}" destId="{5FBFCAEC-5F95-D14B-BDBD-A70A76C3B84F}" srcOrd="2" destOrd="0" presId="urn:microsoft.com/office/officeart/2026/layout/NumberedDotsVertical#2"/>
    <dgm:cxn modelId="{E05E0355-F0C8-704A-8DEF-175579D56B35}" type="presParOf" srcId="{BD15F52A-5E7B-FF42-99F7-93CCA8E927C9}" destId="{6115E920-DA07-144A-A401-14EC5D82FBAD}" srcOrd="3" destOrd="0" presId="urn:microsoft.com/office/officeart/2026/layout/NumberedDotsVertical#2"/>
    <dgm:cxn modelId="{F84B31F1-E8F5-2645-9F80-A682CF8CC741}" type="presParOf" srcId="{AAAC7BD3-CC6C-6F42-8F94-7D578A94A575}" destId="{3CFA0537-3050-EA40-9922-704397F7DC09}" srcOrd="3" destOrd="0" presId="urn:microsoft.com/office/officeart/2026/layout/NumberedDotsVertical#2"/>
    <dgm:cxn modelId="{70223E7C-0346-3249-800B-1C2FAC6CD65D}" type="presParOf" srcId="{AAAC7BD3-CC6C-6F42-8F94-7D578A94A575}" destId="{3CBA08E6-5A8D-8B4C-B780-DA03D0155946}" srcOrd="4" destOrd="0" presId="urn:microsoft.com/office/officeart/2026/layout/NumberedDotsVertical#2"/>
    <dgm:cxn modelId="{D7D38CDD-4CFF-9D46-BECD-2A3B9E213818}" type="presParOf" srcId="{3CBA08E6-5A8D-8B4C-B780-DA03D0155946}" destId="{42CA9968-29E0-9E4D-B7F2-2B04D8F894EA}" srcOrd="0" destOrd="0" presId="urn:microsoft.com/office/officeart/2026/layout/NumberedDotsVertical#2"/>
    <dgm:cxn modelId="{3B924766-95A1-EE4F-AF72-5397BD5CBCB0}" type="presParOf" srcId="{3CBA08E6-5A8D-8B4C-B780-DA03D0155946}" destId="{27E65567-28B2-884B-9C53-60CD7AF1BC77}" srcOrd="1" destOrd="0" presId="urn:microsoft.com/office/officeart/2026/layout/NumberedDotsVertical#2"/>
    <dgm:cxn modelId="{06889F71-D889-C243-AB91-28428DA8CD81}" type="presParOf" srcId="{3CBA08E6-5A8D-8B4C-B780-DA03D0155946}" destId="{3E62FC97-D1B6-8A48-9BA1-6A45C467A96F}" srcOrd="2" destOrd="0" presId="urn:microsoft.com/office/officeart/2026/layout/NumberedDotsVertical#2"/>
    <dgm:cxn modelId="{A6F42003-9F65-B04D-B1AD-8B0A066D202F}" type="presParOf" srcId="{3CBA08E6-5A8D-8B4C-B780-DA03D0155946}" destId="{D61F3AFF-189A-5D4F-B664-83DD700717C1}" srcOrd="3" destOrd="0" presId="urn:microsoft.com/office/officeart/2026/layout/NumberedDotsVertical#2"/>
    <dgm:cxn modelId="{5269C63A-FFEE-204C-9DC1-EBA3358E89DF}" type="presParOf" srcId="{AAAC7BD3-CC6C-6F42-8F94-7D578A94A575}" destId="{8C199C5A-F14C-3340-B48E-E399B335568D}" srcOrd="5" destOrd="0" presId="urn:microsoft.com/office/officeart/2026/layout/NumberedDotsVertical#2"/>
    <dgm:cxn modelId="{537E12E2-F4E8-3C48-9D45-F5A6C73BDBF2}" type="presParOf" srcId="{AAAC7BD3-CC6C-6F42-8F94-7D578A94A575}" destId="{AB1525AF-C2E3-C14C-9795-A4F2FE954378}" srcOrd="6" destOrd="0" presId="urn:microsoft.com/office/officeart/2026/layout/NumberedDotsVertical#2"/>
    <dgm:cxn modelId="{EC3DBAB0-F3DE-6C4D-9859-46F23F1ABA54}" type="presParOf" srcId="{AB1525AF-C2E3-C14C-9795-A4F2FE954378}" destId="{0D2B7422-6D67-0347-87D4-047001EC2FA2}" srcOrd="0" destOrd="0" presId="urn:microsoft.com/office/officeart/2026/layout/NumberedDotsVertical#2"/>
    <dgm:cxn modelId="{07490D4F-66DA-0B45-B635-3DAAF597BD3F}" type="presParOf" srcId="{AB1525AF-C2E3-C14C-9795-A4F2FE954378}" destId="{28CB87C8-9963-EB49-B662-875CE98877BA}" srcOrd="1" destOrd="0" presId="urn:microsoft.com/office/officeart/2026/layout/NumberedDotsVertical#2"/>
    <dgm:cxn modelId="{656FCE67-F2BC-D140-A226-B4A6D6EAEB75}" type="presParOf" srcId="{AB1525AF-C2E3-C14C-9795-A4F2FE954378}" destId="{45275868-369A-EC47-B960-CD45219E17C5}" srcOrd="2" destOrd="0" presId="urn:microsoft.com/office/officeart/2026/layout/NumberedDotsVertical#2"/>
    <dgm:cxn modelId="{88B0C4E5-7437-704D-9B3A-237EC9D3DD10}" type="presParOf" srcId="{AB1525AF-C2E3-C14C-9795-A4F2FE954378}" destId="{B4854BE7-2A1D-B240-8D10-F2FA0777A8E9}" srcOrd="3" destOrd="0" presId="urn:microsoft.com/office/officeart/2026/layout/NumberedDotsVertical#2"/>
    <dgm:cxn modelId="{271D55A7-B102-B644-A785-0B13875A7F3F}" type="presParOf" srcId="{AAAC7BD3-CC6C-6F42-8F94-7D578A94A575}" destId="{97C4A638-9AEA-2948-BDFC-D753D8D0DBAC}" srcOrd="7" destOrd="0" presId="urn:microsoft.com/office/officeart/2026/layout/NumberedDotsVertical#2"/>
    <dgm:cxn modelId="{FD71C97C-D0A3-F441-9A61-2D55B2BA4532}" type="presParOf" srcId="{AAAC7BD3-CC6C-6F42-8F94-7D578A94A575}" destId="{A054199E-09F3-234A-9B4C-80B195E0CA1E}" srcOrd="8" destOrd="0" presId="urn:microsoft.com/office/officeart/2026/layout/NumberedDotsVertical#2"/>
    <dgm:cxn modelId="{BCCE5B68-FCC8-3144-83EB-0C081C972690}" type="presParOf" srcId="{A054199E-09F3-234A-9B4C-80B195E0CA1E}" destId="{223CF555-540F-494E-AA31-966BF6CC91C2}" srcOrd="0" destOrd="0" presId="urn:microsoft.com/office/officeart/2026/layout/NumberedDotsVertical#2"/>
    <dgm:cxn modelId="{7EC6DBD8-FC33-D849-9003-EEB37075C748}" type="presParOf" srcId="{A054199E-09F3-234A-9B4C-80B195E0CA1E}" destId="{537F1BED-E1FC-E948-9560-16CC9CBE5AC2}" srcOrd="1" destOrd="0" presId="urn:microsoft.com/office/officeart/2026/layout/NumberedDotsVertical#2"/>
    <dgm:cxn modelId="{A75DE72C-8A05-8D4D-ACFA-1782A9B8E598}" type="presParOf" srcId="{A054199E-09F3-234A-9B4C-80B195E0CA1E}" destId="{F075F001-8944-914F-824F-F7AAA0229406}" srcOrd="2" destOrd="0" presId="urn:microsoft.com/office/officeart/2026/layout/NumberedDotsVertical#2"/>
    <dgm:cxn modelId="{AD88320B-8261-AA43-82F0-AF07CB3986BC}" type="presParOf" srcId="{A054199E-09F3-234A-9B4C-80B195E0CA1E}" destId="{D37B7901-8346-9147-90B6-6909EF56ED5E}" srcOrd="3" destOrd="0" presId="urn:microsoft.com/office/officeart/2026/layout/NumberedDotsVertical#2"/>
    <dgm:cxn modelId="{56B701F4-B4D6-5442-A67B-4865B5C58E6E}" type="presParOf" srcId="{AAAC7BD3-CC6C-6F42-8F94-7D578A94A575}" destId="{6A7D7DC1-4296-BC40-8F05-C0FD0AABA32A}" srcOrd="9" destOrd="0" presId="urn:microsoft.com/office/officeart/2026/layout/NumberedDotsVertical#2"/>
    <dgm:cxn modelId="{D80F3A28-CBDA-6242-8379-50BD10934857}" type="presParOf" srcId="{AAAC7BD3-CC6C-6F42-8F94-7D578A94A575}" destId="{BC445CD3-1C12-E643-864C-CE8A6EB4EB4B}" srcOrd="10" destOrd="0" presId="urn:microsoft.com/office/officeart/2026/layout/NumberedDotsVertical#2"/>
    <dgm:cxn modelId="{3E8211E4-24BC-E446-9081-32A4940211C6}" type="presParOf" srcId="{BC445CD3-1C12-E643-864C-CE8A6EB4EB4B}" destId="{08FD7150-EFE6-5346-9F7B-37FBDF5494E8}" srcOrd="0" destOrd="0" presId="urn:microsoft.com/office/officeart/2026/layout/NumberedDotsVertical#2"/>
    <dgm:cxn modelId="{7F0914F7-146E-104B-B65A-2E65256211A1}" type="presParOf" srcId="{BC445CD3-1C12-E643-864C-CE8A6EB4EB4B}" destId="{A6F2A7FA-9F51-E448-88E8-6C84D8CCDF06}" srcOrd="1" destOrd="0" presId="urn:microsoft.com/office/officeart/2026/layout/NumberedDotsVertical#2"/>
    <dgm:cxn modelId="{27C812F7-C543-0649-94FD-F8D072813BCF}" type="presParOf" srcId="{BC445CD3-1C12-E643-864C-CE8A6EB4EB4B}" destId="{208380AD-9BB2-FE46-B7E8-A6B43F9747CD}" srcOrd="2" destOrd="0" presId="urn:microsoft.com/office/officeart/2026/layout/NumberedDotsVertical#2"/>
    <dgm:cxn modelId="{4862664A-1DC5-5049-AE9B-1F2396AD7A24}" type="presParOf" srcId="{BC445CD3-1C12-E643-864C-CE8A6EB4EB4B}" destId="{D0721673-53B8-D14C-98EF-66E6CE463D14}" srcOrd="3" destOrd="0" presId="urn:microsoft.com/office/officeart/2026/layout/NumberedDotsVertical#2"/>
    <dgm:cxn modelId="{F2066CBB-B227-1142-8BA7-FC294577DC0A}" type="presParOf" srcId="{AAAC7BD3-CC6C-6F42-8F94-7D578A94A575}" destId="{C09E0DD1-7E41-A042-A1B1-3199527FAB98}" srcOrd="11" destOrd="0" presId="urn:microsoft.com/office/officeart/2026/layout/NumberedDotsVertical#2"/>
    <dgm:cxn modelId="{60EACC98-E0AB-CC4C-ACBF-6EA4AC7FBFD0}" type="presParOf" srcId="{AAAC7BD3-CC6C-6F42-8F94-7D578A94A575}" destId="{A2757843-D697-194C-8A69-2E1932AABEB0}" srcOrd="12" destOrd="0" presId="urn:microsoft.com/office/officeart/2026/layout/NumberedDotsVertical#2"/>
    <dgm:cxn modelId="{6DD9FD59-66EE-164B-BDD6-7A95EEE3FF53}" type="presParOf" srcId="{A2757843-D697-194C-8A69-2E1932AABEB0}" destId="{28F55489-AA7C-0E43-977C-E0161125E7CA}" srcOrd="0" destOrd="0" presId="urn:microsoft.com/office/officeart/2026/layout/NumberedDotsVertical#2"/>
    <dgm:cxn modelId="{449CA2FB-E71C-AD43-A769-F8CC0A8C33AE}" type="presParOf" srcId="{A2757843-D697-194C-8A69-2E1932AABEB0}" destId="{8130EBA1-F435-AB41-B120-E6DC32505AA9}" srcOrd="1" destOrd="0" presId="urn:microsoft.com/office/officeart/2026/layout/NumberedDotsVertical#2"/>
    <dgm:cxn modelId="{1D5BDDCF-993E-7146-B1A2-007A9D4C44C3}" type="presParOf" srcId="{A2757843-D697-194C-8A69-2E1932AABEB0}" destId="{E5045EAA-B475-3D41-BF74-C5EEFA260716}" srcOrd="2" destOrd="0" presId="urn:microsoft.com/office/officeart/2026/layout/NumberedDotsVertical#2"/>
    <dgm:cxn modelId="{9B0265C7-803B-724E-91DD-D74F9B20E472}" type="presParOf" srcId="{A2757843-D697-194C-8A69-2E1932AABEB0}" destId="{C6885FB1-857E-D447-8D70-E5EBE7015938}" srcOrd="3" destOrd="0" presId="urn:microsoft.com/office/officeart/2026/layout/NumberedDotsVertic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554C684-35C6-4265-806B-EDF2DC858C34}" type="doc">
      <dgm:prSet loTypeId="urn:microsoft.com/office/officeart/2005/8/layout/process5" loCatId="process" qsTypeId="urn:microsoft.com/office/officeart/2005/8/quickstyle/simple1#17" qsCatId="simple" csTypeId="urn:microsoft.com/office/officeart/2005/8/colors/colorful5#11" csCatId="colorful" phldr="1"/>
      <dgm:spPr/>
      <dgm:t>
        <a:bodyPr/>
        <a:lstStyle/>
        <a:p>
          <a:endParaRPr lang="en-US"/>
        </a:p>
      </dgm:t>
    </dgm:pt>
    <dgm:pt modelId="{18ABE800-54DE-4C93-BC65-C7EB9EAC0748}">
      <dgm:prSet custT="1"/>
      <dgm:spPr>
        <a:solidFill>
          <a:schemeClr val="tx2">
            <a:lumMod val="10000"/>
            <a:lumOff val="90000"/>
          </a:schemeClr>
        </a:solidFill>
        <a:ln>
          <a:noFill/>
        </a:ln>
      </dgm:spPr>
      <dgm:t>
        <a:bodyPr/>
        <a:lstStyle/>
        <a:p>
          <a:r>
            <a:rPr lang="en-US" sz="1600" b="1" dirty="0">
              <a:solidFill>
                <a:schemeClr val="tx1"/>
              </a:solidFill>
            </a:rPr>
            <a:t>Cohort reality </a:t>
          </a:r>
        </a:p>
        <a:p>
          <a:r>
            <a:rPr lang="en-US" sz="2400" b="1" dirty="0">
              <a:solidFill>
                <a:schemeClr val="tx1"/>
              </a:solidFill>
            </a:rPr>
            <a:t>Diversity</a:t>
          </a:r>
          <a:r>
            <a:rPr lang="en-US" sz="2800" b="1" dirty="0">
              <a:solidFill>
                <a:schemeClr val="tx1"/>
              </a:solidFill>
            </a:rPr>
            <a:t> </a:t>
          </a:r>
        </a:p>
      </dgm:t>
    </dgm:pt>
    <dgm:pt modelId="{6E19635F-A51C-4D3B-A210-F8B90726FBD7}" type="parTrans" cxnId="{F73BB908-1CED-491E-86D1-786DA2FE388D}">
      <dgm:prSet/>
      <dgm:spPr/>
      <dgm:t>
        <a:bodyPr/>
        <a:lstStyle/>
        <a:p>
          <a:endParaRPr lang="en-US" b="1"/>
        </a:p>
      </dgm:t>
    </dgm:pt>
    <dgm:pt modelId="{742C08C5-6737-4649-B6E3-3C0AC1871A56}" type="sibTrans" cxnId="{F73BB908-1CED-491E-86D1-786DA2FE388D}">
      <dgm:prSet>
        <dgm:style>
          <a:lnRef idx="0">
            <a:scrgbClr r="0" g="0" b="0"/>
          </a:lnRef>
          <a:fillRef idx="0">
            <a:scrgbClr r="0" g="0" b="0"/>
          </a:fillRef>
          <a:effectRef idx="0">
            <a:scrgbClr r="0" g="0" b="0"/>
          </a:effectRef>
          <a:fontRef idx="minor">
            <a:schemeClr val="lt1"/>
          </a:fontRef>
        </dgm:style>
      </dgm:prSet>
      <dgm:spPr>
        <a:solidFill>
          <a:schemeClr val="accent4">
            <a:lumMod val="20000"/>
            <a:lumOff val="80000"/>
          </a:schemeClr>
        </a:solidFill>
        <a:ln>
          <a:noFill/>
        </a:ln>
      </dgm:spPr>
      <dgm:t>
        <a:bodyPr/>
        <a:lstStyle/>
        <a:p>
          <a:endParaRPr lang="en-US" b="1"/>
        </a:p>
      </dgm:t>
    </dgm:pt>
    <dgm:pt modelId="{01A33C79-1047-4CE1-9321-5CD81CDBC36A}">
      <dgm:prSet custT="1"/>
      <dgm:spPr>
        <a:solidFill>
          <a:schemeClr val="tx2">
            <a:lumMod val="10000"/>
            <a:lumOff val="90000"/>
          </a:schemeClr>
        </a:solidFill>
        <a:ln>
          <a:noFill/>
        </a:ln>
      </dgm:spPr>
      <dgm:t>
        <a:bodyPr/>
        <a:lstStyle/>
        <a:p>
          <a:r>
            <a:rPr lang="en-US" sz="1600" b="1" dirty="0">
              <a:solidFill>
                <a:schemeClr val="tx1"/>
              </a:solidFill>
            </a:rPr>
            <a:t>Planning choices </a:t>
          </a:r>
        </a:p>
        <a:p>
          <a:r>
            <a:rPr lang="en-US" sz="2400" b="1" dirty="0">
              <a:solidFill>
                <a:schemeClr val="tx1"/>
              </a:solidFill>
            </a:rPr>
            <a:t>Equity</a:t>
          </a:r>
        </a:p>
      </dgm:t>
    </dgm:pt>
    <dgm:pt modelId="{30115514-F64E-4711-8A8F-2B214375E4FF}" type="parTrans" cxnId="{81551E44-5B2C-4B58-97B0-CDBD3F159E57}">
      <dgm:prSet/>
      <dgm:spPr/>
      <dgm:t>
        <a:bodyPr/>
        <a:lstStyle/>
        <a:p>
          <a:endParaRPr lang="en-US" b="1"/>
        </a:p>
      </dgm:t>
    </dgm:pt>
    <dgm:pt modelId="{5EB35C83-D196-4D25-84FB-ADFC98EB58AF}" type="sibTrans" cxnId="{81551E44-5B2C-4B58-97B0-CDBD3F159E57}">
      <dgm:prSet/>
      <dgm:spPr>
        <a:solidFill>
          <a:srgbClr val="00B0F0"/>
        </a:solidFill>
      </dgm:spPr>
      <dgm:t>
        <a:bodyPr/>
        <a:lstStyle/>
        <a:p>
          <a:endParaRPr lang="en-US" b="1"/>
        </a:p>
      </dgm:t>
    </dgm:pt>
    <dgm:pt modelId="{D3D3E462-F772-4BAE-830C-72849E5BDA16}">
      <dgm:prSet custT="1"/>
      <dgm:spPr>
        <a:solidFill>
          <a:schemeClr val="tx2">
            <a:lumMod val="10000"/>
            <a:lumOff val="90000"/>
          </a:schemeClr>
        </a:solidFill>
        <a:ln>
          <a:noFill/>
        </a:ln>
      </dgm:spPr>
      <dgm:t>
        <a:bodyPr/>
        <a:lstStyle/>
        <a:p>
          <a:r>
            <a:rPr lang="en-US" sz="1600" b="1" dirty="0">
              <a:solidFill>
                <a:schemeClr val="tx1"/>
              </a:solidFill>
            </a:rPr>
            <a:t>Cycles of improvement</a:t>
          </a:r>
        </a:p>
        <a:p>
          <a:r>
            <a:rPr lang="en-US" sz="1600" b="1" dirty="0">
              <a:solidFill>
                <a:schemeClr val="tx1"/>
              </a:solidFill>
            </a:rPr>
            <a:t> </a:t>
          </a:r>
          <a:r>
            <a:rPr lang="en-US" sz="2400" b="1" dirty="0">
              <a:solidFill>
                <a:schemeClr val="tx1"/>
              </a:solidFill>
            </a:rPr>
            <a:t>Inclusive practice</a:t>
          </a:r>
        </a:p>
      </dgm:t>
    </dgm:pt>
    <dgm:pt modelId="{F2136C67-0F7E-47F5-9D45-ADA9692BB24E}" type="parTrans" cxnId="{6FDAD990-258E-4DC0-8F52-E612413B3A16}">
      <dgm:prSet/>
      <dgm:spPr/>
      <dgm:t>
        <a:bodyPr/>
        <a:lstStyle/>
        <a:p>
          <a:endParaRPr lang="en-US" b="1"/>
        </a:p>
      </dgm:t>
    </dgm:pt>
    <dgm:pt modelId="{9AA60BEE-2A3B-4B47-94AC-0BCD9BAE51F1}" type="sibTrans" cxnId="{6FDAD990-258E-4DC0-8F52-E612413B3A16}">
      <dgm:prSet/>
      <dgm:spPr>
        <a:solidFill>
          <a:srgbClr val="00B0F0"/>
        </a:solidFill>
      </dgm:spPr>
      <dgm:t>
        <a:bodyPr/>
        <a:lstStyle/>
        <a:p>
          <a:endParaRPr lang="en-US" b="1"/>
        </a:p>
      </dgm:t>
    </dgm:pt>
    <dgm:pt modelId="{C22B494D-2A65-4255-A225-8DA5F066AFD2}">
      <dgm:prSet custT="1"/>
      <dgm:spPr>
        <a:solidFill>
          <a:schemeClr val="tx2">
            <a:lumMod val="10000"/>
            <a:lumOff val="90000"/>
          </a:schemeClr>
        </a:solidFill>
        <a:ln>
          <a:noFill/>
        </a:ln>
      </dgm:spPr>
      <dgm:t>
        <a:bodyPr/>
        <a:lstStyle/>
        <a:p>
          <a:r>
            <a:rPr lang="en-US" sz="1600" b="1" dirty="0">
              <a:solidFill>
                <a:schemeClr val="tx2">
                  <a:lumMod val="75000"/>
                </a:schemeClr>
              </a:solidFill>
            </a:rPr>
            <a:t>Desired outcome </a:t>
          </a:r>
        </a:p>
        <a:p>
          <a:r>
            <a:rPr lang="en-US" sz="2400" b="1" dirty="0">
              <a:solidFill>
                <a:schemeClr val="tx2">
                  <a:lumMod val="75000"/>
                </a:schemeClr>
              </a:solidFill>
            </a:rPr>
            <a:t>Belonging</a:t>
          </a:r>
          <a:r>
            <a:rPr lang="en-US" sz="2800" b="1" dirty="0">
              <a:solidFill>
                <a:schemeClr val="tx2">
                  <a:lumMod val="75000"/>
                </a:schemeClr>
              </a:solidFill>
            </a:rPr>
            <a:t> </a:t>
          </a:r>
        </a:p>
      </dgm:t>
    </dgm:pt>
    <dgm:pt modelId="{C649084A-8C29-4591-8C9E-131C38147B57}" type="parTrans" cxnId="{043C1A8A-1109-4509-BAA2-327B01110089}">
      <dgm:prSet/>
      <dgm:spPr/>
      <dgm:t>
        <a:bodyPr/>
        <a:lstStyle/>
        <a:p>
          <a:endParaRPr lang="en-US" b="1"/>
        </a:p>
      </dgm:t>
    </dgm:pt>
    <dgm:pt modelId="{D089AEAD-5E50-4325-9920-E0B7FD5BEF81}" type="sibTrans" cxnId="{043C1A8A-1109-4509-BAA2-327B01110089}">
      <dgm:prSet/>
      <dgm:spPr/>
      <dgm:t>
        <a:bodyPr/>
        <a:lstStyle/>
        <a:p>
          <a:endParaRPr lang="en-US" b="1"/>
        </a:p>
      </dgm:t>
    </dgm:pt>
    <dgm:pt modelId="{1C902505-B5D7-1A42-8647-1579B3A828E9}" type="pres">
      <dgm:prSet presAssocID="{0554C684-35C6-4265-806B-EDF2DC858C34}" presName="diagram" presStyleCnt="0">
        <dgm:presLayoutVars>
          <dgm:dir/>
          <dgm:resizeHandles val="exact"/>
        </dgm:presLayoutVars>
      </dgm:prSet>
      <dgm:spPr/>
    </dgm:pt>
    <dgm:pt modelId="{9FA4EEFB-D76A-BB4A-819F-170ED1DC1AEA}" type="pres">
      <dgm:prSet presAssocID="{18ABE800-54DE-4C93-BC65-C7EB9EAC0748}" presName="node" presStyleLbl="node1" presStyleIdx="0" presStyleCnt="4" custScaleX="179416" custScaleY="146864" custLinFactNeighborX="-18848" custLinFactNeighborY="-4636">
        <dgm:presLayoutVars>
          <dgm:bulletEnabled val="1"/>
        </dgm:presLayoutVars>
      </dgm:prSet>
      <dgm:spPr/>
    </dgm:pt>
    <dgm:pt modelId="{4F2B334E-D019-044E-8338-3CED42F5CF5B}" type="pres">
      <dgm:prSet presAssocID="{742C08C5-6737-4649-B6E3-3C0AC1871A56}" presName="sibTrans" presStyleLbl="sibTrans2D1" presStyleIdx="0" presStyleCnt="3"/>
      <dgm:spPr/>
    </dgm:pt>
    <dgm:pt modelId="{4D07B04D-BBBA-0A42-807B-4223B774FFF1}" type="pres">
      <dgm:prSet presAssocID="{742C08C5-6737-4649-B6E3-3C0AC1871A56}" presName="connectorText" presStyleLbl="sibTrans2D1" presStyleIdx="0" presStyleCnt="3"/>
      <dgm:spPr/>
    </dgm:pt>
    <dgm:pt modelId="{8B02E0D5-E855-7140-91AA-DF23A9BE6D5C}" type="pres">
      <dgm:prSet presAssocID="{01A33C79-1047-4CE1-9321-5CD81CDBC36A}" presName="node" presStyleLbl="node1" presStyleIdx="1" presStyleCnt="4" custScaleX="176579" custScaleY="144763" custLinFactNeighborX="10715" custLinFactNeighborY="5322">
        <dgm:presLayoutVars>
          <dgm:bulletEnabled val="1"/>
        </dgm:presLayoutVars>
      </dgm:prSet>
      <dgm:spPr/>
    </dgm:pt>
    <dgm:pt modelId="{98C08A0A-B4D8-D74B-8564-F16EE07BC5A4}" type="pres">
      <dgm:prSet presAssocID="{5EB35C83-D196-4D25-84FB-ADFC98EB58AF}" presName="sibTrans" presStyleLbl="sibTrans2D1" presStyleIdx="1" presStyleCnt="3" custScaleX="119240" custLinFactNeighborX="33651" custLinFactNeighborY="-5446"/>
      <dgm:spPr/>
    </dgm:pt>
    <dgm:pt modelId="{6BD35A5E-C4C8-5445-9ED1-3FCFF8EB7904}" type="pres">
      <dgm:prSet presAssocID="{5EB35C83-D196-4D25-84FB-ADFC98EB58AF}" presName="connectorText" presStyleLbl="sibTrans2D1" presStyleIdx="1" presStyleCnt="3"/>
      <dgm:spPr/>
    </dgm:pt>
    <dgm:pt modelId="{CBF578B7-F1BC-9F40-B66E-A61A24C42B5B}" type="pres">
      <dgm:prSet presAssocID="{D3D3E462-F772-4BAE-830C-72849E5BDA16}" presName="node" presStyleLbl="node1" presStyleIdx="2" presStyleCnt="4" custScaleX="176616" custScaleY="151064" custLinFactNeighborX="-3132">
        <dgm:presLayoutVars>
          <dgm:bulletEnabled val="1"/>
        </dgm:presLayoutVars>
      </dgm:prSet>
      <dgm:spPr/>
    </dgm:pt>
    <dgm:pt modelId="{09AB00DE-A93E-B14B-AF40-3376A742153D}" type="pres">
      <dgm:prSet presAssocID="{9AA60BEE-2A3B-4B47-94AC-0BCD9BAE51F1}" presName="sibTrans" presStyleLbl="sibTrans2D1" presStyleIdx="2" presStyleCnt="3" custLinFactNeighborX="-31962"/>
      <dgm:spPr/>
    </dgm:pt>
    <dgm:pt modelId="{7D933AF4-8F8E-C842-A44A-80475C27BC0E}" type="pres">
      <dgm:prSet presAssocID="{9AA60BEE-2A3B-4B47-94AC-0BCD9BAE51F1}" presName="connectorText" presStyleLbl="sibTrans2D1" presStyleIdx="2" presStyleCnt="3"/>
      <dgm:spPr/>
    </dgm:pt>
    <dgm:pt modelId="{E0EC0E00-F070-D640-A2B9-720604140938}" type="pres">
      <dgm:prSet presAssocID="{C22B494D-2A65-4255-A225-8DA5F066AFD2}" presName="node" presStyleLbl="node1" presStyleIdx="3" presStyleCnt="4" custScaleX="166235" custScaleY="151359" custLinFactNeighborX="-7084">
        <dgm:presLayoutVars>
          <dgm:bulletEnabled val="1"/>
        </dgm:presLayoutVars>
      </dgm:prSet>
      <dgm:spPr/>
    </dgm:pt>
  </dgm:ptLst>
  <dgm:cxnLst>
    <dgm:cxn modelId="{F73BB908-1CED-491E-86D1-786DA2FE388D}" srcId="{0554C684-35C6-4265-806B-EDF2DC858C34}" destId="{18ABE800-54DE-4C93-BC65-C7EB9EAC0748}" srcOrd="0" destOrd="0" parTransId="{6E19635F-A51C-4D3B-A210-F8B90726FBD7}" sibTransId="{742C08C5-6737-4649-B6E3-3C0AC1871A56}"/>
    <dgm:cxn modelId="{EC76260C-024A-EE48-B0CD-43CD0F5878CB}" type="presOf" srcId="{9AA60BEE-2A3B-4B47-94AC-0BCD9BAE51F1}" destId="{09AB00DE-A93E-B14B-AF40-3376A742153D}" srcOrd="0" destOrd="0" presId="urn:microsoft.com/office/officeart/2005/8/layout/process5"/>
    <dgm:cxn modelId="{536F0B28-DE1F-7541-9853-19E4B84249F9}" type="presOf" srcId="{742C08C5-6737-4649-B6E3-3C0AC1871A56}" destId="{4F2B334E-D019-044E-8338-3CED42F5CF5B}" srcOrd="0" destOrd="0" presId="urn:microsoft.com/office/officeart/2005/8/layout/process5"/>
    <dgm:cxn modelId="{85A1975C-4C1E-A14F-BB1C-AE4FA0A239B9}" type="presOf" srcId="{18ABE800-54DE-4C93-BC65-C7EB9EAC0748}" destId="{9FA4EEFB-D76A-BB4A-819F-170ED1DC1AEA}" srcOrd="0" destOrd="0" presId="urn:microsoft.com/office/officeart/2005/8/layout/process5"/>
    <dgm:cxn modelId="{5872E85F-1D69-C94D-9418-408AA7FC479B}" type="presOf" srcId="{0554C684-35C6-4265-806B-EDF2DC858C34}" destId="{1C902505-B5D7-1A42-8647-1579B3A828E9}" srcOrd="0" destOrd="0" presId="urn:microsoft.com/office/officeart/2005/8/layout/process5"/>
    <dgm:cxn modelId="{81551E44-5B2C-4B58-97B0-CDBD3F159E57}" srcId="{0554C684-35C6-4265-806B-EDF2DC858C34}" destId="{01A33C79-1047-4CE1-9321-5CD81CDBC36A}" srcOrd="1" destOrd="0" parTransId="{30115514-F64E-4711-8A8F-2B214375E4FF}" sibTransId="{5EB35C83-D196-4D25-84FB-ADFC98EB58AF}"/>
    <dgm:cxn modelId="{9F86CD6C-7FC0-3D49-A584-8A233D50E31E}" type="presOf" srcId="{01A33C79-1047-4CE1-9321-5CD81CDBC36A}" destId="{8B02E0D5-E855-7140-91AA-DF23A9BE6D5C}" srcOrd="0" destOrd="0" presId="urn:microsoft.com/office/officeart/2005/8/layout/process5"/>
    <dgm:cxn modelId="{92F5F959-512E-FA4D-AE2A-0FE1786CC9E6}" type="presOf" srcId="{5EB35C83-D196-4D25-84FB-ADFC98EB58AF}" destId="{98C08A0A-B4D8-D74B-8564-F16EE07BC5A4}" srcOrd="0" destOrd="0" presId="urn:microsoft.com/office/officeart/2005/8/layout/process5"/>
    <dgm:cxn modelId="{8EFC5784-14A7-2E45-A291-4A54DB5A0293}" type="presOf" srcId="{742C08C5-6737-4649-B6E3-3C0AC1871A56}" destId="{4D07B04D-BBBA-0A42-807B-4223B774FFF1}" srcOrd="1" destOrd="0" presId="urn:microsoft.com/office/officeart/2005/8/layout/process5"/>
    <dgm:cxn modelId="{043C1A8A-1109-4509-BAA2-327B01110089}" srcId="{0554C684-35C6-4265-806B-EDF2DC858C34}" destId="{C22B494D-2A65-4255-A225-8DA5F066AFD2}" srcOrd="3" destOrd="0" parTransId="{C649084A-8C29-4591-8C9E-131C38147B57}" sibTransId="{D089AEAD-5E50-4325-9920-E0B7FD5BEF81}"/>
    <dgm:cxn modelId="{6FDAD990-258E-4DC0-8F52-E612413B3A16}" srcId="{0554C684-35C6-4265-806B-EDF2DC858C34}" destId="{D3D3E462-F772-4BAE-830C-72849E5BDA16}" srcOrd="2" destOrd="0" parTransId="{F2136C67-0F7E-47F5-9D45-ADA9692BB24E}" sibTransId="{9AA60BEE-2A3B-4B47-94AC-0BCD9BAE51F1}"/>
    <dgm:cxn modelId="{6E4E12B4-7851-8B49-8E11-2FE7370AE300}" type="presOf" srcId="{C22B494D-2A65-4255-A225-8DA5F066AFD2}" destId="{E0EC0E00-F070-D640-A2B9-720604140938}" srcOrd="0" destOrd="0" presId="urn:microsoft.com/office/officeart/2005/8/layout/process5"/>
    <dgm:cxn modelId="{D4EFBCC0-6E52-7D4B-A840-C822E4EDE4DB}" type="presOf" srcId="{9AA60BEE-2A3B-4B47-94AC-0BCD9BAE51F1}" destId="{7D933AF4-8F8E-C842-A44A-80475C27BC0E}" srcOrd="1" destOrd="0" presId="urn:microsoft.com/office/officeart/2005/8/layout/process5"/>
    <dgm:cxn modelId="{E0C5F2D0-A961-2A46-A10D-D7ECD336B4FE}" type="presOf" srcId="{D3D3E462-F772-4BAE-830C-72849E5BDA16}" destId="{CBF578B7-F1BC-9F40-B66E-A61A24C42B5B}" srcOrd="0" destOrd="0" presId="urn:microsoft.com/office/officeart/2005/8/layout/process5"/>
    <dgm:cxn modelId="{6D794DD3-ECFC-E046-860D-55A632F9F710}" type="presOf" srcId="{5EB35C83-D196-4D25-84FB-ADFC98EB58AF}" destId="{6BD35A5E-C4C8-5445-9ED1-3FCFF8EB7904}" srcOrd="1" destOrd="0" presId="urn:microsoft.com/office/officeart/2005/8/layout/process5"/>
    <dgm:cxn modelId="{7B45B69B-9106-4945-B36A-ABBF9AA0F9CA}" type="presParOf" srcId="{1C902505-B5D7-1A42-8647-1579B3A828E9}" destId="{9FA4EEFB-D76A-BB4A-819F-170ED1DC1AEA}" srcOrd="0" destOrd="0" presId="urn:microsoft.com/office/officeart/2005/8/layout/process5"/>
    <dgm:cxn modelId="{653F52DA-F6F2-5648-A147-30FA719785CC}" type="presParOf" srcId="{1C902505-B5D7-1A42-8647-1579B3A828E9}" destId="{4F2B334E-D019-044E-8338-3CED42F5CF5B}" srcOrd="1" destOrd="0" presId="urn:microsoft.com/office/officeart/2005/8/layout/process5"/>
    <dgm:cxn modelId="{1727809A-C24F-7348-BD31-A11D6527E3E7}" type="presParOf" srcId="{4F2B334E-D019-044E-8338-3CED42F5CF5B}" destId="{4D07B04D-BBBA-0A42-807B-4223B774FFF1}" srcOrd="0" destOrd="0" presId="urn:microsoft.com/office/officeart/2005/8/layout/process5"/>
    <dgm:cxn modelId="{0BF3086E-F69D-5F4D-951C-3DBD8845B13E}" type="presParOf" srcId="{1C902505-B5D7-1A42-8647-1579B3A828E9}" destId="{8B02E0D5-E855-7140-91AA-DF23A9BE6D5C}" srcOrd="2" destOrd="0" presId="urn:microsoft.com/office/officeart/2005/8/layout/process5"/>
    <dgm:cxn modelId="{CD1E3529-FD5C-D24C-9C2F-026CFE6D35F7}" type="presParOf" srcId="{1C902505-B5D7-1A42-8647-1579B3A828E9}" destId="{98C08A0A-B4D8-D74B-8564-F16EE07BC5A4}" srcOrd="3" destOrd="0" presId="urn:microsoft.com/office/officeart/2005/8/layout/process5"/>
    <dgm:cxn modelId="{862249F0-7111-7848-98CA-4D2A0F73B1C5}" type="presParOf" srcId="{98C08A0A-B4D8-D74B-8564-F16EE07BC5A4}" destId="{6BD35A5E-C4C8-5445-9ED1-3FCFF8EB7904}" srcOrd="0" destOrd="0" presId="urn:microsoft.com/office/officeart/2005/8/layout/process5"/>
    <dgm:cxn modelId="{A171D54C-41C3-3543-8678-A3D1B8ADDE6C}" type="presParOf" srcId="{1C902505-B5D7-1A42-8647-1579B3A828E9}" destId="{CBF578B7-F1BC-9F40-B66E-A61A24C42B5B}" srcOrd="4" destOrd="0" presId="urn:microsoft.com/office/officeart/2005/8/layout/process5"/>
    <dgm:cxn modelId="{3A702465-7ED5-C945-A852-F4644A2EAB64}" type="presParOf" srcId="{1C902505-B5D7-1A42-8647-1579B3A828E9}" destId="{09AB00DE-A93E-B14B-AF40-3376A742153D}" srcOrd="5" destOrd="0" presId="urn:microsoft.com/office/officeart/2005/8/layout/process5"/>
    <dgm:cxn modelId="{80445ABE-DC6E-D14E-A41C-CE0969676661}" type="presParOf" srcId="{09AB00DE-A93E-B14B-AF40-3376A742153D}" destId="{7D933AF4-8F8E-C842-A44A-80475C27BC0E}" srcOrd="0" destOrd="0" presId="urn:microsoft.com/office/officeart/2005/8/layout/process5"/>
    <dgm:cxn modelId="{D19387F9-50D9-5641-B60C-A50447874639}" type="presParOf" srcId="{1C902505-B5D7-1A42-8647-1579B3A828E9}" destId="{E0EC0E00-F070-D640-A2B9-720604140938}" srcOrd="6" destOrd="0" presId="urn:microsoft.com/office/officeart/2005/8/layout/process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510BAFC-8D8B-8E44-A89F-BF8F79A3A8AE}" type="doc">
      <dgm:prSet loTypeId="urn:microsoft.com/office/officeart/2009/3/layout/StepUpProcess" loCatId="hierarchy" qsTypeId="urn:microsoft.com/office/officeart/2005/8/quickstyle/simple1#18" qsCatId="simple" csTypeId="urn:microsoft.com/office/officeart/2005/8/colors/accent1_2#7" csCatId="accent1" phldr="1"/>
      <dgm:spPr/>
      <dgm:t>
        <a:bodyPr/>
        <a:lstStyle/>
        <a:p>
          <a:endParaRPr lang="en-GB"/>
        </a:p>
      </dgm:t>
    </dgm:pt>
    <dgm:pt modelId="{C92F25CE-E87F-BB46-A55B-536C5A2237B7}">
      <dgm:prSet phldrT="[Text]"/>
      <dgm:spPr/>
      <dgm:t>
        <a:bodyPr/>
        <a:lstStyle/>
        <a:p>
          <a:r>
            <a:rPr lang="en-GB" b="1" dirty="0"/>
            <a:t>Culture of confidence</a:t>
          </a:r>
        </a:p>
      </dgm:t>
    </dgm:pt>
    <dgm:pt modelId="{3B7D33D4-2939-1B41-AE25-ED3057F6234F}" type="parTrans" cxnId="{C82F3BF7-440C-AC45-8455-6E882E9AC4B5}">
      <dgm:prSet/>
      <dgm:spPr/>
      <dgm:t>
        <a:bodyPr/>
        <a:lstStyle/>
        <a:p>
          <a:endParaRPr lang="en-GB"/>
        </a:p>
      </dgm:t>
    </dgm:pt>
    <dgm:pt modelId="{B201CE9C-C4D6-7A44-A8C5-856AA7187835}" type="sibTrans" cxnId="{C82F3BF7-440C-AC45-8455-6E882E9AC4B5}">
      <dgm:prSet/>
      <dgm:spPr/>
      <dgm:t>
        <a:bodyPr/>
        <a:lstStyle/>
        <a:p>
          <a:endParaRPr lang="en-GB"/>
        </a:p>
      </dgm:t>
    </dgm:pt>
    <dgm:pt modelId="{DA6266CC-95FE-1540-8CB8-0B1B9E0B0628}">
      <dgm:prSet phldrT="[Text]"/>
      <dgm:spPr/>
      <dgm:t>
        <a:bodyPr/>
        <a:lstStyle/>
        <a:p>
          <a:r>
            <a:rPr lang="en-GB" b="1" dirty="0"/>
            <a:t>Distributing leadership </a:t>
          </a:r>
        </a:p>
      </dgm:t>
    </dgm:pt>
    <dgm:pt modelId="{3DA46D53-437F-6340-A866-26D4142DC2AB}" type="parTrans" cxnId="{ED44E2AB-DA60-D94E-80EF-430DD023DD7C}">
      <dgm:prSet/>
      <dgm:spPr/>
      <dgm:t>
        <a:bodyPr/>
        <a:lstStyle/>
        <a:p>
          <a:endParaRPr lang="en-GB"/>
        </a:p>
      </dgm:t>
    </dgm:pt>
    <dgm:pt modelId="{51F03F06-5826-E145-A4C8-F2E426CFC7F4}" type="sibTrans" cxnId="{ED44E2AB-DA60-D94E-80EF-430DD023DD7C}">
      <dgm:prSet/>
      <dgm:spPr/>
      <dgm:t>
        <a:bodyPr/>
        <a:lstStyle/>
        <a:p>
          <a:endParaRPr lang="en-GB"/>
        </a:p>
      </dgm:t>
    </dgm:pt>
    <dgm:pt modelId="{213AE635-FE64-524B-8C14-DAFA8F4A7D22}">
      <dgm:prSet phldrT="[Text]"/>
      <dgm:spPr/>
      <dgm:t>
        <a:bodyPr/>
        <a:lstStyle/>
        <a:p>
          <a:r>
            <a:rPr lang="en-GB" b="1" dirty="0"/>
            <a:t>Distributing knowledge </a:t>
          </a:r>
        </a:p>
      </dgm:t>
    </dgm:pt>
    <dgm:pt modelId="{C95CD7D0-59EF-8044-A148-281864B062BD}" type="parTrans" cxnId="{EF6FA66F-3808-A94A-87B8-4813A0A6512D}">
      <dgm:prSet/>
      <dgm:spPr/>
      <dgm:t>
        <a:bodyPr/>
        <a:lstStyle/>
        <a:p>
          <a:endParaRPr lang="en-GB"/>
        </a:p>
      </dgm:t>
    </dgm:pt>
    <dgm:pt modelId="{45694D36-27D8-8746-BB92-7755106D81AC}" type="sibTrans" cxnId="{EF6FA66F-3808-A94A-87B8-4813A0A6512D}">
      <dgm:prSet/>
      <dgm:spPr/>
      <dgm:t>
        <a:bodyPr/>
        <a:lstStyle/>
        <a:p>
          <a:endParaRPr lang="en-GB"/>
        </a:p>
      </dgm:t>
    </dgm:pt>
    <dgm:pt modelId="{4BB79B5E-00B2-2C46-B2E1-9D9805E28818}" type="pres">
      <dgm:prSet presAssocID="{3510BAFC-8D8B-8E44-A89F-BF8F79A3A8AE}" presName="rootnode" presStyleCnt="0">
        <dgm:presLayoutVars>
          <dgm:chMax/>
          <dgm:chPref/>
          <dgm:dir/>
          <dgm:animLvl val="lvl"/>
        </dgm:presLayoutVars>
      </dgm:prSet>
      <dgm:spPr/>
    </dgm:pt>
    <dgm:pt modelId="{90312563-F3E9-D544-93E2-05B6F6372599}" type="pres">
      <dgm:prSet presAssocID="{C92F25CE-E87F-BB46-A55B-536C5A2237B7}" presName="composite" presStyleCnt="0"/>
      <dgm:spPr/>
    </dgm:pt>
    <dgm:pt modelId="{3FCEE5D4-07BD-BA4C-A6C2-EB2B7A3A27AA}" type="pres">
      <dgm:prSet presAssocID="{C92F25CE-E87F-BB46-A55B-536C5A2237B7}" presName="LShape" presStyleLbl="alignNode1" presStyleIdx="0" presStyleCnt="5"/>
      <dgm:spPr>
        <a:solidFill>
          <a:schemeClr val="accent4">
            <a:lumMod val="60000"/>
            <a:lumOff val="40000"/>
          </a:schemeClr>
        </a:solidFill>
        <a:ln>
          <a:noFill/>
        </a:ln>
      </dgm:spPr>
    </dgm:pt>
    <dgm:pt modelId="{F5566C31-214E-7C4D-8B74-DF6CDC28884D}" type="pres">
      <dgm:prSet presAssocID="{C92F25CE-E87F-BB46-A55B-536C5A2237B7}" presName="ParentText" presStyleLbl="revTx" presStyleIdx="0" presStyleCnt="3">
        <dgm:presLayoutVars>
          <dgm:chMax val="0"/>
          <dgm:chPref val="0"/>
          <dgm:bulletEnabled val="1"/>
        </dgm:presLayoutVars>
      </dgm:prSet>
      <dgm:spPr/>
    </dgm:pt>
    <dgm:pt modelId="{754EEDB9-E17D-264F-B5FD-5E4C6F39683A}" type="pres">
      <dgm:prSet presAssocID="{C92F25CE-E87F-BB46-A55B-536C5A2237B7}" presName="Triangle" presStyleLbl="alignNode1" presStyleIdx="1" presStyleCnt="5"/>
      <dgm:spPr>
        <a:solidFill>
          <a:schemeClr val="accent4">
            <a:lumMod val="60000"/>
            <a:lumOff val="40000"/>
          </a:schemeClr>
        </a:solidFill>
        <a:ln>
          <a:noFill/>
        </a:ln>
      </dgm:spPr>
    </dgm:pt>
    <dgm:pt modelId="{E5098748-59C2-C14C-9A55-63777A039FAB}" type="pres">
      <dgm:prSet presAssocID="{B201CE9C-C4D6-7A44-A8C5-856AA7187835}" presName="sibTrans" presStyleCnt="0"/>
      <dgm:spPr/>
    </dgm:pt>
    <dgm:pt modelId="{C646B469-A23B-694B-94A2-2A9D1DCE17E4}" type="pres">
      <dgm:prSet presAssocID="{B201CE9C-C4D6-7A44-A8C5-856AA7187835}" presName="space" presStyleCnt="0"/>
      <dgm:spPr/>
    </dgm:pt>
    <dgm:pt modelId="{81C2F63E-5074-4040-803D-9093E98B9BED}" type="pres">
      <dgm:prSet presAssocID="{DA6266CC-95FE-1540-8CB8-0B1B9E0B0628}" presName="composite" presStyleCnt="0"/>
      <dgm:spPr/>
    </dgm:pt>
    <dgm:pt modelId="{CBD97DF1-827E-C549-880A-AEC695B156AA}" type="pres">
      <dgm:prSet presAssocID="{DA6266CC-95FE-1540-8CB8-0B1B9E0B0628}" presName="LShape" presStyleLbl="alignNode1" presStyleIdx="2" presStyleCnt="5"/>
      <dgm:spPr>
        <a:solidFill>
          <a:schemeClr val="accent4">
            <a:lumMod val="60000"/>
            <a:lumOff val="40000"/>
          </a:schemeClr>
        </a:solidFill>
        <a:ln>
          <a:noFill/>
        </a:ln>
      </dgm:spPr>
    </dgm:pt>
    <dgm:pt modelId="{47130F69-2ECA-064A-84DB-7AD63D012AB1}" type="pres">
      <dgm:prSet presAssocID="{DA6266CC-95FE-1540-8CB8-0B1B9E0B0628}" presName="ParentText" presStyleLbl="revTx" presStyleIdx="1" presStyleCnt="3">
        <dgm:presLayoutVars>
          <dgm:chMax val="0"/>
          <dgm:chPref val="0"/>
          <dgm:bulletEnabled val="1"/>
        </dgm:presLayoutVars>
      </dgm:prSet>
      <dgm:spPr/>
    </dgm:pt>
    <dgm:pt modelId="{381D12E2-5671-C04C-B6F8-59DFF74B7B2C}" type="pres">
      <dgm:prSet presAssocID="{DA6266CC-95FE-1540-8CB8-0B1B9E0B0628}" presName="Triangle" presStyleLbl="alignNode1" presStyleIdx="3" presStyleCnt="5"/>
      <dgm:spPr>
        <a:solidFill>
          <a:schemeClr val="accent4">
            <a:lumMod val="60000"/>
            <a:lumOff val="40000"/>
          </a:schemeClr>
        </a:solidFill>
        <a:ln>
          <a:noFill/>
        </a:ln>
      </dgm:spPr>
    </dgm:pt>
    <dgm:pt modelId="{B43AEFB1-DEC7-4B41-955A-11715A165CC9}" type="pres">
      <dgm:prSet presAssocID="{51F03F06-5826-E145-A4C8-F2E426CFC7F4}" presName="sibTrans" presStyleCnt="0"/>
      <dgm:spPr/>
    </dgm:pt>
    <dgm:pt modelId="{91558986-BFD4-E442-A378-95EC3886A419}" type="pres">
      <dgm:prSet presAssocID="{51F03F06-5826-E145-A4C8-F2E426CFC7F4}" presName="space" presStyleCnt="0"/>
      <dgm:spPr/>
    </dgm:pt>
    <dgm:pt modelId="{06DB13CA-41EA-E34D-940F-52E6FB2F864E}" type="pres">
      <dgm:prSet presAssocID="{213AE635-FE64-524B-8C14-DAFA8F4A7D22}" presName="composite" presStyleCnt="0"/>
      <dgm:spPr/>
    </dgm:pt>
    <dgm:pt modelId="{C983933B-49BE-0B4A-9EEB-03D9FA37F05C}" type="pres">
      <dgm:prSet presAssocID="{213AE635-FE64-524B-8C14-DAFA8F4A7D22}" presName="LShape" presStyleLbl="alignNode1" presStyleIdx="4" presStyleCnt="5"/>
      <dgm:spPr>
        <a:solidFill>
          <a:schemeClr val="accent4">
            <a:lumMod val="60000"/>
            <a:lumOff val="40000"/>
          </a:schemeClr>
        </a:solidFill>
        <a:ln>
          <a:noFill/>
        </a:ln>
      </dgm:spPr>
    </dgm:pt>
    <dgm:pt modelId="{6071A567-A744-784A-B679-AEFE4F1BAEEE}" type="pres">
      <dgm:prSet presAssocID="{213AE635-FE64-524B-8C14-DAFA8F4A7D22}" presName="ParentText" presStyleLbl="revTx" presStyleIdx="2" presStyleCnt="3">
        <dgm:presLayoutVars>
          <dgm:chMax val="0"/>
          <dgm:chPref val="0"/>
          <dgm:bulletEnabled val="1"/>
        </dgm:presLayoutVars>
      </dgm:prSet>
      <dgm:spPr/>
    </dgm:pt>
  </dgm:ptLst>
  <dgm:cxnLst>
    <dgm:cxn modelId="{06F02C2C-36ED-094A-9EC4-F75C66FBE193}" type="presOf" srcId="{C92F25CE-E87F-BB46-A55B-536C5A2237B7}" destId="{F5566C31-214E-7C4D-8B74-DF6CDC28884D}" srcOrd="0" destOrd="0" presId="urn:microsoft.com/office/officeart/2009/3/layout/StepUpProcess"/>
    <dgm:cxn modelId="{EF6FA66F-3808-A94A-87B8-4813A0A6512D}" srcId="{3510BAFC-8D8B-8E44-A89F-BF8F79A3A8AE}" destId="{213AE635-FE64-524B-8C14-DAFA8F4A7D22}" srcOrd="2" destOrd="0" parTransId="{C95CD7D0-59EF-8044-A148-281864B062BD}" sibTransId="{45694D36-27D8-8746-BB92-7755106D81AC}"/>
    <dgm:cxn modelId="{54211155-8837-1C49-90AB-A53F13076BAF}" type="presOf" srcId="{DA6266CC-95FE-1540-8CB8-0B1B9E0B0628}" destId="{47130F69-2ECA-064A-84DB-7AD63D012AB1}" srcOrd="0" destOrd="0" presId="urn:microsoft.com/office/officeart/2009/3/layout/StepUpProcess"/>
    <dgm:cxn modelId="{A0DF917B-85D9-DE41-A20C-6A1379777C2C}" type="presOf" srcId="{213AE635-FE64-524B-8C14-DAFA8F4A7D22}" destId="{6071A567-A744-784A-B679-AEFE4F1BAEEE}" srcOrd="0" destOrd="0" presId="urn:microsoft.com/office/officeart/2009/3/layout/StepUpProcess"/>
    <dgm:cxn modelId="{63ABC4AA-1661-1647-9BEE-58C4C72EF983}" type="presOf" srcId="{3510BAFC-8D8B-8E44-A89F-BF8F79A3A8AE}" destId="{4BB79B5E-00B2-2C46-B2E1-9D9805E28818}" srcOrd="0" destOrd="0" presId="urn:microsoft.com/office/officeart/2009/3/layout/StepUpProcess"/>
    <dgm:cxn modelId="{ED44E2AB-DA60-D94E-80EF-430DD023DD7C}" srcId="{3510BAFC-8D8B-8E44-A89F-BF8F79A3A8AE}" destId="{DA6266CC-95FE-1540-8CB8-0B1B9E0B0628}" srcOrd="1" destOrd="0" parTransId="{3DA46D53-437F-6340-A866-26D4142DC2AB}" sibTransId="{51F03F06-5826-E145-A4C8-F2E426CFC7F4}"/>
    <dgm:cxn modelId="{C82F3BF7-440C-AC45-8455-6E882E9AC4B5}" srcId="{3510BAFC-8D8B-8E44-A89F-BF8F79A3A8AE}" destId="{C92F25CE-E87F-BB46-A55B-536C5A2237B7}" srcOrd="0" destOrd="0" parTransId="{3B7D33D4-2939-1B41-AE25-ED3057F6234F}" sibTransId="{B201CE9C-C4D6-7A44-A8C5-856AA7187835}"/>
    <dgm:cxn modelId="{42249DD3-780E-1A4A-AFAC-5D20B8BB7124}" type="presParOf" srcId="{4BB79B5E-00B2-2C46-B2E1-9D9805E28818}" destId="{90312563-F3E9-D544-93E2-05B6F6372599}" srcOrd="0" destOrd="0" presId="urn:microsoft.com/office/officeart/2009/3/layout/StepUpProcess"/>
    <dgm:cxn modelId="{A4929DC9-43CE-5D42-BB10-5F98B6224B02}" type="presParOf" srcId="{90312563-F3E9-D544-93E2-05B6F6372599}" destId="{3FCEE5D4-07BD-BA4C-A6C2-EB2B7A3A27AA}" srcOrd="0" destOrd="0" presId="urn:microsoft.com/office/officeart/2009/3/layout/StepUpProcess"/>
    <dgm:cxn modelId="{EF606CC9-1A3C-E14B-B1EA-66346745331A}" type="presParOf" srcId="{90312563-F3E9-D544-93E2-05B6F6372599}" destId="{F5566C31-214E-7C4D-8B74-DF6CDC28884D}" srcOrd="1" destOrd="0" presId="urn:microsoft.com/office/officeart/2009/3/layout/StepUpProcess"/>
    <dgm:cxn modelId="{CD4E843B-5C54-0940-BCD0-672B71226568}" type="presParOf" srcId="{90312563-F3E9-D544-93E2-05B6F6372599}" destId="{754EEDB9-E17D-264F-B5FD-5E4C6F39683A}" srcOrd="2" destOrd="0" presId="urn:microsoft.com/office/officeart/2009/3/layout/StepUpProcess"/>
    <dgm:cxn modelId="{24654176-97B2-9044-800A-A9E8ACD14FED}" type="presParOf" srcId="{4BB79B5E-00B2-2C46-B2E1-9D9805E28818}" destId="{E5098748-59C2-C14C-9A55-63777A039FAB}" srcOrd="1" destOrd="0" presId="urn:microsoft.com/office/officeart/2009/3/layout/StepUpProcess"/>
    <dgm:cxn modelId="{4493DF96-694E-EE4E-85CA-4025BD91019E}" type="presParOf" srcId="{E5098748-59C2-C14C-9A55-63777A039FAB}" destId="{C646B469-A23B-694B-94A2-2A9D1DCE17E4}" srcOrd="0" destOrd="0" presId="urn:microsoft.com/office/officeart/2009/3/layout/StepUpProcess"/>
    <dgm:cxn modelId="{CDDF7DCB-7D31-3342-88FE-98427058429D}" type="presParOf" srcId="{4BB79B5E-00B2-2C46-B2E1-9D9805E28818}" destId="{81C2F63E-5074-4040-803D-9093E98B9BED}" srcOrd="2" destOrd="0" presId="urn:microsoft.com/office/officeart/2009/3/layout/StepUpProcess"/>
    <dgm:cxn modelId="{5D52A2E0-92A1-014A-A753-323939CECE9F}" type="presParOf" srcId="{81C2F63E-5074-4040-803D-9093E98B9BED}" destId="{CBD97DF1-827E-C549-880A-AEC695B156AA}" srcOrd="0" destOrd="0" presId="urn:microsoft.com/office/officeart/2009/3/layout/StepUpProcess"/>
    <dgm:cxn modelId="{B6BEC73C-C09D-1C4E-9BD7-CD22FDEA7A0F}" type="presParOf" srcId="{81C2F63E-5074-4040-803D-9093E98B9BED}" destId="{47130F69-2ECA-064A-84DB-7AD63D012AB1}" srcOrd="1" destOrd="0" presId="urn:microsoft.com/office/officeart/2009/3/layout/StepUpProcess"/>
    <dgm:cxn modelId="{A2694D0B-0BB7-0B47-A0C8-16BEBEB7E68A}" type="presParOf" srcId="{81C2F63E-5074-4040-803D-9093E98B9BED}" destId="{381D12E2-5671-C04C-B6F8-59DFF74B7B2C}" srcOrd="2" destOrd="0" presId="urn:microsoft.com/office/officeart/2009/3/layout/StepUpProcess"/>
    <dgm:cxn modelId="{545EE0ED-05DD-DF49-A862-F4C24931B9C2}" type="presParOf" srcId="{4BB79B5E-00B2-2C46-B2E1-9D9805E28818}" destId="{B43AEFB1-DEC7-4B41-955A-11715A165CC9}" srcOrd="3" destOrd="0" presId="urn:microsoft.com/office/officeart/2009/3/layout/StepUpProcess"/>
    <dgm:cxn modelId="{6B2A36DB-A6B7-FE43-8C54-78619E7154AB}" type="presParOf" srcId="{B43AEFB1-DEC7-4B41-955A-11715A165CC9}" destId="{91558986-BFD4-E442-A378-95EC3886A419}" srcOrd="0" destOrd="0" presId="urn:microsoft.com/office/officeart/2009/3/layout/StepUpProcess"/>
    <dgm:cxn modelId="{7829B439-76F9-CD47-BC9C-C1F5687C30E3}" type="presParOf" srcId="{4BB79B5E-00B2-2C46-B2E1-9D9805E28818}" destId="{06DB13CA-41EA-E34D-940F-52E6FB2F864E}" srcOrd="4" destOrd="0" presId="urn:microsoft.com/office/officeart/2009/3/layout/StepUpProcess"/>
    <dgm:cxn modelId="{0F1BCDE7-CEB7-524A-B230-F02A9216A928}" type="presParOf" srcId="{06DB13CA-41EA-E34D-940F-52E6FB2F864E}" destId="{C983933B-49BE-0B4A-9EEB-03D9FA37F05C}" srcOrd="0" destOrd="0" presId="urn:microsoft.com/office/officeart/2009/3/layout/StepUpProcess"/>
    <dgm:cxn modelId="{40FD7F14-5600-9E4E-9737-BE3682FD4AD4}" type="presParOf" srcId="{06DB13CA-41EA-E34D-940F-52E6FB2F864E}" destId="{6071A567-A744-784A-B679-AEFE4F1BAEEE}" srcOrd="1" destOrd="0" presId="urn:microsoft.com/office/officeart/2009/3/layout/StepUpProcess"/>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FE96FDC-0C79-6C48-8A7A-99FB2169129F}" type="doc">
      <dgm:prSet loTypeId="urn:microsoft.com/office/officeart/2005/8/layout/pyramid1" loCatId="" qsTypeId="urn:microsoft.com/office/officeart/2005/8/quickstyle/simple1#19" qsCatId="simple" csTypeId="urn:microsoft.com/office/officeart/2005/8/colors/accent1_2#8" csCatId="accent1" phldr="1"/>
      <dgm:spPr/>
    </dgm:pt>
    <dgm:pt modelId="{D4FA33F3-D653-504E-AF5F-9984503C763C}">
      <dgm:prSet phldrT="[Text]" custT="1"/>
      <dgm:spPr>
        <a:solidFill>
          <a:schemeClr val="accent1">
            <a:lumMod val="60000"/>
            <a:lumOff val="40000"/>
          </a:schemeClr>
        </a:solidFill>
      </dgm:spPr>
      <dgm:t>
        <a:bodyPr/>
        <a:lstStyle/>
        <a:p>
          <a:endParaRPr lang="en-GB" sz="2800" dirty="0">
            <a:solidFill>
              <a:schemeClr val="bg1"/>
            </a:solidFill>
          </a:endParaRPr>
        </a:p>
        <a:p>
          <a:r>
            <a:rPr lang="en-GB" sz="2000" dirty="0">
              <a:solidFill>
                <a:schemeClr val="bg1"/>
              </a:solidFill>
            </a:rPr>
            <a:t>Specialist</a:t>
          </a:r>
        </a:p>
      </dgm:t>
    </dgm:pt>
    <dgm:pt modelId="{24E080B2-EB98-BA43-8547-204B7EE8C9C0}" type="parTrans" cxnId="{C220CFD7-F2E5-2D41-AACB-E7A0ADB2876C}">
      <dgm:prSet/>
      <dgm:spPr/>
      <dgm:t>
        <a:bodyPr/>
        <a:lstStyle/>
        <a:p>
          <a:endParaRPr lang="en-GB">
            <a:solidFill>
              <a:schemeClr val="bg1"/>
            </a:solidFill>
          </a:endParaRPr>
        </a:p>
      </dgm:t>
    </dgm:pt>
    <dgm:pt modelId="{70D585A4-2358-8F45-9C3D-E43E10C615EF}" type="sibTrans" cxnId="{C220CFD7-F2E5-2D41-AACB-E7A0ADB2876C}">
      <dgm:prSet/>
      <dgm:spPr/>
      <dgm:t>
        <a:bodyPr/>
        <a:lstStyle/>
        <a:p>
          <a:endParaRPr lang="en-GB">
            <a:solidFill>
              <a:schemeClr val="bg1"/>
            </a:solidFill>
          </a:endParaRPr>
        </a:p>
      </dgm:t>
    </dgm:pt>
    <dgm:pt modelId="{B8CF2725-5AC0-5C45-B99B-F85E0899079E}">
      <dgm:prSet phldrT="[Text]" custT="1"/>
      <dgm:spPr>
        <a:solidFill>
          <a:schemeClr val="accent1">
            <a:lumMod val="60000"/>
            <a:lumOff val="40000"/>
          </a:schemeClr>
        </a:solidFill>
      </dgm:spPr>
      <dgm:t>
        <a:bodyPr/>
        <a:lstStyle/>
        <a:p>
          <a:r>
            <a:rPr lang="en-GB" sz="2400" dirty="0">
              <a:solidFill>
                <a:schemeClr val="tx1"/>
              </a:solidFill>
            </a:rPr>
            <a:t>Targeted plus</a:t>
          </a:r>
        </a:p>
      </dgm:t>
    </dgm:pt>
    <dgm:pt modelId="{61A54781-8500-E54B-8C15-A0934F6F8E03}" type="parTrans" cxnId="{4242A284-DADE-5B4E-8903-4612F9503108}">
      <dgm:prSet/>
      <dgm:spPr/>
      <dgm:t>
        <a:bodyPr/>
        <a:lstStyle/>
        <a:p>
          <a:endParaRPr lang="en-GB">
            <a:solidFill>
              <a:schemeClr val="bg1"/>
            </a:solidFill>
          </a:endParaRPr>
        </a:p>
      </dgm:t>
    </dgm:pt>
    <dgm:pt modelId="{522CF089-AAA8-D84B-933F-0E40D2821B85}" type="sibTrans" cxnId="{4242A284-DADE-5B4E-8903-4612F9503108}">
      <dgm:prSet/>
      <dgm:spPr/>
      <dgm:t>
        <a:bodyPr/>
        <a:lstStyle/>
        <a:p>
          <a:endParaRPr lang="en-GB">
            <a:solidFill>
              <a:schemeClr val="bg1"/>
            </a:solidFill>
          </a:endParaRPr>
        </a:p>
      </dgm:t>
    </dgm:pt>
    <dgm:pt modelId="{7C214298-6915-AA4B-AC41-EEB410B04A0B}">
      <dgm:prSet phldrT="[Text]" custT="1"/>
      <dgm:spPr>
        <a:solidFill>
          <a:schemeClr val="accent1">
            <a:lumMod val="60000"/>
            <a:lumOff val="40000"/>
          </a:schemeClr>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3600" dirty="0">
              <a:solidFill>
                <a:schemeClr val="tx1"/>
              </a:solidFill>
            </a:rPr>
            <a:t>Universal</a:t>
          </a:r>
          <a:endParaRPr lang="en-GB" sz="4000" dirty="0">
            <a:solidFill>
              <a:schemeClr val="tx1"/>
            </a:solidFill>
          </a:endParaRPr>
        </a:p>
        <a:p>
          <a:pPr marL="0" lvl="0" defTabSz="1422400">
            <a:lnSpc>
              <a:spcPct val="90000"/>
            </a:lnSpc>
            <a:spcBef>
              <a:spcPct val="0"/>
            </a:spcBef>
            <a:spcAft>
              <a:spcPct val="35000"/>
            </a:spcAft>
            <a:buNone/>
          </a:pPr>
          <a:endParaRPr lang="en-GB" sz="3600" dirty="0">
            <a:solidFill>
              <a:schemeClr val="bg1"/>
            </a:solidFill>
          </a:endParaRPr>
        </a:p>
      </dgm:t>
    </dgm:pt>
    <dgm:pt modelId="{153F4CC5-71ED-484E-9B92-B47E9F46A6EB}" type="parTrans" cxnId="{00F155FF-020F-C545-8F18-5D531A46D035}">
      <dgm:prSet/>
      <dgm:spPr/>
      <dgm:t>
        <a:bodyPr/>
        <a:lstStyle/>
        <a:p>
          <a:endParaRPr lang="en-GB">
            <a:solidFill>
              <a:schemeClr val="bg1"/>
            </a:solidFill>
          </a:endParaRPr>
        </a:p>
      </dgm:t>
    </dgm:pt>
    <dgm:pt modelId="{EBAE4CB2-85F3-9942-B7C5-DDAEA94B543E}" type="sibTrans" cxnId="{00F155FF-020F-C545-8F18-5D531A46D035}">
      <dgm:prSet/>
      <dgm:spPr/>
      <dgm:t>
        <a:bodyPr/>
        <a:lstStyle/>
        <a:p>
          <a:endParaRPr lang="en-GB">
            <a:solidFill>
              <a:schemeClr val="bg1"/>
            </a:solidFill>
          </a:endParaRPr>
        </a:p>
      </dgm:t>
    </dgm:pt>
    <dgm:pt modelId="{0F43D68B-3E3C-E447-B4FF-C6398C8A2A69}">
      <dgm:prSet custT="1"/>
      <dgm:spPr>
        <a:solidFill>
          <a:schemeClr val="accent1">
            <a:lumMod val="60000"/>
            <a:lumOff val="40000"/>
          </a:schemeClr>
        </a:solidFill>
      </dgm:spPr>
      <dgm:t>
        <a:bodyPr/>
        <a:lstStyle/>
        <a:p>
          <a:r>
            <a:rPr lang="en-GB" sz="2400" dirty="0">
              <a:solidFill>
                <a:schemeClr val="bg1"/>
              </a:solidFill>
            </a:rPr>
            <a:t>Targeted</a:t>
          </a:r>
        </a:p>
      </dgm:t>
    </dgm:pt>
    <dgm:pt modelId="{6FD37238-140E-CD45-88F8-BB1B39ADE69F}" type="parTrans" cxnId="{E8A3171A-0F53-F04B-B3D8-50B25D435ACD}">
      <dgm:prSet/>
      <dgm:spPr/>
      <dgm:t>
        <a:bodyPr/>
        <a:lstStyle/>
        <a:p>
          <a:endParaRPr lang="en-GB">
            <a:solidFill>
              <a:schemeClr val="bg1"/>
            </a:solidFill>
          </a:endParaRPr>
        </a:p>
      </dgm:t>
    </dgm:pt>
    <dgm:pt modelId="{ADA442FF-CD58-D14E-A729-80C2BFFD764D}" type="sibTrans" cxnId="{E8A3171A-0F53-F04B-B3D8-50B25D435ACD}">
      <dgm:prSet/>
      <dgm:spPr/>
      <dgm:t>
        <a:bodyPr/>
        <a:lstStyle/>
        <a:p>
          <a:endParaRPr lang="en-GB">
            <a:solidFill>
              <a:schemeClr val="bg1"/>
            </a:solidFill>
          </a:endParaRPr>
        </a:p>
      </dgm:t>
    </dgm:pt>
    <dgm:pt modelId="{A23FA500-899C-C540-B559-96DCDB1EF6FD}" type="pres">
      <dgm:prSet presAssocID="{CFE96FDC-0C79-6C48-8A7A-99FB2169129F}" presName="Name0" presStyleCnt="0">
        <dgm:presLayoutVars>
          <dgm:dir/>
          <dgm:animLvl val="lvl"/>
          <dgm:resizeHandles val="exact"/>
        </dgm:presLayoutVars>
      </dgm:prSet>
      <dgm:spPr/>
    </dgm:pt>
    <dgm:pt modelId="{EC40494D-8977-9046-85ED-064F1058AB5D}" type="pres">
      <dgm:prSet presAssocID="{D4FA33F3-D653-504E-AF5F-9984503C763C}" presName="Name8" presStyleCnt="0"/>
      <dgm:spPr/>
    </dgm:pt>
    <dgm:pt modelId="{8223FF2D-02E2-E340-BB82-8A773865F6A5}" type="pres">
      <dgm:prSet presAssocID="{D4FA33F3-D653-504E-AF5F-9984503C763C}" presName="level" presStyleLbl="node1" presStyleIdx="0" presStyleCnt="4" custLinFactNeighborX="-622">
        <dgm:presLayoutVars>
          <dgm:chMax val="1"/>
          <dgm:bulletEnabled val="1"/>
        </dgm:presLayoutVars>
      </dgm:prSet>
      <dgm:spPr/>
    </dgm:pt>
    <dgm:pt modelId="{27EBC04D-F961-CD42-8559-0F04AD4C9D7D}" type="pres">
      <dgm:prSet presAssocID="{D4FA33F3-D653-504E-AF5F-9984503C763C}" presName="levelTx" presStyleLbl="revTx" presStyleIdx="0" presStyleCnt="0">
        <dgm:presLayoutVars>
          <dgm:chMax val="1"/>
          <dgm:bulletEnabled val="1"/>
        </dgm:presLayoutVars>
      </dgm:prSet>
      <dgm:spPr/>
    </dgm:pt>
    <dgm:pt modelId="{55046A30-53E7-1248-9CE1-1B17741C19C9}" type="pres">
      <dgm:prSet presAssocID="{B8CF2725-5AC0-5C45-B99B-F85E0899079E}" presName="Name8" presStyleCnt="0"/>
      <dgm:spPr/>
    </dgm:pt>
    <dgm:pt modelId="{D6E6C08B-C315-854F-8370-FE81BE851FF8}" type="pres">
      <dgm:prSet presAssocID="{B8CF2725-5AC0-5C45-B99B-F85E0899079E}" presName="level" presStyleLbl="node1" presStyleIdx="1" presStyleCnt="4">
        <dgm:presLayoutVars>
          <dgm:chMax val="1"/>
          <dgm:bulletEnabled val="1"/>
        </dgm:presLayoutVars>
      </dgm:prSet>
      <dgm:spPr/>
    </dgm:pt>
    <dgm:pt modelId="{98243DF5-D63B-F44B-ADFB-5C8F3D1A83CF}" type="pres">
      <dgm:prSet presAssocID="{B8CF2725-5AC0-5C45-B99B-F85E0899079E}" presName="levelTx" presStyleLbl="revTx" presStyleIdx="0" presStyleCnt="0">
        <dgm:presLayoutVars>
          <dgm:chMax val="1"/>
          <dgm:bulletEnabled val="1"/>
        </dgm:presLayoutVars>
      </dgm:prSet>
      <dgm:spPr/>
    </dgm:pt>
    <dgm:pt modelId="{C370AEC8-C7CE-3B43-AE0B-2859D0D6D37A}" type="pres">
      <dgm:prSet presAssocID="{0F43D68B-3E3C-E447-B4FF-C6398C8A2A69}" presName="Name8" presStyleCnt="0"/>
      <dgm:spPr/>
    </dgm:pt>
    <dgm:pt modelId="{A8B4B774-BDF6-1F4E-B348-574A29254F60}" type="pres">
      <dgm:prSet presAssocID="{0F43D68B-3E3C-E447-B4FF-C6398C8A2A69}" presName="level" presStyleLbl="node1" presStyleIdx="2" presStyleCnt="4">
        <dgm:presLayoutVars>
          <dgm:chMax val="1"/>
          <dgm:bulletEnabled val="1"/>
        </dgm:presLayoutVars>
      </dgm:prSet>
      <dgm:spPr/>
    </dgm:pt>
    <dgm:pt modelId="{8904FED5-8141-DE4D-B378-282D1BD16690}" type="pres">
      <dgm:prSet presAssocID="{0F43D68B-3E3C-E447-B4FF-C6398C8A2A69}" presName="levelTx" presStyleLbl="revTx" presStyleIdx="0" presStyleCnt="0">
        <dgm:presLayoutVars>
          <dgm:chMax val="1"/>
          <dgm:bulletEnabled val="1"/>
        </dgm:presLayoutVars>
      </dgm:prSet>
      <dgm:spPr/>
    </dgm:pt>
    <dgm:pt modelId="{A9A8F436-6CC5-754D-9DA5-BE7BCE508554}" type="pres">
      <dgm:prSet presAssocID="{7C214298-6915-AA4B-AC41-EEB410B04A0B}" presName="Name8" presStyleCnt="0"/>
      <dgm:spPr/>
    </dgm:pt>
    <dgm:pt modelId="{8DC42C0F-4A09-994C-8120-FD80A399FEF5}" type="pres">
      <dgm:prSet presAssocID="{7C214298-6915-AA4B-AC41-EEB410B04A0B}" presName="level" presStyleLbl="node1" presStyleIdx="3" presStyleCnt="4">
        <dgm:presLayoutVars>
          <dgm:chMax val="1"/>
          <dgm:bulletEnabled val="1"/>
        </dgm:presLayoutVars>
      </dgm:prSet>
      <dgm:spPr/>
    </dgm:pt>
    <dgm:pt modelId="{AA8E0306-899A-D843-AB42-B4259EEB6216}" type="pres">
      <dgm:prSet presAssocID="{7C214298-6915-AA4B-AC41-EEB410B04A0B}" presName="levelTx" presStyleLbl="revTx" presStyleIdx="0" presStyleCnt="0">
        <dgm:presLayoutVars>
          <dgm:chMax val="1"/>
          <dgm:bulletEnabled val="1"/>
        </dgm:presLayoutVars>
      </dgm:prSet>
      <dgm:spPr/>
    </dgm:pt>
  </dgm:ptLst>
  <dgm:cxnLst>
    <dgm:cxn modelId="{E8A3171A-0F53-F04B-B3D8-50B25D435ACD}" srcId="{CFE96FDC-0C79-6C48-8A7A-99FB2169129F}" destId="{0F43D68B-3E3C-E447-B4FF-C6398C8A2A69}" srcOrd="2" destOrd="0" parTransId="{6FD37238-140E-CD45-88F8-BB1B39ADE69F}" sibTransId="{ADA442FF-CD58-D14E-A729-80C2BFFD764D}"/>
    <dgm:cxn modelId="{07D39E30-0384-9441-9C60-7E445A45246C}" type="presOf" srcId="{D4FA33F3-D653-504E-AF5F-9984503C763C}" destId="{27EBC04D-F961-CD42-8559-0F04AD4C9D7D}" srcOrd="1" destOrd="0" presId="urn:microsoft.com/office/officeart/2005/8/layout/pyramid1"/>
    <dgm:cxn modelId="{E68C3D3C-8BB8-7949-87A9-4F6682402B86}" type="presOf" srcId="{B8CF2725-5AC0-5C45-B99B-F85E0899079E}" destId="{D6E6C08B-C315-854F-8370-FE81BE851FF8}" srcOrd="0" destOrd="0" presId="urn:microsoft.com/office/officeart/2005/8/layout/pyramid1"/>
    <dgm:cxn modelId="{36E3027A-1352-454B-879A-7D27FD74D67E}" type="presOf" srcId="{7C214298-6915-AA4B-AC41-EEB410B04A0B}" destId="{AA8E0306-899A-D843-AB42-B4259EEB6216}" srcOrd="1" destOrd="0" presId="urn:microsoft.com/office/officeart/2005/8/layout/pyramid1"/>
    <dgm:cxn modelId="{855F365A-11C3-E44C-91C2-D5FC0D4E9523}" type="presOf" srcId="{B8CF2725-5AC0-5C45-B99B-F85E0899079E}" destId="{98243DF5-D63B-F44B-ADFB-5C8F3D1A83CF}" srcOrd="1" destOrd="0" presId="urn:microsoft.com/office/officeart/2005/8/layout/pyramid1"/>
    <dgm:cxn modelId="{ECACA37E-5538-A541-9C71-258A1603CF07}" type="presOf" srcId="{CFE96FDC-0C79-6C48-8A7A-99FB2169129F}" destId="{A23FA500-899C-C540-B559-96DCDB1EF6FD}" srcOrd="0" destOrd="0" presId="urn:microsoft.com/office/officeart/2005/8/layout/pyramid1"/>
    <dgm:cxn modelId="{6F5FBC80-6B28-034A-8AF4-387C3F9C3DD0}" type="presOf" srcId="{7C214298-6915-AA4B-AC41-EEB410B04A0B}" destId="{8DC42C0F-4A09-994C-8120-FD80A399FEF5}" srcOrd="0" destOrd="0" presId="urn:microsoft.com/office/officeart/2005/8/layout/pyramid1"/>
    <dgm:cxn modelId="{4242A284-DADE-5B4E-8903-4612F9503108}" srcId="{CFE96FDC-0C79-6C48-8A7A-99FB2169129F}" destId="{B8CF2725-5AC0-5C45-B99B-F85E0899079E}" srcOrd="1" destOrd="0" parTransId="{61A54781-8500-E54B-8C15-A0934F6F8E03}" sibTransId="{522CF089-AAA8-D84B-933F-0E40D2821B85}"/>
    <dgm:cxn modelId="{7904DD8E-86F7-BD49-B339-85F92D43E4FC}" type="presOf" srcId="{0F43D68B-3E3C-E447-B4FF-C6398C8A2A69}" destId="{A8B4B774-BDF6-1F4E-B348-574A29254F60}" srcOrd="0" destOrd="0" presId="urn:microsoft.com/office/officeart/2005/8/layout/pyramid1"/>
    <dgm:cxn modelId="{CEDF0C91-B909-6844-B46F-9553D581F4A1}" type="presOf" srcId="{0F43D68B-3E3C-E447-B4FF-C6398C8A2A69}" destId="{8904FED5-8141-DE4D-B378-282D1BD16690}" srcOrd="1" destOrd="0" presId="urn:microsoft.com/office/officeart/2005/8/layout/pyramid1"/>
    <dgm:cxn modelId="{C220CFD7-F2E5-2D41-AACB-E7A0ADB2876C}" srcId="{CFE96FDC-0C79-6C48-8A7A-99FB2169129F}" destId="{D4FA33F3-D653-504E-AF5F-9984503C763C}" srcOrd="0" destOrd="0" parTransId="{24E080B2-EB98-BA43-8547-204B7EE8C9C0}" sibTransId="{70D585A4-2358-8F45-9C3D-E43E10C615EF}"/>
    <dgm:cxn modelId="{344EF1F0-1FFF-174A-A49E-5F711B084261}" type="presOf" srcId="{D4FA33F3-D653-504E-AF5F-9984503C763C}" destId="{8223FF2D-02E2-E340-BB82-8A773865F6A5}" srcOrd="0" destOrd="0" presId="urn:microsoft.com/office/officeart/2005/8/layout/pyramid1"/>
    <dgm:cxn modelId="{00F155FF-020F-C545-8F18-5D531A46D035}" srcId="{CFE96FDC-0C79-6C48-8A7A-99FB2169129F}" destId="{7C214298-6915-AA4B-AC41-EEB410B04A0B}" srcOrd="3" destOrd="0" parTransId="{153F4CC5-71ED-484E-9B92-B47E9F46A6EB}" sibTransId="{EBAE4CB2-85F3-9942-B7C5-DDAEA94B543E}"/>
    <dgm:cxn modelId="{BAAF83F7-9C4E-1F49-9F88-7D49789BAAF4}" type="presParOf" srcId="{A23FA500-899C-C540-B559-96DCDB1EF6FD}" destId="{EC40494D-8977-9046-85ED-064F1058AB5D}" srcOrd="0" destOrd="0" presId="urn:microsoft.com/office/officeart/2005/8/layout/pyramid1"/>
    <dgm:cxn modelId="{D9C71379-0D72-964A-8370-9F27398197E0}" type="presParOf" srcId="{EC40494D-8977-9046-85ED-064F1058AB5D}" destId="{8223FF2D-02E2-E340-BB82-8A773865F6A5}" srcOrd="0" destOrd="0" presId="urn:microsoft.com/office/officeart/2005/8/layout/pyramid1"/>
    <dgm:cxn modelId="{EE9B92D1-6AA1-BB4B-A514-BDF2D82C6F16}" type="presParOf" srcId="{EC40494D-8977-9046-85ED-064F1058AB5D}" destId="{27EBC04D-F961-CD42-8559-0F04AD4C9D7D}" srcOrd="1" destOrd="0" presId="urn:microsoft.com/office/officeart/2005/8/layout/pyramid1"/>
    <dgm:cxn modelId="{B09EEF22-7BDB-C144-B42F-19289077CC4A}" type="presParOf" srcId="{A23FA500-899C-C540-B559-96DCDB1EF6FD}" destId="{55046A30-53E7-1248-9CE1-1B17741C19C9}" srcOrd="1" destOrd="0" presId="urn:microsoft.com/office/officeart/2005/8/layout/pyramid1"/>
    <dgm:cxn modelId="{0C2E4E6B-32F6-C940-9202-1B50DF33E4AB}" type="presParOf" srcId="{55046A30-53E7-1248-9CE1-1B17741C19C9}" destId="{D6E6C08B-C315-854F-8370-FE81BE851FF8}" srcOrd="0" destOrd="0" presId="urn:microsoft.com/office/officeart/2005/8/layout/pyramid1"/>
    <dgm:cxn modelId="{758E3ADC-F617-724E-A2B9-F2AA7F00604E}" type="presParOf" srcId="{55046A30-53E7-1248-9CE1-1B17741C19C9}" destId="{98243DF5-D63B-F44B-ADFB-5C8F3D1A83CF}" srcOrd="1" destOrd="0" presId="urn:microsoft.com/office/officeart/2005/8/layout/pyramid1"/>
    <dgm:cxn modelId="{518758EC-0A2E-4942-A3A6-C9DA4BBC609D}" type="presParOf" srcId="{A23FA500-899C-C540-B559-96DCDB1EF6FD}" destId="{C370AEC8-C7CE-3B43-AE0B-2859D0D6D37A}" srcOrd="2" destOrd="0" presId="urn:microsoft.com/office/officeart/2005/8/layout/pyramid1"/>
    <dgm:cxn modelId="{3F5DC70A-C252-FA4F-81EB-37CD98FA5F66}" type="presParOf" srcId="{C370AEC8-C7CE-3B43-AE0B-2859D0D6D37A}" destId="{A8B4B774-BDF6-1F4E-B348-574A29254F60}" srcOrd="0" destOrd="0" presId="urn:microsoft.com/office/officeart/2005/8/layout/pyramid1"/>
    <dgm:cxn modelId="{EE6068AC-138C-8744-8E3A-7656FDA94C37}" type="presParOf" srcId="{C370AEC8-C7CE-3B43-AE0B-2859D0D6D37A}" destId="{8904FED5-8141-DE4D-B378-282D1BD16690}" srcOrd="1" destOrd="0" presId="urn:microsoft.com/office/officeart/2005/8/layout/pyramid1"/>
    <dgm:cxn modelId="{382B9E0D-93DB-C044-9353-4ED07776FA21}" type="presParOf" srcId="{A23FA500-899C-C540-B559-96DCDB1EF6FD}" destId="{A9A8F436-6CC5-754D-9DA5-BE7BCE508554}" srcOrd="3" destOrd="0" presId="urn:microsoft.com/office/officeart/2005/8/layout/pyramid1"/>
    <dgm:cxn modelId="{B28C86B7-39B6-8E44-A4C9-752CA092774A}" type="presParOf" srcId="{A9A8F436-6CC5-754D-9DA5-BE7BCE508554}" destId="{8DC42C0F-4A09-994C-8120-FD80A399FEF5}" srcOrd="0" destOrd="0" presId="urn:microsoft.com/office/officeart/2005/8/layout/pyramid1"/>
    <dgm:cxn modelId="{50541D3D-F646-F64B-A059-3F4284DAC42C}" type="presParOf" srcId="{A9A8F436-6CC5-754D-9DA5-BE7BCE508554}" destId="{AA8E0306-899A-D843-AB42-B4259EEB6216}"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554C684-35C6-4265-806B-EDF2DC858C34}" type="doc">
      <dgm:prSet loTypeId="urn:microsoft.com/office/officeart/2005/8/layout/process5" loCatId="process" qsTypeId="urn:microsoft.com/office/officeart/2005/8/quickstyle/simple1#20" qsCatId="simple" csTypeId="urn:microsoft.com/office/officeart/2005/8/colors/colorful5#12" csCatId="colorful" phldr="1"/>
      <dgm:spPr/>
      <dgm:t>
        <a:bodyPr/>
        <a:lstStyle/>
        <a:p>
          <a:endParaRPr lang="en-US"/>
        </a:p>
      </dgm:t>
    </dgm:pt>
    <dgm:pt modelId="{18ABE800-54DE-4C93-BC65-C7EB9EAC0748}">
      <dgm:prSet custT="1"/>
      <dgm:spPr>
        <a:solidFill>
          <a:schemeClr val="tx2">
            <a:lumMod val="10000"/>
            <a:lumOff val="90000"/>
          </a:schemeClr>
        </a:solidFill>
        <a:ln>
          <a:noFill/>
        </a:ln>
      </dgm:spPr>
      <dgm:t>
        <a:bodyPr/>
        <a:lstStyle/>
        <a:p>
          <a:r>
            <a:rPr lang="en-US" sz="1600" b="1" dirty="0">
              <a:solidFill>
                <a:schemeClr val="tx1"/>
              </a:solidFill>
            </a:rPr>
            <a:t>Cohort reality </a:t>
          </a:r>
        </a:p>
        <a:p>
          <a:r>
            <a:rPr lang="en-US" sz="2400" b="1" dirty="0">
              <a:solidFill>
                <a:schemeClr val="tx1"/>
              </a:solidFill>
            </a:rPr>
            <a:t>Diversity</a:t>
          </a:r>
          <a:r>
            <a:rPr lang="en-US" sz="2800" b="1" dirty="0">
              <a:solidFill>
                <a:schemeClr val="tx1"/>
              </a:solidFill>
            </a:rPr>
            <a:t> </a:t>
          </a:r>
        </a:p>
      </dgm:t>
    </dgm:pt>
    <dgm:pt modelId="{6E19635F-A51C-4D3B-A210-F8B90726FBD7}" type="parTrans" cxnId="{F73BB908-1CED-491E-86D1-786DA2FE388D}">
      <dgm:prSet/>
      <dgm:spPr/>
      <dgm:t>
        <a:bodyPr/>
        <a:lstStyle/>
        <a:p>
          <a:endParaRPr lang="en-US" b="1"/>
        </a:p>
      </dgm:t>
    </dgm:pt>
    <dgm:pt modelId="{742C08C5-6737-4649-B6E3-3C0AC1871A56}" type="sibTrans" cxnId="{F73BB908-1CED-491E-86D1-786DA2FE388D}">
      <dgm:prSet>
        <dgm:style>
          <a:lnRef idx="0">
            <a:scrgbClr r="0" g="0" b="0"/>
          </a:lnRef>
          <a:fillRef idx="0">
            <a:scrgbClr r="0" g="0" b="0"/>
          </a:fillRef>
          <a:effectRef idx="0">
            <a:scrgbClr r="0" g="0" b="0"/>
          </a:effectRef>
          <a:fontRef idx="minor">
            <a:schemeClr val="lt1"/>
          </a:fontRef>
        </dgm:style>
      </dgm:prSet>
      <dgm:spPr>
        <a:solidFill>
          <a:schemeClr val="accent4">
            <a:lumMod val="20000"/>
            <a:lumOff val="80000"/>
          </a:schemeClr>
        </a:solidFill>
        <a:ln>
          <a:noFill/>
        </a:ln>
      </dgm:spPr>
      <dgm:t>
        <a:bodyPr/>
        <a:lstStyle/>
        <a:p>
          <a:endParaRPr lang="en-US" b="1"/>
        </a:p>
      </dgm:t>
    </dgm:pt>
    <dgm:pt modelId="{01A33C79-1047-4CE1-9321-5CD81CDBC36A}">
      <dgm:prSet custT="1"/>
      <dgm:spPr>
        <a:solidFill>
          <a:schemeClr val="tx2">
            <a:lumMod val="10000"/>
            <a:lumOff val="90000"/>
          </a:schemeClr>
        </a:solidFill>
        <a:ln>
          <a:noFill/>
        </a:ln>
      </dgm:spPr>
      <dgm:t>
        <a:bodyPr/>
        <a:lstStyle/>
        <a:p>
          <a:r>
            <a:rPr lang="en-US" sz="1600" b="1" dirty="0">
              <a:solidFill>
                <a:schemeClr val="tx1"/>
              </a:solidFill>
            </a:rPr>
            <a:t>Planning choices </a:t>
          </a:r>
        </a:p>
        <a:p>
          <a:r>
            <a:rPr lang="en-US" sz="2400" b="1" dirty="0">
              <a:solidFill>
                <a:schemeClr val="tx1"/>
              </a:solidFill>
            </a:rPr>
            <a:t>Equity</a:t>
          </a:r>
        </a:p>
      </dgm:t>
    </dgm:pt>
    <dgm:pt modelId="{30115514-F64E-4711-8A8F-2B214375E4FF}" type="parTrans" cxnId="{81551E44-5B2C-4B58-97B0-CDBD3F159E57}">
      <dgm:prSet/>
      <dgm:spPr/>
      <dgm:t>
        <a:bodyPr/>
        <a:lstStyle/>
        <a:p>
          <a:endParaRPr lang="en-US" b="1"/>
        </a:p>
      </dgm:t>
    </dgm:pt>
    <dgm:pt modelId="{5EB35C83-D196-4D25-84FB-ADFC98EB58AF}" type="sibTrans" cxnId="{81551E44-5B2C-4B58-97B0-CDBD3F159E57}">
      <dgm:prSet/>
      <dgm:spPr>
        <a:solidFill>
          <a:srgbClr val="00B0F0"/>
        </a:solidFill>
      </dgm:spPr>
      <dgm:t>
        <a:bodyPr/>
        <a:lstStyle/>
        <a:p>
          <a:endParaRPr lang="en-US" b="1"/>
        </a:p>
      </dgm:t>
    </dgm:pt>
    <dgm:pt modelId="{D3D3E462-F772-4BAE-830C-72849E5BDA16}">
      <dgm:prSet custT="1"/>
      <dgm:spPr>
        <a:solidFill>
          <a:schemeClr val="tx2">
            <a:lumMod val="10000"/>
            <a:lumOff val="90000"/>
          </a:schemeClr>
        </a:solidFill>
        <a:ln>
          <a:noFill/>
        </a:ln>
      </dgm:spPr>
      <dgm:t>
        <a:bodyPr/>
        <a:lstStyle/>
        <a:p>
          <a:r>
            <a:rPr lang="en-US" sz="1600" b="1" dirty="0">
              <a:solidFill>
                <a:schemeClr val="tx1"/>
              </a:solidFill>
            </a:rPr>
            <a:t>Cycles of improvement</a:t>
          </a:r>
        </a:p>
        <a:p>
          <a:r>
            <a:rPr lang="en-US" sz="1600" b="1" dirty="0">
              <a:solidFill>
                <a:schemeClr val="tx1"/>
              </a:solidFill>
            </a:rPr>
            <a:t> </a:t>
          </a:r>
          <a:r>
            <a:rPr lang="en-US" sz="2400" b="1" dirty="0">
              <a:solidFill>
                <a:schemeClr val="tx1"/>
              </a:solidFill>
            </a:rPr>
            <a:t>Inclusive practice</a:t>
          </a:r>
        </a:p>
      </dgm:t>
    </dgm:pt>
    <dgm:pt modelId="{F2136C67-0F7E-47F5-9D45-ADA9692BB24E}" type="parTrans" cxnId="{6FDAD990-258E-4DC0-8F52-E612413B3A16}">
      <dgm:prSet/>
      <dgm:spPr/>
      <dgm:t>
        <a:bodyPr/>
        <a:lstStyle/>
        <a:p>
          <a:endParaRPr lang="en-US" b="1"/>
        </a:p>
      </dgm:t>
    </dgm:pt>
    <dgm:pt modelId="{9AA60BEE-2A3B-4B47-94AC-0BCD9BAE51F1}" type="sibTrans" cxnId="{6FDAD990-258E-4DC0-8F52-E612413B3A16}">
      <dgm:prSet/>
      <dgm:spPr>
        <a:solidFill>
          <a:srgbClr val="00B0F0"/>
        </a:solidFill>
      </dgm:spPr>
      <dgm:t>
        <a:bodyPr/>
        <a:lstStyle/>
        <a:p>
          <a:endParaRPr lang="en-US" b="1"/>
        </a:p>
      </dgm:t>
    </dgm:pt>
    <dgm:pt modelId="{C22B494D-2A65-4255-A225-8DA5F066AFD2}">
      <dgm:prSet custT="1"/>
      <dgm:spPr>
        <a:solidFill>
          <a:schemeClr val="tx2">
            <a:lumMod val="10000"/>
            <a:lumOff val="90000"/>
          </a:schemeClr>
        </a:solidFill>
        <a:ln>
          <a:noFill/>
        </a:ln>
      </dgm:spPr>
      <dgm:t>
        <a:bodyPr/>
        <a:lstStyle/>
        <a:p>
          <a:r>
            <a:rPr lang="en-US" sz="1600" b="1" dirty="0">
              <a:solidFill>
                <a:schemeClr val="tx2">
                  <a:lumMod val="75000"/>
                </a:schemeClr>
              </a:solidFill>
            </a:rPr>
            <a:t>Desired outcome </a:t>
          </a:r>
        </a:p>
        <a:p>
          <a:r>
            <a:rPr lang="en-US" sz="2400" b="1" dirty="0">
              <a:solidFill>
                <a:schemeClr val="tx2">
                  <a:lumMod val="75000"/>
                </a:schemeClr>
              </a:solidFill>
            </a:rPr>
            <a:t>Belonging</a:t>
          </a:r>
          <a:r>
            <a:rPr lang="en-US" sz="2800" b="1" dirty="0">
              <a:solidFill>
                <a:schemeClr val="tx2">
                  <a:lumMod val="75000"/>
                </a:schemeClr>
              </a:solidFill>
            </a:rPr>
            <a:t> </a:t>
          </a:r>
        </a:p>
      </dgm:t>
    </dgm:pt>
    <dgm:pt modelId="{C649084A-8C29-4591-8C9E-131C38147B57}" type="parTrans" cxnId="{043C1A8A-1109-4509-BAA2-327B01110089}">
      <dgm:prSet/>
      <dgm:spPr/>
      <dgm:t>
        <a:bodyPr/>
        <a:lstStyle/>
        <a:p>
          <a:endParaRPr lang="en-US" b="1"/>
        </a:p>
      </dgm:t>
    </dgm:pt>
    <dgm:pt modelId="{D089AEAD-5E50-4325-9920-E0B7FD5BEF81}" type="sibTrans" cxnId="{043C1A8A-1109-4509-BAA2-327B01110089}">
      <dgm:prSet/>
      <dgm:spPr/>
      <dgm:t>
        <a:bodyPr/>
        <a:lstStyle/>
        <a:p>
          <a:endParaRPr lang="en-US" b="1"/>
        </a:p>
      </dgm:t>
    </dgm:pt>
    <dgm:pt modelId="{1C902505-B5D7-1A42-8647-1579B3A828E9}" type="pres">
      <dgm:prSet presAssocID="{0554C684-35C6-4265-806B-EDF2DC858C34}" presName="diagram" presStyleCnt="0">
        <dgm:presLayoutVars>
          <dgm:dir/>
          <dgm:resizeHandles val="exact"/>
        </dgm:presLayoutVars>
      </dgm:prSet>
      <dgm:spPr/>
    </dgm:pt>
    <dgm:pt modelId="{9FA4EEFB-D76A-BB4A-819F-170ED1DC1AEA}" type="pres">
      <dgm:prSet presAssocID="{18ABE800-54DE-4C93-BC65-C7EB9EAC0748}" presName="node" presStyleLbl="node1" presStyleIdx="0" presStyleCnt="4" custScaleX="179416" custScaleY="146864" custLinFactNeighborX="12144">
        <dgm:presLayoutVars>
          <dgm:bulletEnabled val="1"/>
        </dgm:presLayoutVars>
      </dgm:prSet>
      <dgm:spPr/>
    </dgm:pt>
    <dgm:pt modelId="{4F2B334E-D019-044E-8338-3CED42F5CF5B}" type="pres">
      <dgm:prSet presAssocID="{742C08C5-6737-4649-B6E3-3C0AC1871A56}" presName="sibTrans" presStyleLbl="sibTrans2D1" presStyleIdx="0" presStyleCnt="3"/>
      <dgm:spPr/>
    </dgm:pt>
    <dgm:pt modelId="{4D07B04D-BBBA-0A42-807B-4223B774FFF1}" type="pres">
      <dgm:prSet presAssocID="{742C08C5-6737-4649-B6E3-3C0AC1871A56}" presName="connectorText" presStyleLbl="sibTrans2D1" presStyleIdx="0" presStyleCnt="3"/>
      <dgm:spPr/>
    </dgm:pt>
    <dgm:pt modelId="{8B02E0D5-E855-7140-91AA-DF23A9BE6D5C}" type="pres">
      <dgm:prSet presAssocID="{01A33C79-1047-4CE1-9321-5CD81CDBC36A}" presName="node" presStyleLbl="node1" presStyleIdx="1" presStyleCnt="4" custScaleX="176579" custScaleY="144763">
        <dgm:presLayoutVars>
          <dgm:bulletEnabled val="1"/>
        </dgm:presLayoutVars>
      </dgm:prSet>
      <dgm:spPr/>
    </dgm:pt>
    <dgm:pt modelId="{98C08A0A-B4D8-D74B-8564-F16EE07BC5A4}" type="pres">
      <dgm:prSet presAssocID="{5EB35C83-D196-4D25-84FB-ADFC98EB58AF}" presName="sibTrans" presStyleLbl="sibTrans2D1" presStyleIdx="1" presStyleCnt="3" custScaleX="119240" custLinFactNeighborX="33651" custLinFactNeighborY="-5446"/>
      <dgm:spPr/>
    </dgm:pt>
    <dgm:pt modelId="{6BD35A5E-C4C8-5445-9ED1-3FCFF8EB7904}" type="pres">
      <dgm:prSet presAssocID="{5EB35C83-D196-4D25-84FB-ADFC98EB58AF}" presName="connectorText" presStyleLbl="sibTrans2D1" presStyleIdx="1" presStyleCnt="3"/>
      <dgm:spPr/>
    </dgm:pt>
    <dgm:pt modelId="{CBF578B7-F1BC-9F40-B66E-A61A24C42B5B}" type="pres">
      <dgm:prSet presAssocID="{D3D3E462-F772-4BAE-830C-72849E5BDA16}" presName="node" presStyleLbl="node1" presStyleIdx="2" presStyleCnt="4" custScaleX="176616" custScaleY="151064" custLinFactNeighborX="-3132">
        <dgm:presLayoutVars>
          <dgm:bulletEnabled val="1"/>
        </dgm:presLayoutVars>
      </dgm:prSet>
      <dgm:spPr/>
    </dgm:pt>
    <dgm:pt modelId="{09AB00DE-A93E-B14B-AF40-3376A742153D}" type="pres">
      <dgm:prSet presAssocID="{9AA60BEE-2A3B-4B47-94AC-0BCD9BAE51F1}" presName="sibTrans" presStyleLbl="sibTrans2D1" presStyleIdx="2" presStyleCnt="3" custLinFactNeighborX="-31962"/>
      <dgm:spPr/>
    </dgm:pt>
    <dgm:pt modelId="{7D933AF4-8F8E-C842-A44A-80475C27BC0E}" type="pres">
      <dgm:prSet presAssocID="{9AA60BEE-2A3B-4B47-94AC-0BCD9BAE51F1}" presName="connectorText" presStyleLbl="sibTrans2D1" presStyleIdx="2" presStyleCnt="3"/>
      <dgm:spPr/>
    </dgm:pt>
    <dgm:pt modelId="{E0EC0E00-F070-D640-A2B9-720604140938}" type="pres">
      <dgm:prSet presAssocID="{C22B494D-2A65-4255-A225-8DA5F066AFD2}" presName="node" presStyleLbl="node1" presStyleIdx="3" presStyleCnt="4" custScaleX="166235" custScaleY="151359" custLinFactNeighborX="-7084">
        <dgm:presLayoutVars>
          <dgm:bulletEnabled val="1"/>
        </dgm:presLayoutVars>
      </dgm:prSet>
      <dgm:spPr/>
    </dgm:pt>
  </dgm:ptLst>
  <dgm:cxnLst>
    <dgm:cxn modelId="{F73BB908-1CED-491E-86D1-786DA2FE388D}" srcId="{0554C684-35C6-4265-806B-EDF2DC858C34}" destId="{18ABE800-54DE-4C93-BC65-C7EB9EAC0748}" srcOrd="0" destOrd="0" parTransId="{6E19635F-A51C-4D3B-A210-F8B90726FBD7}" sibTransId="{742C08C5-6737-4649-B6E3-3C0AC1871A56}"/>
    <dgm:cxn modelId="{EC76260C-024A-EE48-B0CD-43CD0F5878CB}" type="presOf" srcId="{9AA60BEE-2A3B-4B47-94AC-0BCD9BAE51F1}" destId="{09AB00DE-A93E-B14B-AF40-3376A742153D}" srcOrd="0" destOrd="0" presId="urn:microsoft.com/office/officeart/2005/8/layout/process5"/>
    <dgm:cxn modelId="{536F0B28-DE1F-7541-9853-19E4B84249F9}" type="presOf" srcId="{742C08C5-6737-4649-B6E3-3C0AC1871A56}" destId="{4F2B334E-D019-044E-8338-3CED42F5CF5B}" srcOrd="0" destOrd="0" presId="urn:microsoft.com/office/officeart/2005/8/layout/process5"/>
    <dgm:cxn modelId="{85A1975C-4C1E-A14F-BB1C-AE4FA0A239B9}" type="presOf" srcId="{18ABE800-54DE-4C93-BC65-C7EB9EAC0748}" destId="{9FA4EEFB-D76A-BB4A-819F-170ED1DC1AEA}" srcOrd="0" destOrd="0" presId="urn:microsoft.com/office/officeart/2005/8/layout/process5"/>
    <dgm:cxn modelId="{5872E85F-1D69-C94D-9418-408AA7FC479B}" type="presOf" srcId="{0554C684-35C6-4265-806B-EDF2DC858C34}" destId="{1C902505-B5D7-1A42-8647-1579B3A828E9}" srcOrd="0" destOrd="0" presId="urn:microsoft.com/office/officeart/2005/8/layout/process5"/>
    <dgm:cxn modelId="{81551E44-5B2C-4B58-97B0-CDBD3F159E57}" srcId="{0554C684-35C6-4265-806B-EDF2DC858C34}" destId="{01A33C79-1047-4CE1-9321-5CD81CDBC36A}" srcOrd="1" destOrd="0" parTransId="{30115514-F64E-4711-8A8F-2B214375E4FF}" sibTransId="{5EB35C83-D196-4D25-84FB-ADFC98EB58AF}"/>
    <dgm:cxn modelId="{9F86CD6C-7FC0-3D49-A584-8A233D50E31E}" type="presOf" srcId="{01A33C79-1047-4CE1-9321-5CD81CDBC36A}" destId="{8B02E0D5-E855-7140-91AA-DF23A9BE6D5C}" srcOrd="0" destOrd="0" presId="urn:microsoft.com/office/officeart/2005/8/layout/process5"/>
    <dgm:cxn modelId="{92F5F959-512E-FA4D-AE2A-0FE1786CC9E6}" type="presOf" srcId="{5EB35C83-D196-4D25-84FB-ADFC98EB58AF}" destId="{98C08A0A-B4D8-D74B-8564-F16EE07BC5A4}" srcOrd="0" destOrd="0" presId="urn:microsoft.com/office/officeart/2005/8/layout/process5"/>
    <dgm:cxn modelId="{8EFC5784-14A7-2E45-A291-4A54DB5A0293}" type="presOf" srcId="{742C08C5-6737-4649-B6E3-3C0AC1871A56}" destId="{4D07B04D-BBBA-0A42-807B-4223B774FFF1}" srcOrd="1" destOrd="0" presId="urn:microsoft.com/office/officeart/2005/8/layout/process5"/>
    <dgm:cxn modelId="{043C1A8A-1109-4509-BAA2-327B01110089}" srcId="{0554C684-35C6-4265-806B-EDF2DC858C34}" destId="{C22B494D-2A65-4255-A225-8DA5F066AFD2}" srcOrd="3" destOrd="0" parTransId="{C649084A-8C29-4591-8C9E-131C38147B57}" sibTransId="{D089AEAD-5E50-4325-9920-E0B7FD5BEF81}"/>
    <dgm:cxn modelId="{6FDAD990-258E-4DC0-8F52-E612413B3A16}" srcId="{0554C684-35C6-4265-806B-EDF2DC858C34}" destId="{D3D3E462-F772-4BAE-830C-72849E5BDA16}" srcOrd="2" destOrd="0" parTransId="{F2136C67-0F7E-47F5-9D45-ADA9692BB24E}" sibTransId="{9AA60BEE-2A3B-4B47-94AC-0BCD9BAE51F1}"/>
    <dgm:cxn modelId="{6E4E12B4-7851-8B49-8E11-2FE7370AE300}" type="presOf" srcId="{C22B494D-2A65-4255-A225-8DA5F066AFD2}" destId="{E0EC0E00-F070-D640-A2B9-720604140938}" srcOrd="0" destOrd="0" presId="urn:microsoft.com/office/officeart/2005/8/layout/process5"/>
    <dgm:cxn modelId="{D4EFBCC0-6E52-7D4B-A840-C822E4EDE4DB}" type="presOf" srcId="{9AA60BEE-2A3B-4B47-94AC-0BCD9BAE51F1}" destId="{7D933AF4-8F8E-C842-A44A-80475C27BC0E}" srcOrd="1" destOrd="0" presId="urn:microsoft.com/office/officeart/2005/8/layout/process5"/>
    <dgm:cxn modelId="{E0C5F2D0-A961-2A46-A10D-D7ECD336B4FE}" type="presOf" srcId="{D3D3E462-F772-4BAE-830C-72849E5BDA16}" destId="{CBF578B7-F1BC-9F40-B66E-A61A24C42B5B}" srcOrd="0" destOrd="0" presId="urn:microsoft.com/office/officeart/2005/8/layout/process5"/>
    <dgm:cxn modelId="{6D794DD3-ECFC-E046-860D-55A632F9F710}" type="presOf" srcId="{5EB35C83-D196-4D25-84FB-ADFC98EB58AF}" destId="{6BD35A5E-C4C8-5445-9ED1-3FCFF8EB7904}" srcOrd="1" destOrd="0" presId="urn:microsoft.com/office/officeart/2005/8/layout/process5"/>
    <dgm:cxn modelId="{7B45B69B-9106-4945-B36A-ABBF9AA0F9CA}" type="presParOf" srcId="{1C902505-B5D7-1A42-8647-1579B3A828E9}" destId="{9FA4EEFB-D76A-BB4A-819F-170ED1DC1AEA}" srcOrd="0" destOrd="0" presId="urn:microsoft.com/office/officeart/2005/8/layout/process5"/>
    <dgm:cxn modelId="{653F52DA-F6F2-5648-A147-30FA719785CC}" type="presParOf" srcId="{1C902505-B5D7-1A42-8647-1579B3A828E9}" destId="{4F2B334E-D019-044E-8338-3CED42F5CF5B}" srcOrd="1" destOrd="0" presId="urn:microsoft.com/office/officeart/2005/8/layout/process5"/>
    <dgm:cxn modelId="{1727809A-C24F-7348-BD31-A11D6527E3E7}" type="presParOf" srcId="{4F2B334E-D019-044E-8338-3CED42F5CF5B}" destId="{4D07B04D-BBBA-0A42-807B-4223B774FFF1}" srcOrd="0" destOrd="0" presId="urn:microsoft.com/office/officeart/2005/8/layout/process5"/>
    <dgm:cxn modelId="{0BF3086E-F69D-5F4D-951C-3DBD8845B13E}" type="presParOf" srcId="{1C902505-B5D7-1A42-8647-1579B3A828E9}" destId="{8B02E0D5-E855-7140-91AA-DF23A9BE6D5C}" srcOrd="2" destOrd="0" presId="urn:microsoft.com/office/officeart/2005/8/layout/process5"/>
    <dgm:cxn modelId="{CD1E3529-FD5C-D24C-9C2F-026CFE6D35F7}" type="presParOf" srcId="{1C902505-B5D7-1A42-8647-1579B3A828E9}" destId="{98C08A0A-B4D8-D74B-8564-F16EE07BC5A4}" srcOrd="3" destOrd="0" presId="urn:microsoft.com/office/officeart/2005/8/layout/process5"/>
    <dgm:cxn modelId="{862249F0-7111-7848-98CA-4D2A0F73B1C5}" type="presParOf" srcId="{98C08A0A-B4D8-D74B-8564-F16EE07BC5A4}" destId="{6BD35A5E-C4C8-5445-9ED1-3FCFF8EB7904}" srcOrd="0" destOrd="0" presId="urn:microsoft.com/office/officeart/2005/8/layout/process5"/>
    <dgm:cxn modelId="{A171D54C-41C3-3543-8678-A3D1B8ADDE6C}" type="presParOf" srcId="{1C902505-B5D7-1A42-8647-1579B3A828E9}" destId="{CBF578B7-F1BC-9F40-B66E-A61A24C42B5B}" srcOrd="4" destOrd="0" presId="urn:microsoft.com/office/officeart/2005/8/layout/process5"/>
    <dgm:cxn modelId="{3A702465-7ED5-C945-A852-F4644A2EAB64}" type="presParOf" srcId="{1C902505-B5D7-1A42-8647-1579B3A828E9}" destId="{09AB00DE-A93E-B14B-AF40-3376A742153D}" srcOrd="5" destOrd="0" presId="urn:microsoft.com/office/officeart/2005/8/layout/process5"/>
    <dgm:cxn modelId="{80445ABE-DC6E-D14E-A41C-CE0969676661}" type="presParOf" srcId="{09AB00DE-A93E-B14B-AF40-3376A742153D}" destId="{7D933AF4-8F8E-C842-A44A-80475C27BC0E}" srcOrd="0" destOrd="0" presId="urn:microsoft.com/office/officeart/2005/8/layout/process5"/>
    <dgm:cxn modelId="{D19387F9-50D9-5641-B60C-A50447874639}" type="presParOf" srcId="{1C902505-B5D7-1A42-8647-1579B3A828E9}" destId="{E0EC0E00-F070-D640-A2B9-720604140938}" srcOrd="6" destOrd="0" presId="urn:microsoft.com/office/officeart/2005/8/layout/process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B772A33-B68E-42C7-8CF7-D909AB500C4E}" type="doc">
      <dgm:prSet loTypeId="urn:microsoft.com/office/officeart/2005/8/layout/vList2" loCatId="list" qsTypeId="urn:microsoft.com/office/officeart/2005/8/quickstyle/simple1#2" qsCatId="simple" csTypeId="urn:microsoft.com/office/officeart/2005/8/colors/accent1_2#1" csCatId="accent1"/>
      <dgm:spPr/>
      <dgm:t>
        <a:bodyPr/>
        <a:lstStyle/>
        <a:p>
          <a:endParaRPr lang="en-US"/>
        </a:p>
      </dgm:t>
    </dgm:pt>
    <dgm:pt modelId="{5DB83F47-3A42-468F-865E-FC173A81B90D}">
      <dgm:prSet/>
      <dgm:spPr/>
      <dgm:t>
        <a:bodyPr/>
        <a:lstStyle/>
        <a:p>
          <a:r>
            <a:rPr lang="en-US"/>
            <a:t>Typicality</a:t>
          </a:r>
        </a:p>
      </dgm:t>
    </dgm:pt>
    <dgm:pt modelId="{9A39E3C1-4A5A-40D9-B047-803633B4FD04}" type="parTrans" cxnId="{09EA1067-8A63-450E-802F-7D203E56F37C}">
      <dgm:prSet/>
      <dgm:spPr/>
      <dgm:t>
        <a:bodyPr/>
        <a:lstStyle/>
        <a:p>
          <a:endParaRPr lang="en-US"/>
        </a:p>
      </dgm:t>
    </dgm:pt>
    <dgm:pt modelId="{4F5C2C9A-35DB-4A41-985A-7413CAFDAD69}" type="sibTrans" cxnId="{09EA1067-8A63-450E-802F-7D203E56F37C}">
      <dgm:prSet/>
      <dgm:spPr/>
      <dgm:t>
        <a:bodyPr/>
        <a:lstStyle/>
        <a:p>
          <a:endParaRPr lang="en-US"/>
        </a:p>
      </dgm:t>
    </dgm:pt>
    <dgm:pt modelId="{FB3CCD4E-13DF-4AC7-ACFB-C3A77A78E865}">
      <dgm:prSet/>
      <dgm:spPr/>
      <dgm:t>
        <a:bodyPr/>
        <a:lstStyle/>
        <a:p>
          <a:r>
            <a:rPr lang="en-US" dirty="0"/>
            <a:t>Generally</a:t>
          </a:r>
        </a:p>
      </dgm:t>
    </dgm:pt>
    <dgm:pt modelId="{5EF732E7-7BEA-4207-9629-DB479623BB4D}" type="parTrans" cxnId="{6DE225B0-727D-40EF-8BEA-562C0B88BBE6}">
      <dgm:prSet/>
      <dgm:spPr/>
      <dgm:t>
        <a:bodyPr/>
        <a:lstStyle/>
        <a:p>
          <a:endParaRPr lang="en-US"/>
        </a:p>
      </dgm:t>
    </dgm:pt>
    <dgm:pt modelId="{3C3A56F3-EB64-487E-959D-70613275E4FA}" type="sibTrans" cxnId="{6DE225B0-727D-40EF-8BEA-562C0B88BBE6}">
      <dgm:prSet/>
      <dgm:spPr/>
      <dgm:t>
        <a:bodyPr/>
        <a:lstStyle/>
        <a:p>
          <a:endParaRPr lang="en-US"/>
        </a:p>
      </dgm:t>
    </dgm:pt>
    <dgm:pt modelId="{9FA0DB78-702E-4F16-9F2E-CCA83C39A4D6}">
      <dgm:prSet/>
      <dgm:spPr/>
      <dgm:t>
        <a:bodyPr/>
        <a:lstStyle/>
        <a:p>
          <a:r>
            <a:rPr lang="en-US"/>
            <a:t>Proportionate</a:t>
          </a:r>
        </a:p>
      </dgm:t>
    </dgm:pt>
    <dgm:pt modelId="{2F1AD1FA-FDDE-4405-A042-F8BDA83A9B1A}" type="parTrans" cxnId="{DBBB3CB6-3F34-4159-B563-93B69E9340EA}">
      <dgm:prSet/>
      <dgm:spPr/>
      <dgm:t>
        <a:bodyPr/>
        <a:lstStyle/>
        <a:p>
          <a:endParaRPr lang="en-US"/>
        </a:p>
      </dgm:t>
    </dgm:pt>
    <dgm:pt modelId="{A32EB9D5-5340-41DA-8BCE-B369EE390998}" type="sibTrans" cxnId="{DBBB3CB6-3F34-4159-B563-93B69E9340EA}">
      <dgm:prSet/>
      <dgm:spPr/>
      <dgm:t>
        <a:bodyPr/>
        <a:lstStyle/>
        <a:p>
          <a:endParaRPr lang="en-US"/>
        </a:p>
      </dgm:t>
    </dgm:pt>
    <dgm:pt modelId="{9A2E0DC8-4FB7-4F4C-99AA-EB43981845A6}">
      <dgm:prSet/>
      <dgm:spPr/>
      <dgm:t>
        <a:bodyPr/>
        <a:lstStyle/>
        <a:p>
          <a:r>
            <a:rPr lang="en-US"/>
            <a:t>Indicative grading</a:t>
          </a:r>
        </a:p>
      </dgm:t>
    </dgm:pt>
    <dgm:pt modelId="{EA06A005-A358-4AAB-AC82-7B60CD88E2AD}" type="parTrans" cxnId="{62893DE2-7BB0-4597-87B4-CA47380555FF}">
      <dgm:prSet/>
      <dgm:spPr/>
      <dgm:t>
        <a:bodyPr/>
        <a:lstStyle/>
        <a:p>
          <a:endParaRPr lang="en-US"/>
        </a:p>
      </dgm:t>
    </dgm:pt>
    <dgm:pt modelId="{5811C01F-D4F5-49D5-A474-02B7D9392386}" type="sibTrans" cxnId="{62893DE2-7BB0-4597-87B4-CA47380555FF}">
      <dgm:prSet/>
      <dgm:spPr/>
      <dgm:t>
        <a:bodyPr/>
        <a:lstStyle/>
        <a:p>
          <a:endParaRPr lang="en-US"/>
        </a:p>
      </dgm:t>
    </dgm:pt>
    <dgm:pt modelId="{27CAD5FA-60A4-419B-AD40-740EEA662B87}" type="pres">
      <dgm:prSet presAssocID="{9B772A33-B68E-42C7-8CF7-D909AB500C4E}" presName="linear" presStyleCnt="0">
        <dgm:presLayoutVars>
          <dgm:animLvl val="lvl"/>
          <dgm:resizeHandles val="exact"/>
        </dgm:presLayoutVars>
      </dgm:prSet>
      <dgm:spPr/>
    </dgm:pt>
    <dgm:pt modelId="{83BD6A40-01F7-44F1-A4A9-18B16A8FC912}" type="pres">
      <dgm:prSet presAssocID="{5DB83F47-3A42-468F-865E-FC173A81B90D}" presName="parentText" presStyleLbl="node1" presStyleIdx="0" presStyleCnt="4">
        <dgm:presLayoutVars>
          <dgm:chMax val="0"/>
          <dgm:bulletEnabled val="1"/>
        </dgm:presLayoutVars>
      </dgm:prSet>
      <dgm:spPr/>
    </dgm:pt>
    <dgm:pt modelId="{A089C203-39E5-403C-BED0-C3C2198EA26C}" type="pres">
      <dgm:prSet presAssocID="{4F5C2C9A-35DB-4A41-985A-7413CAFDAD69}" presName="spacer" presStyleCnt="0"/>
      <dgm:spPr/>
    </dgm:pt>
    <dgm:pt modelId="{F41CFC6C-78AC-4577-BBCB-558306BD6CED}" type="pres">
      <dgm:prSet presAssocID="{FB3CCD4E-13DF-4AC7-ACFB-C3A77A78E865}" presName="parentText" presStyleLbl="node1" presStyleIdx="1" presStyleCnt="4" custLinFactNeighborX="-50103" custLinFactNeighborY="49371">
        <dgm:presLayoutVars>
          <dgm:chMax val="0"/>
          <dgm:bulletEnabled val="1"/>
        </dgm:presLayoutVars>
      </dgm:prSet>
      <dgm:spPr/>
    </dgm:pt>
    <dgm:pt modelId="{B8DB0654-D690-4D6C-94A0-80EA5E46A556}" type="pres">
      <dgm:prSet presAssocID="{3C3A56F3-EB64-487E-959D-70613275E4FA}" presName="spacer" presStyleCnt="0"/>
      <dgm:spPr/>
    </dgm:pt>
    <dgm:pt modelId="{8496A60A-64F9-4F18-9553-EBB53201A5C1}" type="pres">
      <dgm:prSet presAssocID="{9FA0DB78-702E-4F16-9F2E-CCA83C39A4D6}" presName="parentText" presStyleLbl="node1" presStyleIdx="2" presStyleCnt="4">
        <dgm:presLayoutVars>
          <dgm:chMax val="0"/>
          <dgm:bulletEnabled val="1"/>
        </dgm:presLayoutVars>
      </dgm:prSet>
      <dgm:spPr/>
    </dgm:pt>
    <dgm:pt modelId="{E3163C61-9BB1-422A-A4E0-60A0084451A9}" type="pres">
      <dgm:prSet presAssocID="{A32EB9D5-5340-41DA-8BCE-B369EE390998}" presName="spacer" presStyleCnt="0"/>
      <dgm:spPr/>
    </dgm:pt>
    <dgm:pt modelId="{890212B7-B0EF-4236-9688-00C927214B56}" type="pres">
      <dgm:prSet presAssocID="{9A2E0DC8-4FB7-4F4C-99AA-EB43981845A6}" presName="parentText" presStyleLbl="node1" presStyleIdx="3" presStyleCnt="4">
        <dgm:presLayoutVars>
          <dgm:chMax val="0"/>
          <dgm:bulletEnabled val="1"/>
        </dgm:presLayoutVars>
      </dgm:prSet>
      <dgm:spPr/>
    </dgm:pt>
  </dgm:ptLst>
  <dgm:cxnLst>
    <dgm:cxn modelId="{74E5AF00-1C22-44CA-963E-4EC73393EF47}" type="presOf" srcId="{9A2E0DC8-4FB7-4F4C-99AA-EB43981845A6}" destId="{890212B7-B0EF-4236-9688-00C927214B56}" srcOrd="0" destOrd="0" presId="urn:microsoft.com/office/officeart/2005/8/layout/vList2"/>
    <dgm:cxn modelId="{028C935E-D417-4734-8959-661F68A86AE3}" type="presOf" srcId="{FB3CCD4E-13DF-4AC7-ACFB-C3A77A78E865}" destId="{F41CFC6C-78AC-4577-BBCB-558306BD6CED}" srcOrd="0" destOrd="0" presId="urn:microsoft.com/office/officeart/2005/8/layout/vList2"/>
    <dgm:cxn modelId="{09EA1067-8A63-450E-802F-7D203E56F37C}" srcId="{9B772A33-B68E-42C7-8CF7-D909AB500C4E}" destId="{5DB83F47-3A42-468F-865E-FC173A81B90D}" srcOrd="0" destOrd="0" parTransId="{9A39E3C1-4A5A-40D9-B047-803633B4FD04}" sibTransId="{4F5C2C9A-35DB-4A41-985A-7413CAFDAD69}"/>
    <dgm:cxn modelId="{72BD474C-6067-40A0-B898-97B3EED702A3}" type="presOf" srcId="{9FA0DB78-702E-4F16-9F2E-CCA83C39A4D6}" destId="{8496A60A-64F9-4F18-9553-EBB53201A5C1}" srcOrd="0" destOrd="0" presId="urn:microsoft.com/office/officeart/2005/8/layout/vList2"/>
    <dgm:cxn modelId="{3D414673-9C6D-402C-B390-A448108CE40B}" type="presOf" srcId="{9B772A33-B68E-42C7-8CF7-D909AB500C4E}" destId="{27CAD5FA-60A4-419B-AD40-740EEA662B87}" srcOrd="0" destOrd="0" presId="urn:microsoft.com/office/officeart/2005/8/layout/vList2"/>
    <dgm:cxn modelId="{6DE225B0-727D-40EF-8BEA-562C0B88BBE6}" srcId="{9B772A33-B68E-42C7-8CF7-D909AB500C4E}" destId="{FB3CCD4E-13DF-4AC7-ACFB-C3A77A78E865}" srcOrd="1" destOrd="0" parTransId="{5EF732E7-7BEA-4207-9629-DB479623BB4D}" sibTransId="{3C3A56F3-EB64-487E-959D-70613275E4FA}"/>
    <dgm:cxn modelId="{DBBB3CB6-3F34-4159-B563-93B69E9340EA}" srcId="{9B772A33-B68E-42C7-8CF7-D909AB500C4E}" destId="{9FA0DB78-702E-4F16-9F2E-CCA83C39A4D6}" srcOrd="2" destOrd="0" parTransId="{2F1AD1FA-FDDE-4405-A042-F8BDA83A9B1A}" sibTransId="{A32EB9D5-5340-41DA-8BCE-B369EE390998}"/>
    <dgm:cxn modelId="{0DBAA2E1-5F62-4869-B558-669EC37A680B}" type="presOf" srcId="{5DB83F47-3A42-468F-865E-FC173A81B90D}" destId="{83BD6A40-01F7-44F1-A4A9-18B16A8FC912}" srcOrd="0" destOrd="0" presId="urn:microsoft.com/office/officeart/2005/8/layout/vList2"/>
    <dgm:cxn modelId="{62893DE2-7BB0-4597-87B4-CA47380555FF}" srcId="{9B772A33-B68E-42C7-8CF7-D909AB500C4E}" destId="{9A2E0DC8-4FB7-4F4C-99AA-EB43981845A6}" srcOrd="3" destOrd="0" parTransId="{EA06A005-A358-4AAB-AC82-7B60CD88E2AD}" sibTransId="{5811C01F-D4F5-49D5-A474-02B7D9392386}"/>
    <dgm:cxn modelId="{E2C2F1F6-73FD-473C-9A53-5E12B146693B}" type="presParOf" srcId="{27CAD5FA-60A4-419B-AD40-740EEA662B87}" destId="{83BD6A40-01F7-44F1-A4A9-18B16A8FC912}" srcOrd="0" destOrd="0" presId="urn:microsoft.com/office/officeart/2005/8/layout/vList2"/>
    <dgm:cxn modelId="{B24972A9-CA91-4C1D-842C-C180C0335FAC}" type="presParOf" srcId="{27CAD5FA-60A4-419B-AD40-740EEA662B87}" destId="{A089C203-39E5-403C-BED0-C3C2198EA26C}" srcOrd="1" destOrd="0" presId="urn:microsoft.com/office/officeart/2005/8/layout/vList2"/>
    <dgm:cxn modelId="{33914275-B107-4704-9645-62D3A3A8574E}" type="presParOf" srcId="{27CAD5FA-60A4-419B-AD40-740EEA662B87}" destId="{F41CFC6C-78AC-4577-BBCB-558306BD6CED}" srcOrd="2" destOrd="0" presId="urn:microsoft.com/office/officeart/2005/8/layout/vList2"/>
    <dgm:cxn modelId="{67090A88-E8FD-4877-A7E6-AA366E7EBD6C}" type="presParOf" srcId="{27CAD5FA-60A4-419B-AD40-740EEA662B87}" destId="{B8DB0654-D690-4D6C-94A0-80EA5E46A556}" srcOrd="3" destOrd="0" presId="urn:microsoft.com/office/officeart/2005/8/layout/vList2"/>
    <dgm:cxn modelId="{4CBA6A94-7AD1-400E-A9D7-DB9FDA61BA2A}" type="presParOf" srcId="{27CAD5FA-60A4-419B-AD40-740EEA662B87}" destId="{8496A60A-64F9-4F18-9553-EBB53201A5C1}" srcOrd="4" destOrd="0" presId="urn:microsoft.com/office/officeart/2005/8/layout/vList2"/>
    <dgm:cxn modelId="{7A8D95D5-C2C6-46A9-AF07-5EF85C6D71C9}" type="presParOf" srcId="{27CAD5FA-60A4-419B-AD40-740EEA662B87}" destId="{E3163C61-9BB1-422A-A4E0-60A0084451A9}" srcOrd="5" destOrd="0" presId="urn:microsoft.com/office/officeart/2005/8/layout/vList2"/>
    <dgm:cxn modelId="{DBA34F45-272B-48B6-B082-4BDD535DD2F3}" type="presParOf" srcId="{27CAD5FA-60A4-419B-AD40-740EEA662B87}" destId="{890212B7-B0EF-4236-9688-00C927214B56}"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5E7360C-4DB7-45B7-A796-A31A45D4D5B2}" type="doc">
      <dgm:prSet loTypeId="urn:microsoft.com/office/officeart/2005/8/layout/vList2" loCatId="list" qsTypeId="urn:microsoft.com/office/officeart/2005/8/quickstyle/simple5#1" qsCatId="simple" csTypeId="urn:microsoft.com/office/officeart/2005/8/colors/accent2_2#3" csCatId="accent2"/>
      <dgm:spPr/>
      <dgm:t>
        <a:bodyPr/>
        <a:lstStyle/>
        <a:p>
          <a:endParaRPr lang="en-US"/>
        </a:p>
      </dgm:t>
    </dgm:pt>
    <dgm:pt modelId="{AD04257F-5BEF-422D-BCDD-308A3BC53603}">
      <dgm:prSet/>
      <dgm:spPr/>
      <dgm:t>
        <a:bodyPr/>
        <a:lstStyle/>
        <a:p>
          <a:pPr algn="l">
            <a:lnSpc>
              <a:spcPct val="90000"/>
            </a:lnSpc>
          </a:pPr>
          <a:r>
            <a:rPr lang="en-GB" sz="1900">
              <a:solidFill>
                <a:srgbClr val="FFFFFF"/>
              </a:solidFill>
              <a:ea typeface="+mn-ea"/>
              <a:cs typeface="+mn-cs"/>
            </a:rPr>
            <a:t>All Waltham Forest children and young people feel that they belong and that their voices are heard.</a:t>
          </a:r>
          <a:endParaRPr lang="en-US" sz="1900">
            <a:solidFill>
              <a:srgbClr val="FFFFFF"/>
            </a:solidFill>
            <a:ea typeface="+mn-ea"/>
            <a:cs typeface="+mn-cs"/>
          </a:endParaRPr>
        </a:p>
      </dgm:t>
    </dgm:pt>
    <dgm:pt modelId="{9F93CCB3-053C-4C93-A7FE-A0211D99EC33}" type="parTrans" cxnId="{60A82C63-8235-4A6E-A9BE-A6BF3600192B}">
      <dgm:prSet/>
      <dgm:spPr/>
      <dgm:t>
        <a:bodyPr/>
        <a:lstStyle/>
        <a:p>
          <a:endParaRPr lang="en-US"/>
        </a:p>
      </dgm:t>
    </dgm:pt>
    <dgm:pt modelId="{530487BB-83F5-4C24-BD4E-60DAD9978FEE}" type="sibTrans" cxnId="{60A82C63-8235-4A6E-A9BE-A6BF3600192B}">
      <dgm:prSet/>
      <dgm:spPr/>
      <dgm:t>
        <a:bodyPr/>
        <a:lstStyle/>
        <a:p>
          <a:endParaRPr lang="en-US"/>
        </a:p>
      </dgm:t>
    </dgm:pt>
    <dgm:pt modelId="{43E1ED77-C79E-4DE6-9830-21FDC085B14F}">
      <dgm:prSet/>
      <dgm:spPr/>
      <dgm:t>
        <a:bodyPr/>
        <a:lstStyle/>
        <a:p>
          <a:pPr algn="l">
            <a:lnSpc>
              <a:spcPct val="90000"/>
            </a:lnSpc>
          </a:pPr>
          <a:r>
            <a:rPr lang="en-GB" sz="1900">
              <a:solidFill>
                <a:srgbClr val="FFFFFF"/>
              </a:solidFill>
              <a:ea typeface="+mn-ea"/>
              <a:cs typeface="+mn-cs"/>
            </a:rPr>
            <a:t>All Waltham Forest children and young people are well-prepared for adulthood and achieve their potential.</a:t>
          </a:r>
          <a:endParaRPr lang="en-US" sz="1900">
            <a:solidFill>
              <a:srgbClr val="FFFFFF"/>
            </a:solidFill>
            <a:ea typeface="+mn-ea"/>
            <a:cs typeface="+mn-cs"/>
          </a:endParaRPr>
        </a:p>
      </dgm:t>
    </dgm:pt>
    <dgm:pt modelId="{4BAF4A64-09DA-4C69-B840-283DF0F8DC6F}" type="parTrans" cxnId="{459C84F7-C6F2-42D0-A765-BEA6E2264A9E}">
      <dgm:prSet/>
      <dgm:spPr/>
      <dgm:t>
        <a:bodyPr/>
        <a:lstStyle/>
        <a:p>
          <a:endParaRPr lang="en-US"/>
        </a:p>
      </dgm:t>
    </dgm:pt>
    <dgm:pt modelId="{FB0BC8C0-AC77-442B-93D0-9412C635AE97}" type="sibTrans" cxnId="{459C84F7-C6F2-42D0-A765-BEA6E2264A9E}">
      <dgm:prSet/>
      <dgm:spPr/>
      <dgm:t>
        <a:bodyPr/>
        <a:lstStyle/>
        <a:p>
          <a:endParaRPr lang="en-US"/>
        </a:p>
      </dgm:t>
    </dgm:pt>
    <dgm:pt modelId="{84E4CA68-2DDD-4F9E-AF59-1DB3461383EE}">
      <dgm:prSet/>
      <dgm:spPr/>
      <dgm:t>
        <a:bodyPr/>
        <a:lstStyle/>
        <a:p>
          <a:pPr algn="l">
            <a:lnSpc>
              <a:spcPct val="90000"/>
            </a:lnSpc>
          </a:pPr>
          <a:r>
            <a:rPr lang="en-GB" sz="1900" dirty="0">
              <a:solidFill>
                <a:srgbClr val="FFFFFF"/>
              </a:solidFill>
              <a:latin typeface="Arial" panose="020B0604020202020204"/>
              <a:ea typeface="+mn-ea"/>
              <a:cs typeface="+mn-cs"/>
            </a:rPr>
            <a:t>Waltham</a:t>
          </a:r>
          <a:r>
            <a:rPr lang="en-GB" sz="1900" dirty="0">
              <a:solidFill>
                <a:srgbClr val="FFFFFF"/>
              </a:solidFill>
              <a:ea typeface="+mn-ea"/>
              <a:cs typeface="+mn-cs"/>
            </a:rPr>
            <a:t> Forest has a strong, effective and sustainable Education workforce</a:t>
          </a:r>
          <a:r>
            <a:rPr lang="en-GB" sz="1900" dirty="0">
              <a:solidFill>
                <a:srgbClr val="FFFFFF"/>
              </a:solidFill>
              <a:latin typeface="Arial" panose="020B0604020202020204"/>
              <a:ea typeface="+mn-ea"/>
              <a:cs typeface="+mn-cs"/>
            </a:rPr>
            <a:t>.</a:t>
          </a:r>
          <a:endParaRPr lang="en-US" sz="1900" dirty="0">
            <a:solidFill>
              <a:srgbClr val="FFFFFF"/>
            </a:solidFill>
            <a:ea typeface="+mn-ea"/>
            <a:cs typeface="+mn-cs"/>
          </a:endParaRPr>
        </a:p>
      </dgm:t>
    </dgm:pt>
    <dgm:pt modelId="{B8C931E4-A911-43F3-8BC6-1AA353439499}" type="parTrans" cxnId="{FC8A1109-31B1-4E03-81F0-0B8A57FAAD4C}">
      <dgm:prSet/>
      <dgm:spPr/>
      <dgm:t>
        <a:bodyPr/>
        <a:lstStyle/>
        <a:p>
          <a:endParaRPr lang="en-US"/>
        </a:p>
      </dgm:t>
    </dgm:pt>
    <dgm:pt modelId="{30694D03-648C-4C47-9654-B834E021A86B}" type="sibTrans" cxnId="{FC8A1109-31B1-4E03-81F0-0B8A57FAAD4C}">
      <dgm:prSet/>
      <dgm:spPr/>
      <dgm:t>
        <a:bodyPr/>
        <a:lstStyle/>
        <a:p>
          <a:endParaRPr lang="en-US"/>
        </a:p>
      </dgm:t>
    </dgm:pt>
    <dgm:pt modelId="{D52B23D8-4888-47C7-B996-BCB21DDEC6D4}">
      <dgm:prSet/>
      <dgm:spPr/>
      <dgm:t>
        <a:bodyPr/>
        <a:lstStyle/>
        <a:p>
          <a:pPr algn="l">
            <a:lnSpc>
              <a:spcPct val="90000"/>
            </a:lnSpc>
          </a:pPr>
          <a:r>
            <a:rPr lang="en-GB" sz="1900">
              <a:solidFill>
                <a:srgbClr val="FFFFFF"/>
              </a:solidFill>
              <a:ea typeface="+mn-ea"/>
              <a:cs typeface="+mn-cs"/>
            </a:rPr>
            <a:t>Our settings will be financially sustainable with effective use of resources.</a:t>
          </a:r>
          <a:endParaRPr lang="en-US" sz="1900">
            <a:solidFill>
              <a:srgbClr val="FFFFFF"/>
            </a:solidFill>
            <a:ea typeface="+mn-ea"/>
            <a:cs typeface="+mn-cs"/>
          </a:endParaRPr>
        </a:p>
      </dgm:t>
    </dgm:pt>
    <dgm:pt modelId="{DD0EE190-2159-4C33-B747-972CE6E30EAA}" type="parTrans" cxnId="{DF54148D-9FD7-442A-B9D6-77F9CABD13AF}">
      <dgm:prSet/>
      <dgm:spPr/>
      <dgm:t>
        <a:bodyPr/>
        <a:lstStyle/>
        <a:p>
          <a:endParaRPr lang="en-US"/>
        </a:p>
      </dgm:t>
    </dgm:pt>
    <dgm:pt modelId="{49EB42CB-FED4-435B-922E-6F278385F9BF}" type="sibTrans" cxnId="{DF54148D-9FD7-442A-B9D6-77F9CABD13AF}">
      <dgm:prSet/>
      <dgm:spPr/>
      <dgm:t>
        <a:bodyPr/>
        <a:lstStyle/>
        <a:p>
          <a:endParaRPr lang="en-US"/>
        </a:p>
      </dgm:t>
    </dgm:pt>
    <dgm:pt modelId="{92C979E0-2D67-4A36-B6DC-804844F582BE}" type="pres">
      <dgm:prSet presAssocID="{15E7360C-4DB7-45B7-A796-A31A45D4D5B2}" presName="linear" presStyleCnt="0">
        <dgm:presLayoutVars>
          <dgm:animLvl val="lvl"/>
          <dgm:resizeHandles val="exact"/>
        </dgm:presLayoutVars>
      </dgm:prSet>
      <dgm:spPr/>
    </dgm:pt>
    <dgm:pt modelId="{98A28D04-49B5-4706-B860-6ADEC9DC0E0C}" type="pres">
      <dgm:prSet presAssocID="{AD04257F-5BEF-422D-BCDD-308A3BC53603}" presName="parentText" presStyleLbl="node1" presStyleIdx="0" presStyleCnt="4">
        <dgm:presLayoutVars>
          <dgm:chMax val="0"/>
          <dgm:bulletEnabled val="1"/>
        </dgm:presLayoutVars>
      </dgm:prSet>
      <dgm:spPr/>
    </dgm:pt>
    <dgm:pt modelId="{D2F4FDEF-FBD2-4427-931C-E8152E8551B8}" type="pres">
      <dgm:prSet presAssocID="{530487BB-83F5-4C24-BD4E-60DAD9978FEE}" presName="spacer" presStyleCnt="0"/>
      <dgm:spPr/>
    </dgm:pt>
    <dgm:pt modelId="{449FBF4F-26E7-4854-951A-DC4D49B1FD1C}" type="pres">
      <dgm:prSet presAssocID="{43E1ED77-C79E-4DE6-9830-21FDC085B14F}" presName="parentText" presStyleLbl="node1" presStyleIdx="1" presStyleCnt="4">
        <dgm:presLayoutVars>
          <dgm:chMax val="0"/>
          <dgm:bulletEnabled val="1"/>
        </dgm:presLayoutVars>
      </dgm:prSet>
      <dgm:spPr/>
    </dgm:pt>
    <dgm:pt modelId="{E8B19C4D-6C7A-4D87-BA48-269A0EB3E2A7}" type="pres">
      <dgm:prSet presAssocID="{FB0BC8C0-AC77-442B-93D0-9412C635AE97}" presName="spacer" presStyleCnt="0"/>
      <dgm:spPr/>
    </dgm:pt>
    <dgm:pt modelId="{76A430EC-C68E-4CD0-A2A1-69A90F1A6455}" type="pres">
      <dgm:prSet presAssocID="{84E4CA68-2DDD-4F9E-AF59-1DB3461383EE}" presName="parentText" presStyleLbl="node1" presStyleIdx="2" presStyleCnt="4">
        <dgm:presLayoutVars>
          <dgm:chMax val="0"/>
          <dgm:bulletEnabled val="1"/>
        </dgm:presLayoutVars>
      </dgm:prSet>
      <dgm:spPr/>
    </dgm:pt>
    <dgm:pt modelId="{34FC51D2-B30B-442C-ABB0-F09FB1F41463}" type="pres">
      <dgm:prSet presAssocID="{30694D03-648C-4C47-9654-B834E021A86B}" presName="spacer" presStyleCnt="0"/>
      <dgm:spPr/>
    </dgm:pt>
    <dgm:pt modelId="{368BEF74-291E-4FB6-8589-FEBD25A3233F}" type="pres">
      <dgm:prSet presAssocID="{D52B23D8-4888-47C7-B996-BCB21DDEC6D4}" presName="parentText" presStyleLbl="node1" presStyleIdx="3" presStyleCnt="4">
        <dgm:presLayoutVars>
          <dgm:chMax val="0"/>
          <dgm:bulletEnabled val="1"/>
        </dgm:presLayoutVars>
      </dgm:prSet>
      <dgm:spPr/>
    </dgm:pt>
  </dgm:ptLst>
  <dgm:cxnLst>
    <dgm:cxn modelId="{FC8A1109-31B1-4E03-81F0-0B8A57FAAD4C}" srcId="{15E7360C-4DB7-45B7-A796-A31A45D4D5B2}" destId="{84E4CA68-2DDD-4F9E-AF59-1DB3461383EE}" srcOrd="2" destOrd="0" parTransId="{B8C931E4-A911-43F3-8BC6-1AA353439499}" sibTransId="{30694D03-648C-4C47-9654-B834E021A86B}"/>
    <dgm:cxn modelId="{28F8B80A-7A8B-46B8-9CDF-A043B92FF5B1}" type="presOf" srcId="{15E7360C-4DB7-45B7-A796-A31A45D4D5B2}" destId="{92C979E0-2D67-4A36-B6DC-804844F582BE}" srcOrd="0" destOrd="0" presId="urn:microsoft.com/office/officeart/2005/8/layout/vList2"/>
    <dgm:cxn modelId="{454DB810-40A6-409E-AE77-B446F20A958A}" type="presOf" srcId="{AD04257F-5BEF-422D-BCDD-308A3BC53603}" destId="{98A28D04-49B5-4706-B860-6ADEC9DC0E0C}" srcOrd="0" destOrd="0" presId="urn:microsoft.com/office/officeart/2005/8/layout/vList2"/>
    <dgm:cxn modelId="{6C9CFC38-74AB-44CB-98E0-4DDFB1549115}" type="presOf" srcId="{D52B23D8-4888-47C7-B996-BCB21DDEC6D4}" destId="{368BEF74-291E-4FB6-8589-FEBD25A3233F}" srcOrd="0" destOrd="0" presId="urn:microsoft.com/office/officeart/2005/8/layout/vList2"/>
    <dgm:cxn modelId="{60A82C63-8235-4A6E-A9BE-A6BF3600192B}" srcId="{15E7360C-4DB7-45B7-A796-A31A45D4D5B2}" destId="{AD04257F-5BEF-422D-BCDD-308A3BC53603}" srcOrd="0" destOrd="0" parTransId="{9F93CCB3-053C-4C93-A7FE-A0211D99EC33}" sibTransId="{530487BB-83F5-4C24-BD4E-60DAD9978FEE}"/>
    <dgm:cxn modelId="{E749D863-52E2-4E75-B158-4424AF3C92DB}" type="presOf" srcId="{43E1ED77-C79E-4DE6-9830-21FDC085B14F}" destId="{449FBF4F-26E7-4854-951A-DC4D49B1FD1C}" srcOrd="0" destOrd="0" presId="urn:microsoft.com/office/officeart/2005/8/layout/vList2"/>
    <dgm:cxn modelId="{0DD8B973-8E9B-4341-A0FB-B7E12C596430}" type="presOf" srcId="{84E4CA68-2DDD-4F9E-AF59-1DB3461383EE}" destId="{76A430EC-C68E-4CD0-A2A1-69A90F1A6455}" srcOrd="0" destOrd="0" presId="urn:microsoft.com/office/officeart/2005/8/layout/vList2"/>
    <dgm:cxn modelId="{DF54148D-9FD7-442A-B9D6-77F9CABD13AF}" srcId="{15E7360C-4DB7-45B7-A796-A31A45D4D5B2}" destId="{D52B23D8-4888-47C7-B996-BCB21DDEC6D4}" srcOrd="3" destOrd="0" parTransId="{DD0EE190-2159-4C33-B747-972CE6E30EAA}" sibTransId="{49EB42CB-FED4-435B-922E-6F278385F9BF}"/>
    <dgm:cxn modelId="{459C84F7-C6F2-42D0-A765-BEA6E2264A9E}" srcId="{15E7360C-4DB7-45B7-A796-A31A45D4D5B2}" destId="{43E1ED77-C79E-4DE6-9830-21FDC085B14F}" srcOrd="1" destOrd="0" parTransId="{4BAF4A64-09DA-4C69-B840-283DF0F8DC6F}" sibTransId="{FB0BC8C0-AC77-442B-93D0-9412C635AE97}"/>
    <dgm:cxn modelId="{A4E704F0-4CE0-4196-ABDF-036C15561171}" type="presParOf" srcId="{92C979E0-2D67-4A36-B6DC-804844F582BE}" destId="{98A28D04-49B5-4706-B860-6ADEC9DC0E0C}" srcOrd="0" destOrd="0" presId="urn:microsoft.com/office/officeart/2005/8/layout/vList2"/>
    <dgm:cxn modelId="{7FA65940-E775-4CF7-BAB9-5E0544EB671C}" type="presParOf" srcId="{92C979E0-2D67-4A36-B6DC-804844F582BE}" destId="{D2F4FDEF-FBD2-4427-931C-E8152E8551B8}" srcOrd="1" destOrd="0" presId="urn:microsoft.com/office/officeart/2005/8/layout/vList2"/>
    <dgm:cxn modelId="{0A9FF26C-D22E-470E-B058-0017698A6A82}" type="presParOf" srcId="{92C979E0-2D67-4A36-B6DC-804844F582BE}" destId="{449FBF4F-26E7-4854-951A-DC4D49B1FD1C}" srcOrd="2" destOrd="0" presId="urn:microsoft.com/office/officeart/2005/8/layout/vList2"/>
    <dgm:cxn modelId="{F9A8D556-E738-4C16-B4C7-43D4A17BCC69}" type="presParOf" srcId="{92C979E0-2D67-4A36-B6DC-804844F582BE}" destId="{E8B19C4D-6C7A-4D87-BA48-269A0EB3E2A7}" srcOrd="3" destOrd="0" presId="urn:microsoft.com/office/officeart/2005/8/layout/vList2"/>
    <dgm:cxn modelId="{A6FDEDC7-4120-4A21-9BF6-7C8388D4555E}" type="presParOf" srcId="{92C979E0-2D67-4A36-B6DC-804844F582BE}" destId="{76A430EC-C68E-4CD0-A2A1-69A90F1A6455}" srcOrd="4" destOrd="0" presId="urn:microsoft.com/office/officeart/2005/8/layout/vList2"/>
    <dgm:cxn modelId="{9FD015C7-4D05-40D6-913D-C17CF0AC158D}" type="presParOf" srcId="{92C979E0-2D67-4A36-B6DC-804844F582BE}" destId="{34FC51D2-B30B-442C-ABB0-F09FB1F41463}" srcOrd="5" destOrd="0" presId="urn:microsoft.com/office/officeart/2005/8/layout/vList2"/>
    <dgm:cxn modelId="{A200AE8F-874D-4AC4-B91E-AD2381686B40}" type="presParOf" srcId="{92C979E0-2D67-4A36-B6DC-804844F582BE}" destId="{368BEF74-291E-4FB6-8589-FEBD25A3233F}"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D9313E-CCA9-3C49-B2F6-B1C15B902B4E}">
      <dsp:nvSpPr>
        <dsp:cNvPr id="0" name=""/>
        <dsp:cNvSpPr/>
      </dsp:nvSpPr>
      <dsp:spPr>
        <a:xfrm>
          <a:off x="2271407" y="30847"/>
          <a:ext cx="1703968" cy="1703968"/>
        </a:xfrm>
        <a:prstGeom prst="ellipse">
          <a:avLst/>
        </a:prstGeom>
        <a:solidFill>
          <a:schemeClr val="accent2">
            <a:alpha val="50000"/>
            <a:hueOff val="0"/>
            <a:satOff val="0"/>
            <a:lumOff val="0"/>
            <a:alphaOff val="0"/>
          </a:schemeClr>
        </a:solidFill>
        <a:ln w="25400" cap="flat" cmpd="sng" algn="ctr">
          <a:no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r>
            <a:rPr lang="en-US" sz="1300" b="1" kern="1200" dirty="0">
              <a:solidFill>
                <a:schemeClr val="bg1"/>
              </a:solidFill>
              <a:latin typeface="Geneva" panose="020B0503030404040204" pitchFamily="34" charset="0"/>
              <a:ea typeface="Geneva" panose="020B0503030404040204" pitchFamily="34" charset="0"/>
            </a:rPr>
            <a:t>Professional learning and Teacher Education</a:t>
          </a:r>
        </a:p>
      </dsp:txBody>
      <dsp:txXfrm>
        <a:off x="2498603" y="329041"/>
        <a:ext cx="1249576" cy="766785"/>
      </dsp:txXfrm>
    </dsp:sp>
    <dsp:sp modelId="{00A4AF4B-EDE5-A347-BAF9-FF7C4EEE45FB}">
      <dsp:nvSpPr>
        <dsp:cNvPr id="0" name=""/>
        <dsp:cNvSpPr/>
      </dsp:nvSpPr>
      <dsp:spPr>
        <a:xfrm>
          <a:off x="2922568" y="1095827"/>
          <a:ext cx="1803343" cy="1703968"/>
        </a:xfrm>
        <a:prstGeom prst="ellipse">
          <a:avLst/>
        </a:prstGeom>
        <a:solidFill>
          <a:schemeClr val="tx2">
            <a:lumMod val="50000"/>
            <a:lumOff val="50000"/>
          </a:schemeClr>
        </a:solidFill>
        <a:ln w="12700" cap="flat" cmpd="sng" algn="ctr">
          <a:no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r>
            <a:rPr lang="en-US" sz="1300" b="1" kern="1200" spc="0" dirty="0">
              <a:solidFill>
                <a:schemeClr val="bg1"/>
              </a:solidFill>
              <a:latin typeface="Geneva" panose="020B0503030404040204" pitchFamily="34" charset="0"/>
              <a:ea typeface="Geneva" panose="020B0503030404040204" pitchFamily="34" charset="0"/>
            </a:rPr>
            <a:t>Communities and Partnerships</a:t>
          </a:r>
        </a:p>
      </dsp:txBody>
      <dsp:txXfrm>
        <a:off x="3474090" y="1536019"/>
        <a:ext cx="1082006" cy="937182"/>
      </dsp:txXfrm>
    </dsp:sp>
    <dsp:sp modelId="{7E6C8961-51D7-114A-A92E-D4B7D3E13860}">
      <dsp:nvSpPr>
        <dsp:cNvPr id="0" name=""/>
        <dsp:cNvSpPr/>
      </dsp:nvSpPr>
      <dsp:spPr>
        <a:xfrm>
          <a:off x="1511330" y="1100479"/>
          <a:ext cx="2218123" cy="1703968"/>
        </a:xfrm>
        <a:prstGeom prst="ellipse">
          <a:avLst/>
        </a:prstGeom>
        <a:solidFill>
          <a:schemeClr val="accent4">
            <a:alpha val="50000"/>
            <a:hueOff val="0"/>
            <a:satOff val="0"/>
            <a:lumOff val="0"/>
            <a:alphaOff val="0"/>
          </a:schemeClr>
        </a:solidFill>
        <a:ln w="25400" cap="flat" cmpd="sng" algn="ctr">
          <a:no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r>
            <a:rPr lang="en-US" sz="1300" b="1" kern="1200" dirty="0">
              <a:solidFill>
                <a:schemeClr val="bg1"/>
              </a:solidFill>
              <a:latin typeface="Geneva" panose="020B0503030404040204" pitchFamily="34" charset="0"/>
              <a:ea typeface="Geneva" panose="020B0503030404040204" pitchFamily="34" charset="0"/>
            </a:rPr>
            <a:t>Pedagogy and Innovation</a:t>
          </a:r>
        </a:p>
      </dsp:txBody>
      <dsp:txXfrm>
        <a:off x="1720203" y="1540671"/>
        <a:ext cx="1330874" cy="9371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4B57F8-DA6D-BE4F-8FB7-5C32D2C30B0A}">
      <dsp:nvSpPr>
        <dsp:cNvPr id="0" name=""/>
        <dsp:cNvSpPr/>
      </dsp:nvSpPr>
      <dsp:spPr>
        <a:xfrm>
          <a:off x="1244942" y="2936"/>
          <a:ext cx="6922710" cy="72363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5240" rIns="30480" bIns="15240" numCol="1" spcCol="1270" anchor="ctr" anchorCtr="0">
          <a:noAutofit/>
        </a:bodyPr>
        <a:lstStyle/>
        <a:p>
          <a:pPr marL="0" lvl="0" indent="0" algn="l" defTabSz="1066800">
            <a:lnSpc>
              <a:spcPct val="90000"/>
            </a:lnSpc>
            <a:spcBef>
              <a:spcPct val="0"/>
            </a:spcBef>
            <a:spcAft>
              <a:spcPct val="35000"/>
            </a:spcAft>
            <a:buNone/>
            <a:defRPr b="1"/>
          </a:pPr>
          <a:r>
            <a:rPr lang="en-GB" sz="2400" kern="1200" dirty="0"/>
            <a:t>Ambitious leadership and governance</a:t>
          </a:r>
        </a:p>
      </dsp:txBody>
      <dsp:txXfrm>
        <a:off x="1244942" y="2936"/>
        <a:ext cx="6922710" cy="723635"/>
      </dsp:txXfrm>
    </dsp:sp>
    <dsp:sp modelId="{64B428A8-C387-AC43-82E7-90671614C29F}">
      <dsp:nvSpPr>
        <dsp:cNvPr id="0" name=""/>
        <dsp:cNvSpPr/>
      </dsp:nvSpPr>
      <dsp:spPr>
        <a:xfrm>
          <a:off x="400778" y="31882"/>
          <a:ext cx="665744" cy="665744"/>
        </a:xfrm>
        <a:prstGeom prst="ellipse">
          <a:avLst/>
        </a:prstGeom>
        <a:solidFill>
          <a:schemeClr val="accent1">
            <a:lumMod val="40000"/>
            <a:lumOff val="60000"/>
          </a:schemeClr>
        </a:solidFill>
        <a:ln w="12700" cap="flat" cmpd="sng" algn="ctr">
          <a:solidFill>
            <a:schemeClr val="lt1">
              <a:alpha val="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sz="3000" kern="1200"/>
            <a:t>1</a:t>
          </a:r>
          <a:endParaRPr sz="3000" kern="1200" dirty="0"/>
        </a:p>
      </dsp:txBody>
      <dsp:txXfrm>
        <a:off x="498274" y="129378"/>
        <a:ext cx="470752" cy="470752"/>
      </dsp:txXfrm>
    </dsp:sp>
    <dsp:sp modelId="{E7FCB915-D153-434D-A585-4C692FA1084B}">
      <dsp:nvSpPr>
        <dsp:cNvPr id="0" name=""/>
        <dsp:cNvSpPr/>
      </dsp:nvSpPr>
      <dsp:spPr>
        <a:xfrm rot="5400000">
          <a:off x="675759" y="746834"/>
          <a:ext cx="115781" cy="17367"/>
        </a:xfrm>
        <a:prstGeom prst="rect">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sz="3000" kern="1200"/>
            <a:t>1</a:t>
          </a:r>
          <a:endParaRPr sz="3000" kern="1200" dirty="0"/>
        </a:p>
      </dsp:txBody>
      <dsp:txXfrm rot="-5400000">
        <a:off x="498274" y="129378"/>
        <a:ext cx="470752" cy="470752"/>
      </dsp:txXfrm>
    </dsp:sp>
    <dsp:sp modelId="{E1F5A46C-12F8-1742-91A5-FBEF22D30FF4}">
      <dsp:nvSpPr>
        <dsp:cNvPr id="0" name=""/>
        <dsp:cNvSpPr/>
      </dsp:nvSpPr>
      <dsp:spPr>
        <a:xfrm>
          <a:off x="1244942" y="784463"/>
          <a:ext cx="6922710" cy="72363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5240" rIns="30480" bIns="15240" numCol="1" spcCol="1270" anchor="ctr" anchorCtr="0">
          <a:noAutofit/>
        </a:bodyPr>
        <a:lstStyle/>
        <a:p>
          <a:pPr marL="0" lvl="0" indent="0" algn="l" defTabSz="1066800">
            <a:lnSpc>
              <a:spcPct val="90000"/>
            </a:lnSpc>
            <a:spcBef>
              <a:spcPct val="0"/>
            </a:spcBef>
            <a:spcAft>
              <a:spcPct val="35000"/>
            </a:spcAft>
            <a:buNone/>
            <a:defRPr b="1"/>
          </a:pPr>
          <a:r>
            <a:rPr lang="en-GB" sz="2400" b="1" kern="1200" dirty="0"/>
            <a:t>Early, evidence-based support</a:t>
          </a:r>
          <a:endParaRPr lang="en-GB" sz="2400" kern="1200" dirty="0"/>
        </a:p>
      </dsp:txBody>
      <dsp:txXfrm>
        <a:off x="1244942" y="784463"/>
        <a:ext cx="6922710" cy="723635"/>
      </dsp:txXfrm>
    </dsp:sp>
    <dsp:sp modelId="{5FBFCAEC-5F95-D14B-BDBD-A70A76C3B84F}">
      <dsp:nvSpPr>
        <dsp:cNvPr id="0" name=""/>
        <dsp:cNvSpPr/>
      </dsp:nvSpPr>
      <dsp:spPr>
        <a:xfrm>
          <a:off x="400778" y="813408"/>
          <a:ext cx="665744" cy="665744"/>
        </a:xfrm>
        <a:prstGeom prst="ellipse">
          <a:avLst/>
        </a:prstGeom>
        <a:solidFill>
          <a:schemeClr val="accent1">
            <a:lumMod val="40000"/>
            <a:lumOff val="60000"/>
          </a:schemeClr>
        </a:solidFill>
        <a:ln w="12700" cap="flat" cmpd="sng" algn="ctr">
          <a:solidFill>
            <a:schemeClr val="lt1">
              <a:alpha val="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sz="3000" kern="1200"/>
            <a:t>2</a:t>
          </a:r>
          <a:endParaRPr sz="3000" kern="1200" dirty="0"/>
        </a:p>
      </dsp:txBody>
      <dsp:txXfrm>
        <a:off x="498274" y="910904"/>
        <a:ext cx="470752" cy="470752"/>
      </dsp:txXfrm>
    </dsp:sp>
    <dsp:sp modelId="{3CFA0537-3050-EA40-9922-704397F7DC09}">
      <dsp:nvSpPr>
        <dsp:cNvPr id="0" name=""/>
        <dsp:cNvSpPr/>
      </dsp:nvSpPr>
      <dsp:spPr>
        <a:xfrm rot="5400000">
          <a:off x="675759" y="1528360"/>
          <a:ext cx="115781" cy="17367"/>
        </a:xfrm>
        <a:prstGeom prst="rect">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sz="3000" kern="1200"/>
            <a:t>2</a:t>
          </a:r>
          <a:endParaRPr sz="3000" kern="1200" dirty="0"/>
        </a:p>
      </dsp:txBody>
      <dsp:txXfrm rot="-5400000">
        <a:off x="498274" y="910904"/>
        <a:ext cx="470752" cy="470752"/>
      </dsp:txXfrm>
    </dsp:sp>
    <dsp:sp modelId="{27E65567-28B2-884B-9C53-60CD7AF1BC77}">
      <dsp:nvSpPr>
        <dsp:cNvPr id="0" name=""/>
        <dsp:cNvSpPr/>
      </dsp:nvSpPr>
      <dsp:spPr>
        <a:xfrm>
          <a:off x="1244942" y="1565989"/>
          <a:ext cx="6922710" cy="72363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5240" rIns="30480" bIns="15240" numCol="1" spcCol="1270" anchor="ctr" anchorCtr="0">
          <a:noAutofit/>
        </a:bodyPr>
        <a:lstStyle/>
        <a:p>
          <a:pPr marL="0" lvl="0" indent="0" algn="l" defTabSz="1066800">
            <a:lnSpc>
              <a:spcPct val="90000"/>
            </a:lnSpc>
            <a:spcBef>
              <a:spcPct val="0"/>
            </a:spcBef>
            <a:spcAft>
              <a:spcPct val="35000"/>
            </a:spcAft>
            <a:buNone/>
            <a:defRPr b="1"/>
          </a:pPr>
          <a:r>
            <a:rPr lang="en-GB" sz="2400" b="1" kern="1200" dirty="0"/>
            <a:t>High-quality teaching</a:t>
          </a:r>
          <a:r>
            <a:rPr lang="en-GB" sz="2400" kern="1200" dirty="0"/>
            <a:t> </a:t>
          </a:r>
        </a:p>
      </dsp:txBody>
      <dsp:txXfrm>
        <a:off x="1244942" y="1565989"/>
        <a:ext cx="6922710" cy="723635"/>
      </dsp:txXfrm>
    </dsp:sp>
    <dsp:sp modelId="{3E62FC97-D1B6-8A48-9BA1-6A45C467A96F}">
      <dsp:nvSpPr>
        <dsp:cNvPr id="0" name=""/>
        <dsp:cNvSpPr/>
      </dsp:nvSpPr>
      <dsp:spPr>
        <a:xfrm>
          <a:off x="400778" y="1594934"/>
          <a:ext cx="665744" cy="665744"/>
        </a:xfrm>
        <a:prstGeom prst="ellipse">
          <a:avLst/>
        </a:prstGeom>
        <a:solidFill>
          <a:schemeClr val="accent1">
            <a:lumMod val="40000"/>
            <a:lumOff val="60000"/>
          </a:schemeClr>
        </a:solidFill>
        <a:ln w="12700" cap="flat" cmpd="sng" algn="ctr">
          <a:solidFill>
            <a:schemeClr val="lt1">
              <a:alpha val="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sz="3000" kern="1200"/>
            <a:t>3</a:t>
          </a:r>
        </a:p>
      </dsp:txBody>
      <dsp:txXfrm>
        <a:off x="498274" y="1692430"/>
        <a:ext cx="470752" cy="470752"/>
      </dsp:txXfrm>
    </dsp:sp>
    <dsp:sp modelId="{8C199C5A-F14C-3340-B48E-E399B335568D}">
      <dsp:nvSpPr>
        <dsp:cNvPr id="0" name=""/>
        <dsp:cNvSpPr/>
      </dsp:nvSpPr>
      <dsp:spPr>
        <a:xfrm rot="5400000">
          <a:off x="675759" y="2309886"/>
          <a:ext cx="115781" cy="17367"/>
        </a:xfrm>
        <a:prstGeom prst="rect">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sz="3000" kern="1200"/>
            <a:t>3</a:t>
          </a:r>
        </a:p>
      </dsp:txBody>
      <dsp:txXfrm rot="-5400000">
        <a:off x="498274" y="1692430"/>
        <a:ext cx="470752" cy="470752"/>
      </dsp:txXfrm>
    </dsp:sp>
    <dsp:sp modelId="{28CB87C8-9963-EB49-B662-875CE98877BA}">
      <dsp:nvSpPr>
        <dsp:cNvPr id="0" name=""/>
        <dsp:cNvSpPr/>
      </dsp:nvSpPr>
      <dsp:spPr>
        <a:xfrm>
          <a:off x="1244942" y="2347515"/>
          <a:ext cx="6922710" cy="72363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5240" rIns="30480" bIns="15240" numCol="1" spcCol="1270" anchor="ctr" anchorCtr="0">
          <a:noAutofit/>
        </a:bodyPr>
        <a:lstStyle/>
        <a:p>
          <a:pPr marL="0" lvl="0" indent="0" algn="l" defTabSz="1066800">
            <a:lnSpc>
              <a:spcPct val="90000"/>
            </a:lnSpc>
            <a:spcBef>
              <a:spcPct val="0"/>
            </a:spcBef>
            <a:spcAft>
              <a:spcPct val="35000"/>
            </a:spcAft>
            <a:buNone/>
            <a:defRPr b="1"/>
          </a:pPr>
          <a:r>
            <a:rPr lang="en-GB" sz="2400" b="1" kern="1200" dirty="0"/>
            <a:t>Accessible, enriching provision beyond the classroom</a:t>
          </a:r>
          <a:endParaRPr lang="en-GB" sz="2400" kern="1200" dirty="0"/>
        </a:p>
      </dsp:txBody>
      <dsp:txXfrm>
        <a:off x="1244942" y="2347515"/>
        <a:ext cx="6922710" cy="723635"/>
      </dsp:txXfrm>
    </dsp:sp>
    <dsp:sp modelId="{45275868-369A-EC47-B960-CD45219E17C5}">
      <dsp:nvSpPr>
        <dsp:cNvPr id="0" name=""/>
        <dsp:cNvSpPr/>
      </dsp:nvSpPr>
      <dsp:spPr>
        <a:xfrm>
          <a:off x="400778" y="2376461"/>
          <a:ext cx="665744" cy="665744"/>
        </a:xfrm>
        <a:prstGeom prst="ellipse">
          <a:avLst/>
        </a:prstGeom>
        <a:solidFill>
          <a:schemeClr val="accent1">
            <a:lumMod val="40000"/>
            <a:lumOff val="60000"/>
          </a:schemeClr>
        </a:solidFill>
        <a:ln w="12700" cap="flat" cmpd="sng" algn="ctr">
          <a:solidFill>
            <a:schemeClr val="lt1">
              <a:alpha val="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lang="en-GB" sz="3000" kern="1200"/>
            <a:t>4</a:t>
          </a:r>
        </a:p>
      </dsp:txBody>
      <dsp:txXfrm>
        <a:off x="498274" y="2473957"/>
        <a:ext cx="470752" cy="470752"/>
      </dsp:txXfrm>
    </dsp:sp>
    <dsp:sp modelId="{97C4A638-9AEA-2948-BDFC-D753D8D0DBAC}">
      <dsp:nvSpPr>
        <dsp:cNvPr id="0" name=""/>
        <dsp:cNvSpPr/>
      </dsp:nvSpPr>
      <dsp:spPr>
        <a:xfrm rot="5400000">
          <a:off x="675759" y="3091413"/>
          <a:ext cx="115781" cy="17367"/>
        </a:xfrm>
        <a:prstGeom prst="rect">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lang="en-GB" sz="3000" kern="1200"/>
            <a:t>4</a:t>
          </a:r>
        </a:p>
      </dsp:txBody>
      <dsp:txXfrm rot="-5400000">
        <a:off x="498274" y="2473957"/>
        <a:ext cx="470752" cy="470752"/>
      </dsp:txXfrm>
    </dsp:sp>
    <dsp:sp modelId="{537F1BED-E1FC-E948-9560-16CC9CBE5AC2}">
      <dsp:nvSpPr>
        <dsp:cNvPr id="0" name=""/>
        <dsp:cNvSpPr/>
      </dsp:nvSpPr>
      <dsp:spPr>
        <a:xfrm>
          <a:off x="1244942" y="3129042"/>
          <a:ext cx="6922710" cy="72363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5240" rIns="30480" bIns="15240" numCol="1" spcCol="1270" anchor="ctr" anchorCtr="0">
          <a:noAutofit/>
        </a:bodyPr>
        <a:lstStyle/>
        <a:p>
          <a:pPr marL="0" lvl="0" indent="0" algn="l" defTabSz="1066800">
            <a:lnSpc>
              <a:spcPct val="90000"/>
            </a:lnSpc>
            <a:spcBef>
              <a:spcPct val="0"/>
            </a:spcBef>
            <a:spcAft>
              <a:spcPct val="35000"/>
            </a:spcAft>
            <a:buNone/>
            <a:defRPr b="1"/>
          </a:pPr>
          <a:r>
            <a:rPr lang="en-GB" sz="2400" b="1" kern="1200" dirty="0"/>
            <a:t>A safe and respectful culture</a:t>
          </a:r>
          <a:endParaRPr lang="en-GB" sz="2400" kern="1200" dirty="0"/>
        </a:p>
      </dsp:txBody>
      <dsp:txXfrm>
        <a:off x="1244942" y="3129042"/>
        <a:ext cx="6922710" cy="723635"/>
      </dsp:txXfrm>
    </dsp:sp>
    <dsp:sp modelId="{F075F001-8944-914F-824F-F7AAA0229406}">
      <dsp:nvSpPr>
        <dsp:cNvPr id="0" name=""/>
        <dsp:cNvSpPr/>
      </dsp:nvSpPr>
      <dsp:spPr>
        <a:xfrm>
          <a:off x="400778" y="3157987"/>
          <a:ext cx="665744" cy="665744"/>
        </a:xfrm>
        <a:prstGeom prst="ellipse">
          <a:avLst/>
        </a:prstGeom>
        <a:solidFill>
          <a:schemeClr val="accent1">
            <a:lumMod val="40000"/>
            <a:lumOff val="60000"/>
          </a:schemeClr>
        </a:solidFill>
        <a:ln w="12700" cap="flat" cmpd="sng" algn="ctr">
          <a:solidFill>
            <a:schemeClr val="lt1">
              <a:alpha val="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lang="en-GB" sz="3000" kern="1200"/>
            <a:t>5</a:t>
          </a:r>
        </a:p>
      </dsp:txBody>
      <dsp:txXfrm>
        <a:off x="498274" y="3255483"/>
        <a:ext cx="470752" cy="470752"/>
      </dsp:txXfrm>
    </dsp:sp>
    <dsp:sp modelId="{6A7D7DC1-4296-BC40-8F05-C0FD0AABA32A}">
      <dsp:nvSpPr>
        <dsp:cNvPr id="0" name=""/>
        <dsp:cNvSpPr/>
      </dsp:nvSpPr>
      <dsp:spPr>
        <a:xfrm rot="5400000">
          <a:off x="675759" y="3872939"/>
          <a:ext cx="115781" cy="17367"/>
        </a:xfrm>
        <a:prstGeom prst="rect">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lang="en-GB" sz="3000" kern="1200"/>
            <a:t>5</a:t>
          </a:r>
        </a:p>
      </dsp:txBody>
      <dsp:txXfrm rot="-5400000">
        <a:off x="498274" y="3255483"/>
        <a:ext cx="470752" cy="470752"/>
      </dsp:txXfrm>
    </dsp:sp>
    <dsp:sp modelId="{A6F2A7FA-9F51-E448-88E8-6C84D8CCDF06}">
      <dsp:nvSpPr>
        <dsp:cNvPr id="0" name=""/>
        <dsp:cNvSpPr/>
      </dsp:nvSpPr>
      <dsp:spPr>
        <a:xfrm>
          <a:off x="1244942" y="3910568"/>
          <a:ext cx="6922710" cy="72363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5240" rIns="30480" bIns="15240" numCol="1" spcCol="1270" anchor="ctr" anchorCtr="0">
          <a:noAutofit/>
        </a:bodyPr>
        <a:lstStyle/>
        <a:p>
          <a:pPr marL="0" lvl="0" indent="0" algn="l" defTabSz="1066800">
            <a:lnSpc>
              <a:spcPct val="90000"/>
            </a:lnSpc>
            <a:spcBef>
              <a:spcPct val="0"/>
            </a:spcBef>
            <a:spcAft>
              <a:spcPct val="35000"/>
            </a:spcAft>
            <a:buNone/>
            <a:defRPr b="1"/>
          </a:pPr>
          <a:r>
            <a:rPr lang="en-GB" sz="2400" b="1" kern="1200" dirty="0"/>
            <a:t>Strong partnerships with families and wider services</a:t>
          </a:r>
          <a:endParaRPr lang="en-GB" sz="2400" kern="1200" dirty="0"/>
        </a:p>
      </dsp:txBody>
      <dsp:txXfrm>
        <a:off x="1244942" y="3910568"/>
        <a:ext cx="6922710" cy="723635"/>
      </dsp:txXfrm>
    </dsp:sp>
    <dsp:sp modelId="{208380AD-9BB2-FE46-B7E8-A6B43F9747CD}">
      <dsp:nvSpPr>
        <dsp:cNvPr id="0" name=""/>
        <dsp:cNvSpPr/>
      </dsp:nvSpPr>
      <dsp:spPr>
        <a:xfrm>
          <a:off x="400778" y="3939513"/>
          <a:ext cx="665744" cy="665744"/>
        </a:xfrm>
        <a:prstGeom prst="ellipse">
          <a:avLst/>
        </a:prstGeom>
        <a:solidFill>
          <a:schemeClr val="accent1">
            <a:lumMod val="40000"/>
            <a:lumOff val="60000"/>
          </a:schemeClr>
        </a:solidFill>
        <a:ln w="12700" cap="flat" cmpd="sng" algn="ctr">
          <a:solidFill>
            <a:schemeClr val="lt1">
              <a:alpha val="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lang="en-GB" sz="3000" kern="1200"/>
            <a:t>6</a:t>
          </a:r>
        </a:p>
      </dsp:txBody>
      <dsp:txXfrm>
        <a:off x="498274" y="4037009"/>
        <a:ext cx="470752" cy="470752"/>
      </dsp:txXfrm>
    </dsp:sp>
    <dsp:sp modelId="{C09E0DD1-7E41-A042-A1B1-3199527FAB98}">
      <dsp:nvSpPr>
        <dsp:cNvPr id="0" name=""/>
        <dsp:cNvSpPr/>
      </dsp:nvSpPr>
      <dsp:spPr>
        <a:xfrm rot="5400000">
          <a:off x="675759" y="4654465"/>
          <a:ext cx="115781" cy="17367"/>
        </a:xfrm>
        <a:prstGeom prst="rect">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lang="en-GB" sz="3000" kern="1200"/>
            <a:t>6</a:t>
          </a:r>
        </a:p>
      </dsp:txBody>
      <dsp:txXfrm rot="-5400000">
        <a:off x="498274" y="4037009"/>
        <a:ext cx="470752" cy="470752"/>
      </dsp:txXfrm>
    </dsp:sp>
    <dsp:sp modelId="{8130EBA1-F435-AB41-B120-E6DC32505AA9}">
      <dsp:nvSpPr>
        <dsp:cNvPr id="0" name=""/>
        <dsp:cNvSpPr/>
      </dsp:nvSpPr>
      <dsp:spPr>
        <a:xfrm>
          <a:off x="1244942" y="4692094"/>
          <a:ext cx="6922710" cy="72363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5240" rIns="30480" bIns="15240" numCol="1" spcCol="1270" anchor="ctr" anchorCtr="0">
          <a:noAutofit/>
        </a:bodyPr>
        <a:lstStyle/>
        <a:p>
          <a:pPr marL="0" lvl="0" indent="0" algn="l" defTabSz="1066800">
            <a:lnSpc>
              <a:spcPct val="90000"/>
            </a:lnSpc>
            <a:spcBef>
              <a:spcPct val="0"/>
            </a:spcBef>
            <a:spcAft>
              <a:spcPct val="35000"/>
            </a:spcAft>
            <a:buNone/>
            <a:defRPr b="1"/>
          </a:pPr>
          <a:r>
            <a:rPr lang="en-GB" sz="2400" b="1" kern="1200" dirty="0"/>
            <a:t>Creating inclusive environments</a:t>
          </a:r>
          <a:endParaRPr lang="en-GB" sz="2400" kern="1200" dirty="0"/>
        </a:p>
      </dsp:txBody>
      <dsp:txXfrm>
        <a:off x="1244942" y="4692094"/>
        <a:ext cx="6922710" cy="723635"/>
      </dsp:txXfrm>
    </dsp:sp>
    <dsp:sp modelId="{E5045EAA-B475-3D41-BF74-C5EEFA260716}">
      <dsp:nvSpPr>
        <dsp:cNvPr id="0" name=""/>
        <dsp:cNvSpPr/>
      </dsp:nvSpPr>
      <dsp:spPr>
        <a:xfrm>
          <a:off x="400778" y="4721040"/>
          <a:ext cx="665744" cy="665744"/>
        </a:xfrm>
        <a:prstGeom prst="ellipse">
          <a:avLst/>
        </a:prstGeom>
        <a:solidFill>
          <a:schemeClr val="accent1">
            <a:lumMod val="40000"/>
            <a:lumOff val="60000"/>
          </a:schemeClr>
        </a:solidFill>
        <a:ln w="12700" cap="flat" cmpd="sng" algn="ctr">
          <a:solidFill>
            <a:schemeClr val="lt1">
              <a:alpha val="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lang="en-GB" sz="3000" kern="1200"/>
            <a:t>7</a:t>
          </a:r>
        </a:p>
      </dsp:txBody>
      <dsp:txXfrm>
        <a:off x="498274" y="4818536"/>
        <a:ext cx="470752" cy="4707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A4EEFB-D76A-BB4A-819F-170ED1DC1AEA}">
      <dsp:nvSpPr>
        <dsp:cNvPr id="0" name=""/>
        <dsp:cNvSpPr/>
      </dsp:nvSpPr>
      <dsp:spPr>
        <a:xfrm>
          <a:off x="171314" y="218475"/>
          <a:ext cx="2494644" cy="1225220"/>
        </a:xfrm>
        <a:prstGeom prst="roundRect">
          <a:avLst>
            <a:gd name="adj" fmla="val 10000"/>
          </a:avLst>
        </a:prstGeom>
        <a:solidFill>
          <a:schemeClr val="tx2">
            <a:lumMod val="10000"/>
            <a:lumOff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rPr>
            <a:t>Cohort reality </a:t>
          </a:r>
        </a:p>
        <a:p>
          <a:pPr marL="0" lvl="0" indent="0" algn="ctr" defTabSz="711200">
            <a:lnSpc>
              <a:spcPct val="90000"/>
            </a:lnSpc>
            <a:spcBef>
              <a:spcPct val="0"/>
            </a:spcBef>
            <a:spcAft>
              <a:spcPct val="35000"/>
            </a:spcAft>
            <a:buNone/>
          </a:pPr>
          <a:r>
            <a:rPr lang="en-US" sz="2400" b="1" kern="1200" dirty="0">
              <a:solidFill>
                <a:schemeClr val="tx1"/>
              </a:solidFill>
            </a:rPr>
            <a:t>Diversity</a:t>
          </a:r>
          <a:r>
            <a:rPr lang="en-US" sz="2800" b="1" kern="1200" dirty="0">
              <a:solidFill>
                <a:schemeClr val="tx1"/>
              </a:solidFill>
            </a:rPr>
            <a:t> </a:t>
          </a:r>
        </a:p>
      </dsp:txBody>
      <dsp:txXfrm>
        <a:off x="207199" y="254360"/>
        <a:ext cx="2422874" cy="1153450"/>
      </dsp:txXfrm>
    </dsp:sp>
    <dsp:sp modelId="{4F2B334E-D019-044E-8338-3CED42F5CF5B}">
      <dsp:nvSpPr>
        <dsp:cNvPr id="0" name=""/>
        <dsp:cNvSpPr/>
      </dsp:nvSpPr>
      <dsp:spPr>
        <a:xfrm>
          <a:off x="2751168" y="658672"/>
          <a:ext cx="205277" cy="344825"/>
        </a:xfrm>
        <a:prstGeom prst="rightArrow">
          <a:avLst>
            <a:gd name="adj1" fmla="val 60000"/>
            <a:gd name="adj2" fmla="val 50000"/>
          </a:avLst>
        </a:prstGeom>
        <a:solidFill>
          <a:schemeClr val="accent4">
            <a:lumMod val="20000"/>
            <a:lumOff val="8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1" kern="1200"/>
        </a:p>
      </dsp:txBody>
      <dsp:txXfrm>
        <a:off x="2751168" y="727637"/>
        <a:ext cx="143694" cy="206895"/>
      </dsp:txXfrm>
    </dsp:sp>
    <dsp:sp modelId="{8B02E0D5-E855-7140-91AA-DF23A9BE6D5C}">
      <dsp:nvSpPr>
        <dsp:cNvPr id="0" name=""/>
        <dsp:cNvSpPr/>
      </dsp:nvSpPr>
      <dsp:spPr>
        <a:xfrm>
          <a:off x="3053275" y="227239"/>
          <a:ext cx="2455198" cy="1207692"/>
        </a:xfrm>
        <a:prstGeom prst="roundRect">
          <a:avLst>
            <a:gd name="adj" fmla="val 10000"/>
          </a:avLst>
        </a:prstGeom>
        <a:solidFill>
          <a:schemeClr val="tx2">
            <a:lumMod val="10000"/>
            <a:lumOff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rPr>
            <a:t>Planning choices </a:t>
          </a:r>
        </a:p>
        <a:p>
          <a:pPr marL="0" lvl="0" indent="0" algn="ctr" defTabSz="711200">
            <a:lnSpc>
              <a:spcPct val="90000"/>
            </a:lnSpc>
            <a:spcBef>
              <a:spcPct val="0"/>
            </a:spcBef>
            <a:spcAft>
              <a:spcPct val="35000"/>
            </a:spcAft>
            <a:buNone/>
          </a:pPr>
          <a:r>
            <a:rPr lang="en-US" sz="2400" b="1" kern="1200" dirty="0">
              <a:solidFill>
                <a:schemeClr val="tx1"/>
              </a:solidFill>
            </a:rPr>
            <a:t>Equity</a:t>
          </a:r>
        </a:p>
      </dsp:txBody>
      <dsp:txXfrm>
        <a:off x="3088647" y="262611"/>
        <a:ext cx="2384454" cy="1136948"/>
      </dsp:txXfrm>
    </dsp:sp>
    <dsp:sp modelId="{98C08A0A-B4D8-D74B-8564-F16EE07BC5A4}">
      <dsp:nvSpPr>
        <dsp:cNvPr id="0" name=""/>
        <dsp:cNvSpPr/>
      </dsp:nvSpPr>
      <dsp:spPr>
        <a:xfrm>
          <a:off x="5686540" y="639893"/>
          <a:ext cx="323962" cy="344825"/>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1" kern="1200"/>
        </a:p>
      </dsp:txBody>
      <dsp:txXfrm>
        <a:off x="5686540" y="708858"/>
        <a:ext cx="226773" cy="206895"/>
      </dsp:txXfrm>
    </dsp:sp>
    <dsp:sp modelId="{CBF578B7-F1BC-9F40-B66E-A61A24C42B5B}">
      <dsp:nvSpPr>
        <dsp:cNvPr id="0" name=""/>
        <dsp:cNvSpPr/>
      </dsp:nvSpPr>
      <dsp:spPr>
        <a:xfrm>
          <a:off x="6021095" y="200956"/>
          <a:ext cx="2455712" cy="1260258"/>
        </a:xfrm>
        <a:prstGeom prst="roundRect">
          <a:avLst>
            <a:gd name="adj" fmla="val 10000"/>
          </a:avLst>
        </a:prstGeom>
        <a:solidFill>
          <a:schemeClr val="tx2">
            <a:lumMod val="10000"/>
            <a:lumOff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rPr>
            <a:t>Cycles of improvement</a:t>
          </a:r>
        </a:p>
        <a:p>
          <a:pPr marL="0" lvl="0" indent="0" algn="ctr" defTabSz="711200">
            <a:lnSpc>
              <a:spcPct val="90000"/>
            </a:lnSpc>
            <a:spcBef>
              <a:spcPct val="0"/>
            </a:spcBef>
            <a:spcAft>
              <a:spcPct val="35000"/>
            </a:spcAft>
            <a:buNone/>
          </a:pPr>
          <a:r>
            <a:rPr lang="en-US" sz="1600" b="1" kern="1200" dirty="0">
              <a:solidFill>
                <a:schemeClr val="tx1"/>
              </a:solidFill>
            </a:rPr>
            <a:t> </a:t>
          </a:r>
          <a:r>
            <a:rPr lang="en-US" sz="2400" b="1" kern="1200" dirty="0">
              <a:solidFill>
                <a:schemeClr val="tx1"/>
              </a:solidFill>
            </a:rPr>
            <a:t>Inclusive practice</a:t>
          </a:r>
        </a:p>
      </dsp:txBody>
      <dsp:txXfrm>
        <a:off x="6058007" y="237868"/>
        <a:ext cx="2381888" cy="1186434"/>
      </dsp:txXfrm>
    </dsp:sp>
    <dsp:sp modelId="{09AB00DE-A93E-B14B-AF40-3376A742153D}">
      <dsp:nvSpPr>
        <dsp:cNvPr id="0" name=""/>
        <dsp:cNvSpPr/>
      </dsp:nvSpPr>
      <dsp:spPr>
        <a:xfrm>
          <a:off x="8502170" y="658672"/>
          <a:ext cx="265646" cy="344825"/>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1" kern="1200"/>
        </a:p>
      </dsp:txBody>
      <dsp:txXfrm>
        <a:off x="8502170" y="727637"/>
        <a:ext cx="185952" cy="206895"/>
      </dsp:txXfrm>
    </dsp:sp>
    <dsp:sp modelId="{E0EC0E00-F070-D640-A2B9-720604140938}">
      <dsp:nvSpPr>
        <dsp:cNvPr id="0" name=""/>
        <dsp:cNvSpPr/>
      </dsp:nvSpPr>
      <dsp:spPr>
        <a:xfrm>
          <a:off x="8978028" y="199725"/>
          <a:ext cx="2311372" cy="1262719"/>
        </a:xfrm>
        <a:prstGeom prst="roundRect">
          <a:avLst>
            <a:gd name="adj" fmla="val 10000"/>
          </a:avLst>
        </a:prstGeom>
        <a:solidFill>
          <a:schemeClr val="tx2">
            <a:lumMod val="10000"/>
            <a:lumOff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2">
                  <a:lumMod val="75000"/>
                </a:schemeClr>
              </a:solidFill>
            </a:rPr>
            <a:t>Desired outcome </a:t>
          </a:r>
        </a:p>
        <a:p>
          <a:pPr marL="0" lvl="0" indent="0" algn="ctr" defTabSz="711200">
            <a:lnSpc>
              <a:spcPct val="90000"/>
            </a:lnSpc>
            <a:spcBef>
              <a:spcPct val="0"/>
            </a:spcBef>
            <a:spcAft>
              <a:spcPct val="35000"/>
            </a:spcAft>
            <a:buNone/>
          </a:pPr>
          <a:r>
            <a:rPr lang="en-US" sz="2400" b="1" kern="1200" dirty="0">
              <a:solidFill>
                <a:schemeClr val="tx2">
                  <a:lumMod val="75000"/>
                </a:schemeClr>
              </a:solidFill>
            </a:rPr>
            <a:t>Belonging</a:t>
          </a:r>
          <a:r>
            <a:rPr lang="en-US" sz="2800" b="1" kern="1200" dirty="0">
              <a:solidFill>
                <a:schemeClr val="tx2">
                  <a:lumMod val="75000"/>
                </a:schemeClr>
              </a:solidFill>
            </a:rPr>
            <a:t> </a:t>
          </a:r>
        </a:p>
      </dsp:txBody>
      <dsp:txXfrm>
        <a:off x="9015012" y="236709"/>
        <a:ext cx="2237404" cy="11887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23FF2D-02E2-E340-BB82-8A773865F6A5}">
      <dsp:nvSpPr>
        <dsp:cNvPr id="0" name=""/>
        <dsp:cNvSpPr/>
      </dsp:nvSpPr>
      <dsp:spPr>
        <a:xfrm>
          <a:off x="2554647" y="0"/>
          <a:ext cx="1710190" cy="1040304"/>
        </a:xfrm>
        <a:prstGeom prst="trapezoid">
          <a:avLst>
            <a:gd name="adj" fmla="val 82197"/>
          </a:avLst>
        </a:prstGeom>
        <a:solidFill>
          <a:schemeClr val="accent1">
            <a:lumMod val="60000"/>
            <a:lum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GB" sz="2800" kern="1200" dirty="0">
            <a:solidFill>
              <a:schemeClr val="bg1"/>
            </a:solidFill>
          </a:endParaRPr>
        </a:p>
        <a:p>
          <a:pPr marL="0" lvl="0" indent="0" algn="ctr" defTabSz="1244600">
            <a:lnSpc>
              <a:spcPct val="90000"/>
            </a:lnSpc>
            <a:spcBef>
              <a:spcPct val="0"/>
            </a:spcBef>
            <a:spcAft>
              <a:spcPct val="35000"/>
            </a:spcAft>
            <a:buNone/>
          </a:pPr>
          <a:r>
            <a:rPr lang="en-GB" sz="2000" kern="1200" dirty="0">
              <a:solidFill>
                <a:schemeClr val="bg1"/>
              </a:solidFill>
            </a:rPr>
            <a:t>Specialist</a:t>
          </a:r>
        </a:p>
      </dsp:txBody>
      <dsp:txXfrm>
        <a:off x="2554647" y="0"/>
        <a:ext cx="1710190" cy="1040304"/>
      </dsp:txXfrm>
    </dsp:sp>
    <dsp:sp modelId="{D6E6C08B-C315-854F-8370-FE81BE851FF8}">
      <dsp:nvSpPr>
        <dsp:cNvPr id="0" name=""/>
        <dsp:cNvSpPr/>
      </dsp:nvSpPr>
      <dsp:spPr>
        <a:xfrm>
          <a:off x="1710190" y="1040303"/>
          <a:ext cx="3420380" cy="1040304"/>
        </a:xfrm>
        <a:prstGeom prst="trapezoid">
          <a:avLst>
            <a:gd name="adj" fmla="val 82197"/>
          </a:avLst>
        </a:prstGeom>
        <a:solidFill>
          <a:schemeClr val="accent1">
            <a:lumMod val="60000"/>
            <a:lum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tx1"/>
              </a:solidFill>
            </a:rPr>
            <a:t>Targeted plus</a:t>
          </a:r>
        </a:p>
      </dsp:txBody>
      <dsp:txXfrm>
        <a:off x="2308756" y="1040303"/>
        <a:ext cx="2223247" cy="1040304"/>
      </dsp:txXfrm>
    </dsp:sp>
    <dsp:sp modelId="{A8B4B774-BDF6-1F4E-B348-574A29254F60}">
      <dsp:nvSpPr>
        <dsp:cNvPr id="0" name=""/>
        <dsp:cNvSpPr/>
      </dsp:nvSpPr>
      <dsp:spPr>
        <a:xfrm>
          <a:off x="855095" y="2080607"/>
          <a:ext cx="5130569" cy="1040304"/>
        </a:xfrm>
        <a:prstGeom prst="trapezoid">
          <a:avLst>
            <a:gd name="adj" fmla="val 82197"/>
          </a:avLst>
        </a:prstGeom>
        <a:solidFill>
          <a:schemeClr val="accent1">
            <a:lumMod val="60000"/>
            <a:lum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bg1"/>
              </a:solidFill>
            </a:rPr>
            <a:t>Targeted</a:t>
          </a:r>
        </a:p>
      </dsp:txBody>
      <dsp:txXfrm>
        <a:off x="1752944" y="2080607"/>
        <a:ext cx="3334870" cy="1040304"/>
      </dsp:txXfrm>
    </dsp:sp>
    <dsp:sp modelId="{8DC42C0F-4A09-994C-8120-FD80A399FEF5}">
      <dsp:nvSpPr>
        <dsp:cNvPr id="0" name=""/>
        <dsp:cNvSpPr/>
      </dsp:nvSpPr>
      <dsp:spPr>
        <a:xfrm>
          <a:off x="0" y="3120911"/>
          <a:ext cx="6840760" cy="1040304"/>
        </a:xfrm>
        <a:prstGeom prst="trapezoid">
          <a:avLst>
            <a:gd name="adj" fmla="val 82197"/>
          </a:avLst>
        </a:prstGeom>
        <a:solidFill>
          <a:schemeClr val="accent1">
            <a:lumMod val="60000"/>
            <a:lum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3600" kern="1200" dirty="0">
              <a:solidFill>
                <a:schemeClr val="tx1"/>
              </a:solidFill>
            </a:rPr>
            <a:t>Universal</a:t>
          </a:r>
          <a:endParaRPr lang="en-GB" sz="4000" kern="1200" dirty="0">
            <a:solidFill>
              <a:schemeClr val="tx1"/>
            </a:solidFill>
          </a:endParaRPr>
        </a:p>
        <a:p>
          <a:pPr marL="0" lvl="0" algn="ctr" defTabSz="1422400">
            <a:lnSpc>
              <a:spcPct val="90000"/>
            </a:lnSpc>
            <a:spcBef>
              <a:spcPct val="0"/>
            </a:spcBef>
            <a:spcAft>
              <a:spcPct val="35000"/>
            </a:spcAft>
            <a:buNone/>
          </a:pPr>
          <a:endParaRPr lang="en-GB" sz="3600" kern="1200" dirty="0">
            <a:solidFill>
              <a:schemeClr val="bg1"/>
            </a:solidFill>
          </a:endParaRPr>
        </a:p>
      </dsp:txBody>
      <dsp:txXfrm>
        <a:off x="1197132" y="3120911"/>
        <a:ext cx="4446494" cy="104030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6A042F-1114-2F40-9CB6-CB5E9091D0CA}">
      <dsp:nvSpPr>
        <dsp:cNvPr id="0" name=""/>
        <dsp:cNvSpPr/>
      </dsp:nvSpPr>
      <dsp:spPr>
        <a:xfrm>
          <a:off x="0" y="312825"/>
          <a:ext cx="9706523" cy="1165500"/>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53334" tIns="416560" rIns="753334" bIns="142240" numCol="1" spcCol="1270" anchor="t" anchorCtr="0">
          <a:noAutofit/>
        </a:bodyPr>
        <a:lstStyle/>
        <a:p>
          <a:pPr marL="228600" lvl="1" indent="-228600" algn="l" defTabSz="889000">
            <a:lnSpc>
              <a:spcPct val="90000"/>
            </a:lnSpc>
            <a:spcBef>
              <a:spcPct val="0"/>
            </a:spcBef>
            <a:spcAft>
              <a:spcPct val="15000"/>
            </a:spcAft>
            <a:buChar char="•"/>
          </a:pPr>
          <a:r>
            <a:rPr lang="en-GB" sz="2000" kern="1200" dirty="0">
              <a:latin typeface="+mn-lt"/>
            </a:rPr>
            <a:t>Focus on what is to be taught &amp; how</a:t>
          </a:r>
        </a:p>
        <a:p>
          <a:pPr marL="228600" lvl="1" indent="-228600" algn="l" defTabSz="889000">
            <a:lnSpc>
              <a:spcPct val="90000"/>
            </a:lnSpc>
            <a:spcBef>
              <a:spcPct val="0"/>
            </a:spcBef>
            <a:spcAft>
              <a:spcPct val="15000"/>
            </a:spcAft>
            <a:buChar char="•"/>
          </a:pPr>
          <a:r>
            <a:rPr lang="en-GB" sz="2000" kern="1200" dirty="0">
              <a:latin typeface="+mn-lt"/>
            </a:rPr>
            <a:t>Not focusing on who</a:t>
          </a:r>
        </a:p>
      </dsp:txBody>
      <dsp:txXfrm>
        <a:off x="0" y="312825"/>
        <a:ext cx="9706523" cy="1165500"/>
      </dsp:txXfrm>
    </dsp:sp>
    <dsp:sp modelId="{2F8F5786-1568-2247-80F0-4F788C06DAD8}">
      <dsp:nvSpPr>
        <dsp:cNvPr id="0" name=""/>
        <dsp:cNvSpPr/>
      </dsp:nvSpPr>
      <dsp:spPr>
        <a:xfrm>
          <a:off x="485326" y="17625"/>
          <a:ext cx="6794566" cy="5904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56818" tIns="0" rIns="256818" bIns="0" numCol="1" spcCol="1270" anchor="ctr" anchorCtr="0">
          <a:noAutofit/>
        </a:bodyPr>
        <a:lstStyle/>
        <a:p>
          <a:pPr marL="0" lvl="0" indent="0" algn="l" defTabSz="1244600">
            <a:lnSpc>
              <a:spcPct val="90000"/>
            </a:lnSpc>
            <a:spcBef>
              <a:spcPct val="0"/>
            </a:spcBef>
            <a:spcAft>
              <a:spcPct val="35000"/>
            </a:spcAft>
            <a:buNone/>
          </a:pPr>
          <a:r>
            <a:rPr lang="en-GB" sz="2800" kern="1200" dirty="0">
              <a:latin typeface="+mn-lt"/>
            </a:rPr>
            <a:t>Everyone learning</a:t>
          </a:r>
        </a:p>
      </dsp:txBody>
      <dsp:txXfrm>
        <a:off x="514147" y="46446"/>
        <a:ext cx="6736924" cy="532758"/>
      </dsp:txXfrm>
    </dsp:sp>
    <dsp:sp modelId="{C6C45435-0098-0245-B05B-DFDB1F6DC2C9}">
      <dsp:nvSpPr>
        <dsp:cNvPr id="0" name=""/>
        <dsp:cNvSpPr/>
      </dsp:nvSpPr>
      <dsp:spPr>
        <a:xfrm>
          <a:off x="0" y="1881525"/>
          <a:ext cx="9706523" cy="1165500"/>
        </a:xfrm>
        <a:prstGeom prst="rect">
          <a:avLst/>
        </a:prstGeom>
        <a:solidFill>
          <a:schemeClr val="lt1">
            <a:alpha val="90000"/>
            <a:hueOff val="0"/>
            <a:satOff val="0"/>
            <a:lumOff val="0"/>
            <a:alphaOff val="0"/>
          </a:schemeClr>
        </a:solidFill>
        <a:ln w="19050" cap="flat" cmpd="sng" algn="ctr">
          <a:solidFill>
            <a:schemeClr val="accent2">
              <a:hueOff val="3221807"/>
              <a:satOff val="-9246"/>
              <a:lumOff val="-1480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53334" tIns="416560" rIns="753334" bIns="142240" numCol="1" spcCol="1270" anchor="t" anchorCtr="0">
          <a:noAutofit/>
        </a:bodyPr>
        <a:lstStyle/>
        <a:p>
          <a:pPr marL="228600" lvl="1" indent="-228600" algn="l" defTabSz="889000">
            <a:lnSpc>
              <a:spcPct val="90000"/>
            </a:lnSpc>
            <a:spcBef>
              <a:spcPct val="0"/>
            </a:spcBef>
            <a:spcAft>
              <a:spcPct val="15000"/>
            </a:spcAft>
            <a:buChar char="•"/>
          </a:pPr>
          <a:r>
            <a:rPr lang="en-GB" sz="2000" kern="1200" dirty="0">
              <a:latin typeface="+mn-lt"/>
            </a:rPr>
            <a:t>Transformative belief</a:t>
          </a:r>
        </a:p>
        <a:p>
          <a:pPr marL="228600" lvl="1" indent="-228600" algn="l" defTabSz="889000">
            <a:lnSpc>
              <a:spcPct val="90000"/>
            </a:lnSpc>
            <a:spcBef>
              <a:spcPct val="0"/>
            </a:spcBef>
            <a:spcAft>
              <a:spcPct val="15000"/>
            </a:spcAft>
            <a:buChar char="•"/>
          </a:pPr>
          <a:r>
            <a:rPr lang="en-GB" sz="2000" kern="1200" dirty="0">
              <a:latin typeface="+mn-lt"/>
            </a:rPr>
            <a:t>Rejects fixed ability or 'bell curve' thinking</a:t>
          </a:r>
        </a:p>
      </dsp:txBody>
      <dsp:txXfrm>
        <a:off x="0" y="1881525"/>
        <a:ext cx="9706523" cy="1165500"/>
      </dsp:txXfrm>
    </dsp:sp>
    <dsp:sp modelId="{0768404B-D0C2-8D4E-BB9F-E8E751AC7E42}">
      <dsp:nvSpPr>
        <dsp:cNvPr id="0" name=""/>
        <dsp:cNvSpPr/>
      </dsp:nvSpPr>
      <dsp:spPr>
        <a:xfrm>
          <a:off x="485326" y="1586325"/>
          <a:ext cx="6794566" cy="590400"/>
        </a:xfrm>
        <a:prstGeom prst="roundRect">
          <a:avLst/>
        </a:prstGeom>
        <a:solidFill>
          <a:schemeClr val="accent2">
            <a:hueOff val="3221807"/>
            <a:satOff val="-9246"/>
            <a:lumOff val="-14805"/>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56818" tIns="0" rIns="256818" bIns="0" numCol="1" spcCol="1270" anchor="ctr" anchorCtr="0">
          <a:noAutofit/>
        </a:bodyPr>
        <a:lstStyle/>
        <a:p>
          <a:pPr marL="0" lvl="0" indent="0" algn="l" defTabSz="1244600">
            <a:lnSpc>
              <a:spcPct val="90000"/>
            </a:lnSpc>
            <a:spcBef>
              <a:spcPct val="0"/>
            </a:spcBef>
            <a:spcAft>
              <a:spcPct val="35000"/>
            </a:spcAft>
            <a:buNone/>
          </a:pPr>
          <a:r>
            <a:rPr lang="en-GB" sz="2800" kern="1200">
              <a:latin typeface="+mn-lt"/>
            </a:rPr>
            <a:t>Reject deterministic thinking</a:t>
          </a:r>
          <a:endParaRPr lang="en-GB" sz="2800" kern="1200" dirty="0">
            <a:latin typeface="+mn-lt"/>
          </a:endParaRPr>
        </a:p>
      </dsp:txBody>
      <dsp:txXfrm>
        <a:off x="514147" y="1615146"/>
        <a:ext cx="6736924" cy="532758"/>
      </dsp:txXfrm>
    </dsp:sp>
    <dsp:sp modelId="{2A559E87-3CCE-1542-B027-286E500E87A9}">
      <dsp:nvSpPr>
        <dsp:cNvPr id="0" name=""/>
        <dsp:cNvSpPr/>
      </dsp:nvSpPr>
      <dsp:spPr>
        <a:xfrm>
          <a:off x="0" y="3363138"/>
          <a:ext cx="9706523" cy="1165500"/>
        </a:xfrm>
        <a:prstGeom prst="rect">
          <a:avLst/>
        </a:prstGeom>
        <a:solidFill>
          <a:schemeClr val="lt1">
            <a:alpha val="90000"/>
            <a:hueOff val="0"/>
            <a:satOff val="0"/>
            <a:lumOff val="0"/>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53334" tIns="416560" rIns="753334" bIns="142240" numCol="1" spcCol="1270" anchor="t" anchorCtr="0">
          <a:noAutofit/>
        </a:bodyPr>
        <a:lstStyle/>
        <a:p>
          <a:pPr marL="228600" lvl="1" indent="-228600" algn="l" defTabSz="889000">
            <a:lnSpc>
              <a:spcPct val="90000"/>
            </a:lnSpc>
            <a:spcBef>
              <a:spcPct val="0"/>
            </a:spcBef>
            <a:spcAft>
              <a:spcPct val="15000"/>
            </a:spcAft>
            <a:buChar char="•"/>
          </a:pPr>
          <a:r>
            <a:rPr lang="en-GB" sz="2000" kern="1200" dirty="0">
              <a:latin typeface="+mn-lt"/>
            </a:rPr>
            <a:t>Respect dignity of learners</a:t>
          </a:r>
        </a:p>
        <a:p>
          <a:pPr marL="228600" lvl="1" indent="-228600" algn="l" defTabSz="889000">
            <a:lnSpc>
              <a:spcPct val="90000"/>
            </a:lnSpc>
            <a:spcBef>
              <a:spcPct val="0"/>
            </a:spcBef>
            <a:spcAft>
              <a:spcPct val="15000"/>
            </a:spcAft>
            <a:buChar char="•"/>
          </a:pPr>
          <a:r>
            <a:rPr lang="en-GB" sz="2000" kern="1200" dirty="0">
              <a:latin typeface="+mn-lt"/>
            </a:rPr>
            <a:t>Being a learner of your own pupils</a:t>
          </a:r>
        </a:p>
      </dsp:txBody>
      <dsp:txXfrm>
        <a:off x="0" y="3363138"/>
        <a:ext cx="9706523" cy="1165500"/>
      </dsp:txXfrm>
    </dsp:sp>
    <dsp:sp modelId="{5992C1E0-117C-E34E-9D4C-31118DF4AFF9}">
      <dsp:nvSpPr>
        <dsp:cNvPr id="0" name=""/>
        <dsp:cNvSpPr/>
      </dsp:nvSpPr>
      <dsp:spPr>
        <a:xfrm>
          <a:off x="485326" y="3155025"/>
          <a:ext cx="6794566" cy="590400"/>
        </a:xfrm>
        <a:prstGeom prst="roundRect">
          <a:avLst/>
        </a:prstGeom>
        <a:solidFill>
          <a:schemeClr val="accent2">
            <a:hueOff val="6443614"/>
            <a:satOff val="-18493"/>
            <a:lumOff val="-29609"/>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56818" tIns="0" rIns="256818" bIns="0" numCol="1" spcCol="1270" anchor="ctr" anchorCtr="0">
          <a:noAutofit/>
        </a:bodyPr>
        <a:lstStyle/>
        <a:p>
          <a:pPr marL="0" lvl="0" indent="0" algn="l" defTabSz="1244600">
            <a:lnSpc>
              <a:spcPct val="90000"/>
            </a:lnSpc>
            <a:spcBef>
              <a:spcPct val="0"/>
            </a:spcBef>
            <a:spcAft>
              <a:spcPct val="35000"/>
            </a:spcAft>
            <a:buNone/>
          </a:pPr>
          <a:r>
            <a:rPr lang="en-GB" sz="2800" kern="1200">
              <a:latin typeface="+mn-lt"/>
            </a:rPr>
            <a:t>See difficulty as opportunity not deficit</a:t>
          </a:r>
          <a:endParaRPr lang="en-GB" sz="2800" kern="1200" dirty="0">
            <a:latin typeface="+mn-lt"/>
          </a:endParaRPr>
        </a:p>
      </dsp:txBody>
      <dsp:txXfrm>
        <a:off x="514147" y="3183846"/>
        <a:ext cx="6736924" cy="53275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4B57F8-DA6D-BE4F-8FB7-5C32D2C30B0A}">
      <dsp:nvSpPr>
        <dsp:cNvPr id="0" name=""/>
        <dsp:cNvSpPr/>
      </dsp:nvSpPr>
      <dsp:spPr>
        <a:xfrm>
          <a:off x="1244942" y="2936"/>
          <a:ext cx="6922710" cy="72363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5240" rIns="30480" bIns="15240" numCol="1" spcCol="1270" anchor="ctr" anchorCtr="0">
          <a:noAutofit/>
        </a:bodyPr>
        <a:lstStyle/>
        <a:p>
          <a:pPr marL="0" lvl="0" indent="0" algn="l" defTabSz="1066800">
            <a:lnSpc>
              <a:spcPct val="90000"/>
            </a:lnSpc>
            <a:spcBef>
              <a:spcPct val="0"/>
            </a:spcBef>
            <a:spcAft>
              <a:spcPct val="35000"/>
            </a:spcAft>
            <a:buNone/>
            <a:defRPr b="1"/>
          </a:pPr>
          <a:r>
            <a:rPr lang="en-GB" sz="2400" kern="1200" dirty="0"/>
            <a:t>Ambitious leadership and governance</a:t>
          </a:r>
        </a:p>
      </dsp:txBody>
      <dsp:txXfrm>
        <a:off x="1244942" y="2936"/>
        <a:ext cx="6922710" cy="723635"/>
      </dsp:txXfrm>
    </dsp:sp>
    <dsp:sp modelId="{64B428A8-C387-AC43-82E7-90671614C29F}">
      <dsp:nvSpPr>
        <dsp:cNvPr id="0" name=""/>
        <dsp:cNvSpPr/>
      </dsp:nvSpPr>
      <dsp:spPr>
        <a:xfrm>
          <a:off x="400778" y="31882"/>
          <a:ext cx="665744" cy="665744"/>
        </a:xfrm>
        <a:prstGeom prst="ellipse">
          <a:avLst/>
        </a:prstGeom>
        <a:solidFill>
          <a:schemeClr val="accent1">
            <a:lumMod val="40000"/>
            <a:lumOff val="60000"/>
          </a:schemeClr>
        </a:solidFill>
        <a:ln w="12700" cap="flat" cmpd="sng" algn="ctr">
          <a:solidFill>
            <a:schemeClr val="lt1">
              <a:alpha val="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sz="3000" kern="1200"/>
            <a:t>1</a:t>
          </a:r>
          <a:endParaRPr sz="3000" kern="1200" dirty="0"/>
        </a:p>
      </dsp:txBody>
      <dsp:txXfrm>
        <a:off x="498274" y="129378"/>
        <a:ext cx="470752" cy="470752"/>
      </dsp:txXfrm>
    </dsp:sp>
    <dsp:sp modelId="{E7FCB915-D153-434D-A585-4C692FA1084B}">
      <dsp:nvSpPr>
        <dsp:cNvPr id="0" name=""/>
        <dsp:cNvSpPr/>
      </dsp:nvSpPr>
      <dsp:spPr>
        <a:xfrm rot="5400000">
          <a:off x="675759" y="746834"/>
          <a:ext cx="115781" cy="17367"/>
        </a:xfrm>
        <a:prstGeom prst="rect">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sz="3000" kern="1200"/>
            <a:t>1</a:t>
          </a:r>
          <a:endParaRPr sz="3000" kern="1200" dirty="0"/>
        </a:p>
      </dsp:txBody>
      <dsp:txXfrm rot="-5400000">
        <a:off x="498274" y="129378"/>
        <a:ext cx="470752" cy="470752"/>
      </dsp:txXfrm>
    </dsp:sp>
    <dsp:sp modelId="{E1F5A46C-12F8-1742-91A5-FBEF22D30FF4}">
      <dsp:nvSpPr>
        <dsp:cNvPr id="0" name=""/>
        <dsp:cNvSpPr/>
      </dsp:nvSpPr>
      <dsp:spPr>
        <a:xfrm>
          <a:off x="1244942" y="784463"/>
          <a:ext cx="6922710" cy="72363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5240" rIns="30480" bIns="15240" numCol="1" spcCol="1270" anchor="ctr" anchorCtr="0">
          <a:noAutofit/>
        </a:bodyPr>
        <a:lstStyle/>
        <a:p>
          <a:pPr marL="0" lvl="0" indent="0" algn="l" defTabSz="1066800">
            <a:lnSpc>
              <a:spcPct val="90000"/>
            </a:lnSpc>
            <a:spcBef>
              <a:spcPct val="0"/>
            </a:spcBef>
            <a:spcAft>
              <a:spcPct val="35000"/>
            </a:spcAft>
            <a:buNone/>
            <a:defRPr b="1"/>
          </a:pPr>
          <a:r>
            <a:rPr lang="en-GB" sz="2400" b="1" kern="1200" dirty="0"/>
            <a:t>Early, evidence-based support</a:t>
          </a:r>
          <a:endParaRPr lang="en-GB" sz="2400" kern="1200" dirty="0"/>
        </a:p>
      </dsp:txBody>
      <dsp:txXfrm>
        <a:off x="1244942" y="784463"/>
        <a:ext cx="6922710" cy="723635"/>
      </dsp:txXfrm>
    </dsp:sp>
    <dsp:sp modelId="{5FBFCAEC-5F95-D14B-BDBD-A70A76C3B84F}">
      <dsp:nvSpPr>
        <dsp:cNvPr id="0" name=""/>
        <dsp:cNvSpPr/>
      </dsp:nvSpPr>
      <dsp:spPr>
        <a:xfrm>
          <a:off x="400778" y="813408"/>
          <a:ext cx="665744" cy="665744"/>
        </a:xfrm>
        <a:prstGeom prst="ellipse">
          <a:avLst/>
        </a:prstGeom>
        <a:solidFill>
          <a:schemeClr val="accent1">
            <a:lumMod val="40000"/>
            <a:lumOff val="60000"/>
          </a:schemeClr>
        </a:solidFill>
        <a:ln w="12700" cap="flat" cmpd="sng" algn="ctr">
          <a:solidFill>
            <a:schemeClr val="lt1">
              <a:alpha val="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sz="3000" kern="1200"/>
            <a:t>2</a:t>
          </a:r>
          <a:endParaRPr sz="3000" kern="1200" dirty="0"/>
        </a:p>
      </dsp:txBody>
      <dsp:txXfrm>
        <a:off x="498274" y="910904"/>
        <a:ext cx="470752" cy="470752"/>
      </dsp:txXfrm>
    </dsp:sp>
    <dsp:sp modelId="{3CFA0537-3050-EA40-9922-704397F7DC09}">
      <dsp:nvSpPr>
        <dsp:cNvPr id="0" name=""/>
        <dsp:cNvSpPr/>
      </dsp:nvSpPr>
      <dsp:spPr>
        <a:xfrm rot="5400000">
          <a:off x="675759" y="1528360"/>
          <a:ext cx="115781" cy="17367"/>
        </a:xfrm>
        <a:prstGeom prst="rect">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sz="3000" kern="1200"/>
            <a:t>2</a:t>
          </a:r>
          <a:endParaRPr sz="3000" kern="1200" dirty="0"/>
        </a:p>
      </dsp:txBody>
      <dsp:txXfrm rot="-5400000">
        <a:off x="498274" y="910904"/>
        <a:ext cx="470752" cy="470752"/>
      </dsp:txXfrm>
    </dsp:sp>
    <dsp:sp modelId="{27E65567-28B2-884B-9C53-60CD7AF1BC77}">
      <dsp:nvSpPr>
        <dsp:cNvPr id="0" name=""/>
        <dsp:cNvSpPr/>
      </dsp:nvSpPr>
      <dsp:spPr>
        <a:xfrm>
          <a:off x="1244942" y="1565989"/>
          <a:ext cx="6922710" cy="72363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5240" rIns="30480" bIns="15240" numCol="1" spcCol="1270" anchor="ctr" anchorCtr="0">
          <a:noAutofit/>
        </a:bodyPr>
        <a:lstStyle/>
        <a:p>
          <a:pPr marL="0" lvl="0" indent="0" algn="l" defTabSz="1066800">
            <a:lnSpc>
              <a:spcPct val="90000"/>
            </a:lnSpc>
            <a:spcBef>
              <a:spcPct val="0"/>
            </a:spcBef>
            <a:spcAft>
              <a:spcPct val="35000"/>
            </a:spcAft>
            <a:buNone/>
            <a:defRPr b="1"/>
          </a:pPr>
          <a:r>
            <a:rPr lang="en-GB" sz="2400" b="1" kern="1200" dirty="0"/>
            <a:t>High-quality teaching</a:t>
          </a:r>
          <a:r>
            <a:rPr lang="en-GB" sz="2400" kern="1200" dirty="0"/>
            <a:t> </a:t>
          </a:r>
        </a:p>
      </dsp:txBody>
      <dsp:txXfrm>
        <a:off x="1244942" y="1565989"/>
        <a:ext cx="6922710" cy="723635"/>
      </dsp:txXfrm>
    </dsp:sp>
    <dsp:sp modelId="{3E62FC97-D1B6-8A48-9BA1-6A45C467A96F}">
      <dsp:nvSpPr>
        <dsp:cNvPr id="0" name=""/>
        <dsp:cNvSpPr/>
      </dsp:nvSpPr>
      <dsp:spPr>
        <a:xfrm>
          <a:off x="400778" y="1594934"/>
          <a:ext cx="665744" cy="665744"/>
        </a:xfrm>
        <a:prstGeom prst="ellipse">
          <a:avLst/>
        </a:prstGeom>
        <a:solidFill>
          <a:schemeClr val="accent1">
            <a:lumMod val="40000"/>
            <a:lumOff val="60000"/>
          </a:schemeClr>
        </a:solidFill>
        <a:ln w="12700" cap="flat" cmpd="sng" algn="ctr">
          <a:solidFill>
            <a:schemeClr val="lt1">
              <a:alpha val="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sz="3000" kern="1200"/>
            <a:t>3</a:t>
          </a:r>
        </a:p>
      </dsp:txBody>
      <dsp:txXfrm>
        <a:off x="498274" y="1692430"/>
        <a:ext cx="470752" cy="470752"/>
      </dsp:txXfrm>
    </dsp:sp>
    <dsp:sp modelId="{8C199C5A-F14C-3340-B48E-E399B335568D}">
      <dsp:nvSpPr>
        <dsp:cNvPr id="0" name=""/>
        <dsp:cNvSpPr/>
      </dsp:nvSpPr>
      <dsp:spPr>
        <a:xfrm rot="5400000">
          <a:off x="675759" y="2309886"/>
          <a:ext cx="115781" cy="17367"/>
        </a:xfrm>
        <a:prstGeom prst="rect">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sz="3000" kern="1200"/>
            <a:t>3</a:t>
          </a:r>
        </a:p>
      </dsp:txBody>
      <dsp:txXfrm rot="-5400000">
        <a:off x="498274" y="1692430"/>
        <a:ext cx="470752" cy="470752"/>
      </dsp:txXfrm>
    </dsp:sp>
    <dsp:sp modelId="{28CB87C8-9963-EB49-B662-875CE98877BA}">
      <dsp:nvSpPr>
        <dsp:cNvPr id="0" name=""/>
        <dsp:cNvSpPr/>
      </dsp:nvSpPr>
      <dsp:spPr>
        <a:xfrm>
          <a:off x="1244942" y="2347515"/>
          <a:ext cx="6922710" cy="72363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5240" rIns="30480" bIns="15240" numCol="1" spcCol="1270" anchor="ctr" anchorCtr="0">
          <a:noAutofit/>
        </a:bodyPr>
        <a:lstStyle/>
        <a:p>
          <a:pPr marL="0" lvl="0" indent="0" algn="l" defTabSz="1066800">
            <a:lnSpc>
              <a:spcPct val="90000"/>
            </a:lnSpc>
            <a:spcBef>
              <a:spcPct val="0"/>
            </a:spcBef>
            <a:spcAft>
              <a:spcPct val="35000"/>
            </a:spcAft>
            <a:buNone/>
            <a:defRPr b="1"/>
          </a:pPr>
          <a:r>
            <a:rPr lang="en-GB" sz="2400" b="1" kern="1200" dirty="0"/>
            <a:t>Accessible, enriching provision beyond the classroom</a:t>
          </a:r>
          <a:endParaRPr lang="en-GB" sz="2400" kern="1200" dirty="0"/>
        </a:p>
      </dsp:txBody>
      <dsp:txXfrm>
        <a:off x="1244942" y="2347515"/>
        <a:ext cx="6922710" cy="723635"/>
      </dsp:txXfrm>
    </dsp:sp>
    <dsp:sp modelId="{45275868-369A-EC47-B960-CD45219E17C5}">
      <dsp:nvSpPr>
        <dsp:cNvPr id="0" name=""/>
        <dsp:cNvSpPr/>
      </dsp:nvSpPr>
      <dsp:spPr>
        <a:xfrm>
          <a:off x="400778" y="2376461"/>
          <a:ext cx="665744" cy="665744"/>
        </a:xfrm>
        <a:prstGeom prst="ellipse">
          <a:avLst/>
        </a:prstGeom>
        <a:solidFill>
          <a:schemeClr val="accent1">
            <a:lumMod val="40000"/>
            <a:lumOff val="60000"/>
          </a:schemeClr>
        </a:solidFill>
        <a:ln w="12700" cap="flat" cmpd="sng" algn="ctr">
          <a:solidFill>
            <a:schemeClr val="lt1">
              <a:alpha val="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lang="en-GB" sz="3000" kern="1200"/>
            <a:t>4</a:t>
          </a:r>
        </a:p>
      </dsp:txBody>
      <dsp:txXfrm>
        <a:off x="498274" y="2473957"/>
        <a:ext cx="470752" cy="470752"/>
      </dsp:txXfrm>
    </dsp:sp>
    <dsp:sp modelId="{97C4A638-9AEA-2948-BDFC-D753D8D0DBAC}">
      <dsp:nvSpPr>
        <dsp:cNvPr id="0" name=""/>
        <dsp:cNvSpPr/>
      </dsp:nvSpPr>
      <dsp:spPr>
        <a:xfrm rot="5400000">
          <a:off x="675759" y="3091413"/>
          <a:ext cx="115781" cy="17367"/>
        </a:xfrm>
        <a:prstGeom prst="rect">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lang="en-GB" sz="3000" kern="1200"/>
            <a:t>4</a:t>
          </a:r>
        </a:p>
      </dsp:txBody>
      <dsp:txXfrm rot="-5400000">
        <a:off x="498274" y="2473957"/>
        <a:ext cx="470752" cy="470752"/>
      </dsp:txXfrm>
    </dsp:sp>
    <dsp:sp modelId="{537F1BED-E1FC-E948-9560-16CC9CBE5AC2}">
      <dsp:nvSpPr>
        <dsp:cNvPr id="0" name=""/>
        <dsp:cNvSpPr/>
      </dsp:nvSpPr>
      <dsp:spPr>
        <a:xfrm>
          <a:off x="1244942" y="3129042"/>
          <a:ext cx="6922710" cy="72363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5240" rIns="30480" bIns="15240" numCol="1" spcCol="1270" anchor="ctr" anchorCtr="0">
          <a:noAutofit/>
        </a:bodyPr>
        <a:lstStyle/>
        <a:p>
          <a:pPr marL="0" lvl="0" indent="0" algn="l" defTabSz="1066800">
            <a:lnSpc>
              <a:spcPct val="90000"/>
            </a:lnSpc>
            <a:spcBef>
              <a:spcPct val="0"/>
            </a:spcBef>
            <a:spcAft>
              <a:spcPct val="35000"/>
            </a:spcAft>
            <a:buNone/>
            <a:defRPr b="1"/>
          </a:pPr>
          <a:r>
            <a:rPr lang="en-GB" sz="2400" b="1" kern="1200" dirty="0"/>
            <a:t>A safe and respectful culture</a:t>
          </a:r>
          <a:endParaRPr lang="en-GB" sz="2400" kern="1200" dirty="0"/>
        </a:p>
      </dsp:txBody>
      <dsp:txXfrm>
        <a:off x="1244942" y="3129042"/>
        <a:ext cx="6922710" cy="723635"/>
      </dsp:txXfrm>
    </dsp:sp>
    <dsp:sp modelId="{F075F001-8944-914F-824F-F7AAA0229406}">
      <dsp:nvSpPr>
        <dsp:cNvPr id="0" name=""/>
        <dsp:cNvSpPr/>
      </dsp:nvSpPr>
      <dsp:spPr>
        <a:xfrm>
          <a:off x="400778" y="3157987"/>
          <a:ext cx="665744" cy="665744"/>
        </a:xfrm>
        <a:prstGeom prst="ellipse">
          <a:avLst/>
        </a:prstGeom>
        <a:solidFill>
          <a:schemeClr val="accent1">
            <a:lumMod val="40000"/>
            <a:lumOff val="60000"/>
          </a:schemeClr>
        </a:solidFill>
        <a:ln w="12700" cap="flat" cmpd="sng" algn="ctr">
          <a:solidFill>
            <a:schemeClr val="lt1">
              <a:alpha val="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lang="en-GB" sz="3000" kern="1200"/>
            <a:t>5</a:t>
          </a:r>
        </a:p>
      </dsp:txBody>
      <dsp:txXfrm>
        <a:off x="498274" y="3255483"/>
        <a:ext cx="470752" cy="470752"/>
      </dsp:txXfrm>
    </dsp:sp>
    <dsp:sp modelId="{6A7D7DC1-4296-BC40-8F05-C0FD0AABA32A}">
      <dsp:nvSpPr>
        <dsp:cNvPr id="0" name=""/>
        <dsp:cNvSpPr/>
      </dsp:nvSpPr>
      <dsp:spPr>
        <a:xfrm rot="5400000">
          <a:off x="675759" y="3872939"/>
          <a:ext cx="115781" cy="17367"/>
        </a:xfrm>
        <a:prstGeom prst="rect">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lang="en-GB" sz="3000" kern="1200"/>
            <a:t>5</a:t>
          </a:r>
        </a:p>
      </dsp:txBody>
      <dsp:txXfrm rot="-5400000">
        <a:off x="498274" y="3255483"/>
        <a:ext cx="470752" cy="470752"/>
      </dsp:txXfrm>
    </dsp:sp>
    <dsp:sp modelId="{A6F2A7FA-9F51-E448-88E8-6C84D8CCDF06}">
      <dsp:nvSpPr>
        <dsp:cNvPr id="0" name=""/>
        <dsp:cNvSpPr/>
      </dsp:nvSpPr>
      <dsp:spPr>
        <a:xfrm>
          <a:off x="1244942" y="3910568"/>
          <a:ext cx="6922710" cy="72363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5240" rIns="30480" bIns="15240" numCol="1" spcCol="1270" anchor="ctr" anchorCtr="0">
          <a:noAutofit/>
        </a:bodyPr>
        <a:lstStyle/>
        <a:p>
          <a:pPr marL="0" lvl="0" indent="0" algn="l" defTabSz="1066800">
            <a:lnSpc>
              <a:spcPct val="90000"/>
            </a:lnSpc>
            <a:spcBef>
              <a:spcPct val="0"/>
            </a:spcBef>
            <a:spcAft>
              <a:spcPct val="35000"/>
            </a:spcAft>
            <a:buNone/>
            <a:defRPr b="1"/>
          </a:pPr>
          <a:r>
            <a:rPr lang="en-GB" sz="2400" b="1" kern="1200" dirty="0"/>
            <a:t>Strong partnerships with families and wider services</a:t>
          </a:r>
          <a:endParaRPr lang="en-GB" sz="2400" kern="1200" dirty="0"/>
        </a:p>
      </dsp:txBody>
      <dsp:txXfrm>
        <a:off x="1244942" y="3910568"/>
        <a:ext cx="6922710" cy="723635"/>
      </dsp:txXfrm>
    </dsp:sp>
    <dsp:sp modelId="{208380AD-9BB2-FE46-B7E8-A6B43F9747CD}">
      <dsp:nvSpPr>
        <dsp:cNvPr id="0" name=""/>
        <dsp:cNvSpPr/>
      </dsp:nvSpPr>
      <dsp:spPr>
        <a:xfrm>
          <a:off x="400778" y="3939513"/>
          <a:ext cx="665744" cy="665744"/>
        </a:xfrm>
        <a:prstGeom prst="ellipse">
          <a:avLst/>
        </a:prstGeom>
        <a:solidFill>
          <a:schemeClr val="accent1">
            <a:lumMod val="40000"/>
            <a:lumOff val="60000"/>
          </a:schemeClr>
        </a:solidFill>
        <a:ln w="12700" cap="flat" cmpd="sng" algn="ctr">
          <a:solidFill>
            <a:schemeClr val="lt1">
              <a:alpha val="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lang="en-GB" sz="3000" kern="1200"/>
            <a:t>6</a:t>
          </a:r>
        </a:p>
      </dsp:txBody>
      <dsp:txXfrm>
        <a:off x="498274" y="4037009"/>
        <a:ext cx="470752" cy="470752"/>
      </dsp:txXfrm>
    </dsp:sp>
    <dsp:sp modelId="{C09E0DD1-7E41-A042-A1B1-3199527FAB98}">
      <dsp:nvSpPr>
        <dsp:cNvPr id="0" name=""/>
        <dsp:cNvSpPr/>
      </dsp:nvSpPr>
      <dsp:spPr>
        <a:xfrm rot="5400000">
          <a:off x="675759" y="4654465"/>
          <a:ext cx="115781" cy="17367"/>
        </a:xfrm>
        <a:prstGeom prst="rect">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lang="en-GB" sz="3000" kern="1200"/>
            <a:t>6</a:t>
          </a:r>
        </a:p>
      </dsp:txBody>
      <dsp:txXfrm rot="-5400000">
        <a:off x="498274" y="4037009"/>
        <a:ext cx="470752" cy="470752"/>
      </dsp:txXfrm>
    </dsp:sp>
    <dsp:sp modelId="{8130EBA1-F435-AB41-B120-E6DC32505AA9}">
      <dsp:nvSpPr>
        <dsp:cNvPr id="0" name=""/>
        <dsp:cNvSpPr/>
      </dsp:nvSpPr>
      <dsp:spPr>
        <a:xfrm>
          <a:off x="1244942" y="4692094"/>
          <a:ext cx="6922710" cy="72363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5240" rIns="30480" bIns="15240" numCol="1" spcCol="1270" anchor="ctr" anchorCtr="0">
          <a:noAutofit/>
        </a:bodyPr>
        <a:lstStyle/>
        <a:p>
          <a:pPr marL="0" lvl="0" indent="0" algn="l" defTabSz="1066800">
            <a:lnSpc>
              <a:spcPct val="90000"/>
            </a:lnSpc>
            <a:spcBef>
              <a:spcPct val="0"/>
            </a:spcBef>
            <a:spcAft>
              <a:spcPct val="35000"/>
            </a:spcAft>
            <a:buNone/>
            <a:defRPr b="1"/>
          </a:pPr>
          <a:r>
            <a:rPr lang="en-GB" sz="2400" b="1" kern="1200" dirty="0"/>
            <a:t>Creating inclusive environments</a:t>
          </a:r>
          <a:endParaRPr lang="en-GB" sz="2400" kern="1200" dirty="0"/>
        </a:p>
      </dsp:txBody>
      <dsp:txXfrm>
        <a:off x="1244942" y="4692094"/>
        <a:ext cx="6922710" cy="723635"/>
      </dsp:txXfrm>
    </dsp:sp>
    <dsp:sp modelId="{E5045EAA-B475-3D41-BF74-C5EEFA260716}">
      <dsp:nvSpPr>
        <dsp:cNvPr id="0" name=""/>
        <dsp:cNvSpPr/>
      </dsp:nvSpPr>
      <dsp:spPr>
        <a:xfrm>
          <a:off x="400778" y="4721040"/>
          <a:ext cx="665744" cy="665744"/>
        </a:xfrm>
        <a:prstGeom prst="ellipse">
          <a:avLst/>
        </a:prstGeom>
        <a:solidFill>
          <a:schemeClr val="accent1">
            <a:lumMod val="40000"/>
            <a:lumOff val="60000"/>
          </a:schemeClr>
        </a:solidFill>
        <a:ln w="12700" cap="flat" cmpd="sng" algn="ctr">
          <a:solidFill>
            <a:schemeClr val="lt1">
              <a:alpha val="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defRPr b="1"/>
          </a:pPr>
          <a:r>
            <a:rPr lang="en-GB" sz="3000" kern="1200"/>
            <a:t>7</a:t>
          </a:r>
        </a:p>
      </dsp:txBody>
      <dsp:txXfrm>
        <a:off x="498274" y="4818536"/>
        <a:ext cx="470752" cy="4707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A4EEFB-D76A-BB4A-819F-170ED1DC1AEA}">
      <dsp:nvSpPr>
        <dsp:cNvPr id="0" name=""/>
        <dsp:cNvSpPr/>
      </dsp:nvSpPr>
      <dsp:spPr>
        <a:xfrm>
          <a:off x="0" y="179799"/>
          <a:ext cx="2494644" cy="1225220"/>
        </a:xfrm>
        <a:prstGeom prst="roundRect">
          <a:avLst>
            <a:gd name="adj" fmla="val 10000"/>
          </a:avLst>
        </a:prstGeom>
        <a:solidFill>
          <a:schemeClr val="tx2">
            <a:lumMod val="10000"/>
            <a:lumOff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rPr>
            <a:t>Cohort reality </a:t>
          </a:r>
        </a:p>
        <a:p>
          <a:pPr marL="0" lvl="0" indent="0" algn="ctr" defTabSz="711200">
            <a:lnSpc>
              <a:spcPct val="90000"/>
            </a:lnSpc>
            <a:spcBef>
              <a:spcPct val="0"/>
            </a:spcBef>
            <a:spcAft>
              <a:spcPct val="35000"/>
            </a:spcAft>
            <a:buNone/>
          </a:pPr>
          <a:r>
            <a:rPr lang="en-US" sz="2400" b="1" kern="1200" dirty="0">
              <a:solidFill>
                <a:schemeClr val="tx1"/>
              </a:solidFill>
            </a:rPr>
            <a:t>Diversity</a:t>
          </a:r>
          <a:r>
            <a:rPr lang="en-US" sz="2800" b="1" kern="1200" dirty="0">
              <a:solidFill>
                <a:schemeClr val="tx1"/>
              </a:solidFill>
            </a:rPr>
            <a:t> </a:t>
          </a:r>
        </a:p>
      </dsp:txBody>
      <dsp:txXfrm>
        <a:off x="35885" y="215684"/>
        <a:ext cx="2422874" cy="1153450"/>
      </dsp:txXfrm>
    </dsp:sp>
    <dsp:sp modelId="{4F2B334E-D019-044E-8338-3CED42F5CF5B}">
      <dsp:nvSpPr>
        <dsp:cNvPr id="0" name=""/>
        <dsp:cNvSpPr/>
      </dsp:nvSpPr>
      <dsp:spPr>
        <a:xfrm rot="89717">
          <a:off x="2650255" y="661514"/>
          <a:ext cx="375163" cy="344825"/>
        </a:xfrm>
        <a:prstGeom prst="rightArrow">
          <a:avLst>
            <a:gd name="adj1" fmla="val 60000"/>
            <a:gd name="adj2" fmla="val 50000"/>
          </a:avLst>
        </a:prstGeom>
        <a:solidFill>
          <a:schemeClr val="accent4">
            <a:lumMod val="20000"/>
            <a:lumOff val="8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1" kern="1200"/>
        </a:p>
      </dsp:txBody>
      <dsp:txXfrm>
        <a:off x="2650273" y="729129"/>
        <a:ext cx="271716" cy="206895"/>
      </dsp:txXfrm>
    </dsp:sp>
    <dsp:sp modelId="{8B02E0D5-E855-7140-91AA-DF23A9BE6D5C}">
      <dsp:nvSpPr>
        <dsp:cNvPr id="0" name=""/>
        <dsp:cNvSpPr/>
      </dsp:nvSpPr>
      <dsp:spPr>
        <a:xfrm>
          <a:off x="3202259" y="271638"/>
          <a:ext cx="2455198" cy="1207692"/>
        </a:xfrm>
        <a:prstGeom prst="roundRect">
          <a:avLst>
            <a:gd name="adj" fmla="val 10000"/>
          </a:avLst>
        </a:prstGeom>
        <a:solidFill>
          <a:schemeClr val="tx2">
            <a:lumMod val="10000"/>
            <a:lumOff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rPr>
            <a:t>Planning choices </a:t>
          </a:r>
        </a:p>
        <a:p>
          <a:pPr marL="0" lvl="0" indent="0" algn="ctr" defTabSz="711200">
            <a:lnSpc>
              <a:spcPct val="90000"/>
            </a:lnSpc>
            <a:spcBef>
              <a:spcPct val="0"/>
            </a:spcBef>
            <a:spcAft>
              <a:spcPct val="35000"/>
            </a:spcAft>
            <a:buNone/>
          </a:pPr>
          <a:r>
            <a:rPr lang="en-US" sz="2400" b="1" kern="1200" dirty="0">
              <a:solidFill>
                <a:schemeClr val="tx1"/>
              </a:solidFill>
            </a:rPr>
            <a:t>Equity</a:t>
          </a:r>
        </a:p>
      </dsp:txBody>
      <dsp:txXfrm>
        <a:off x="3237631" y="307010"/>
        <a:ext cx="2384454" cy="1136948"/>
      </dsp:txXfrm>
    </dsp:sp>
    <dsp:sp modelId="{98C08A0A-B4D8-D74B-8564-F16EE07BC5A4}">
      <dsp:nvSpPr>
        <dsp:cNvPr id="0" name=""/>
        <dsp:cNvSpPr/>
      </dsp:nvSpPr>
      <dsp:spPr>
        <a:xfrm rot="21545862">
          <a:off x="5783766" y="662181"/>
          <a:ext cx="229837" cy="344825"/>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1" kern="1200"/>
        </a:p>
      </dsp:txBody>
      <dsp:txXfrm>
        <a:off x="5783770" y="731689"/>
        <a:ext cx="160886" cy="206895"/>
      </dsp:txXfrm>
    </dsp:sp>
    <dsp:sp modelId="{CBF578B7-F1BC-9F40-B66E-A61A24C42B5B}">
      <dsp:nvSpPr>
        <dsp:cNvPr id="0" name=""/>
        <dsp:cNvSpPr/>
      </dsp:nvSpPr>
      <dsp:spPr>
        <a:xfrm>
          <a:off x="6021095" y="200956"/>
          <a:ext cx="2455712" cy="1260258"/>
        </a:xfrm>
        <a:prstGeom prst="roundRect">
          <a:avLst>
            <a:gd name="adj" fmla="val 10000"/>
          </a:avLst>
        </a:prstGeom>
        <a:solidFill>
          <a:schemeClr val="tx2">
            <a:lumMod val="10000"/>
            <a:lumOff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rPr>
            <a:t>Cycles of improvement</a:t>
          </a:r>
        </a:p>
        <a:p>
          <a:pPr marL="0" lvl="0" indent="0" algn="ctr" defTabSz="711200">
            <a:lnSpc>
              <a:spcPct val="90000"/>
            </a:lnSpc>
            <a:spcBef>
              <a:spcPct val="0"/>
            </a:spcBef>
            <a:spcAft>
              <a:spcPct val="35000"/>
            </a:spcAft>
            <a:buNone/>
          </a:pPr>
          <a:r>
            <a:rPr lang="en-US" sz="1600" b="1" kern="1200" dirty="0">
              <a:solidFill>
                <a:schemeClr val="tx1"/>
              </a:solidFill>
            </a:rPr>
            <a:t> </a:t>
          </a:r>
          <a:r>
            <a:rPr lang="en-US" sz="2400" b="1" kern="1200" dirty="0">
              <a:solidFill>
                <a:schemeClr val="tx1"/>
              </a:solidFill>
            </a:rPr>
            <a:t>Inclusive practice</a:t>
          </a:r>
        </a:p>
      </dsp:txBody>
      <dsp:txXfrm>
        <a:off x="6058007" y="237868"/>
        <a:ext cx="2381888" cy="1186434"/>
      </dsp:txXfrm>
    </dsp:sp>
    <dsp:sp modelId="{09AB00DE-A93E-B14B-AF40-3376A742153D}">
      <dsp:nvSpPr>
        <dsp:cNvPr id="0" name=""/>
        <dsp:cNvSpPr/>
      </dsp:nvSpPr>
      <dsp:spPr>
        <a:xfrm>
          <a:off x="8502170" y="658672"/>
          <a:ext cx="265646" cy="344825"/>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1" kern="1200"/>
        </a:p>
      </dsp:txBody>
      <dsp:txXfrm>
        <a:off x="8502170" y="727637"/>
        <a:ext cx="185952" cy="206895"/>
      </dsp:txXfrm>
    </dsp:sp>
    <dsp:sp modelId="{E0EC0E00-F070-D640-A2B9-720604140938}">
      <dsp:nvSpPr>
        <dsp:cNvPr id="0" name=""/>
        <dsp:cNvSpPr/>
      </dsp:nvSpPr>
      <dsp:spPr>
        <a:xfrm>
          <a:off x="8978028" y="199725"/>
          <a:ext cx="2311372" cy="1262719"/>
        </a:xfrm>
        <a:prstGeom prst="roundRect">
          <a:avLst>
            <a:gd name="adj" fmla="val 10000"/>
          </a:avLst>
        </a:prstGeom>
        <a:solidFill>
          <a:schemeClr val="tx2">
            <a:lumMod val="10000"/>
            <a:lumOff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2">
                  <a:lumMod val="75000"/>
                </a:schemeClr>
              </a:solidFill>
            </a:rPr>
            <a:t>Desired outcome </a:t>
          </a:r>
        </a:p>
        <a:p>
          <a:pPr marL="0" lvl="0" indent="0" algn="ctr" defTabSz="711200">
            <a:lnSpc>
              <a:spcPct val="90000"/>
            </a:lnSpc>
            <a:spcBef>
              <a:spcPct val="0"/>
            </a:spcBef>
            <a:spcAft>
              <a:spcPct val="35000"/>
            </a:spcAft>
            <a:buNone/>
          </a:pPr>
          <a:r>
            <a:rPr lang="en-US" sz="2400" b="1" kern="1200" dirty="0">
              <a:solidFill>
                <a:schemeClr val="tx2">
                  <a:lumMod val="75000"/>
                </a:schemeClr>
              </a:solidFill>
            </a:rPr>
            <a:t>Belonging</a:t>
          </a:r>
          <a:r>
            <a:rPr lang="en-US" sz="2800" b="1" kern="1200" dirty="0">
              <a:solidFill>
                <a:schemeClr val="tx2">
                  <a:lumMod val="75000"/>
                </a:schemeClr>
              </a:solidFill>
            </a:rPr>
            <a:t> </a:t>
          </a:r>
        </a:p>
      </dsp:txBody>
      <dsp:txXfrm>
        <a:off x="9015012" y="236709"/>
        <a:ext cx="2237404" cy="118875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CEE5D4-07BD-BA4C-A6C2-EB2B7A3A27AA}">
      <dsp:nvSpPr>
        <dsp:cNvPr id="0" name=""/>
        <dsp:cNvSpPr/>
      </dsp:nvSpPr>
      <dsp:spPr>
        <a:xfrm rot="5400000">
          <a:off x="322135" y="1054716"/>
          <a:ext cx="961059" cy="1599180"/>
        </a:xfrm>
        <a:prstGeom prst="corner">
          <a:avLst>
            <a:gd name="adj1" fmla="val 16120"/>
            <a:gd name="adj2" fmla="val 16110"/>
          </a:avLst>
        </a:prstGeom>
        <a:solidFill>
          <a:schemeClr val="accent4">
            <a:lumMod val="60000"/>
            <a:lumOff val="4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566C31-214E-7C4D-8B74-DF6CDC28884D}">
      <dsp:nvSpPr>
        <dsp:cNvPr id="0" name=""/>
        <dsp:cNvSpPr/>
      </dsp:nvSpPr>
      <dsp:spPr>
        <a:xfrm>
          <a:off x="161710" y="1532526"/>
          <a:ext cx="1443749" cy="1265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GB" sz="1900" b="1" kern="1200" dirty="0"/>
            <a:t>Culture of confidence</a:t>
          </a:r>
        </a:p>
      </dsp:txBody>
      <dsp:txXfrm>
        <a:off x="161710" y="1532526"/>
        <a:ext cx="1443749" cy="1265530"/>
      </dsp:txXfrm>
    </dsp:sp>
    <dsp:sp modelId="{754EEDB9-E17D-264F-B5FD-5E4C6F39683A}">
      <dsp:nvSpPr>
        <dsp:cNvPr id="0" name=""/>
        <dsp:cNvSpPr/>
      </dsp:nvSpPr>
      <dsp:spPr>
        <a:xfrm>
          <a:off x="1333054" y="936982"/>
          <a:ext cx="272405" cy="272405"/>
        </a:xfrm>
        <a:prstGeom prst="triangle">
          <a:avLst>
            <a:gd name="adj" fmla="val 100000"/>
          </a:avLst>
        </a:prstGeom>
        <a:solidFill>
          <a:schemeClr val="accent4">
            <a:lumMod val="60000"/>
            <a:lumOff val="4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D97DF1-827E-C549-880A-AEC695B156AA}">
      <dsp:nvSpPr>
        <dsp:cNvPr id="0" name=""/>
        <dsp:cNvSpPr/>
      </dsp:nvSpPr>
      <dsp:spPr>
        <a:xfrm rot="5400000">
          <a:off x="2089566" y="617363"/>
          <a:ext cx="961059" cy="1599180"/>
        </a:xfrm>
        <a:prstGeom prst="corner">
          <a:avLst>
            <a:gd name="adj1" fmla="val 16120"/>
            <a:gd name="adj2" fmla="val 16110"/>
          </a:avLst>
        </a:prstGeom>
        <a:solidFill>
          <a:schemeClr val="accent4">
            <a:lumMod val="60000"/>
            <a:lumOff val="4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7130F69-2ECA-064A-84DB-7AD63D012AB1}">
      <dsp:nvSpPr>
        <dsp:cNvPr id="0" name=""/>
        <dsp:cNvSpPr/>
      </dsp:nvSpPr>
      <dsp:spPr>
        <a:xfrm>
          <a:off x="1929141" y="1095173"/>
          <a:ext cx="1443749" cy="1265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GB" sz="1900" b="1" kern="1200" dirty="0"/>
            <a:t>Distributing leadership </a:t>
          </a:r>
        </a:p>
      </dsp:txBody>
      <dsp:txXfrm>
        <a:off x="1929141" y="1095173"/>
        <a:ext cx="1443749" cy="1265530"/>
      </dsp:txXfrm>
    </dsp:sp>
    <dsp:sp modelId="{381D12E2-5671-C04C-B6F8-59DFF74B7B2C}">
      <dsp:nvSpPr>
        <dsp:cNvPr id="0" name=""/>
        <dsp:cNvSpPr/>
      </dsp:nvSpPr>
      <dsp:spPr>
        <a:xfrm>
          <a:off x="3100485" y="499629"/>
          <a:ext cx="272405" cy="272405"/>
        </a:xfrm>
        <a:prstGeom prst="triangle">
          <a:avLst>
            <a:gd name="adj" fmla="val 100000"/>
          </a:avLst>
        </a:prstGeom>
        <a:solidFill>
          <a:schemeClr val="accent4">
            <a:lumMod val="60000"/>
            <a:lumOff val="4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983933B-49BE-0B4A-9EEB-03D9FA37F05C}">
      <dsp:nvSpPr>
        <dsp:cNvPr id="0" name=""/>
        <dsp:cNvSpPr/>
      </dsp:nvSpPr>
      <dsp:spPr>
        <a:xfrm rot="5400000">
          <a:off x="3856997" y="180010"/>
          <a:ext cx="961059" cy="1599180"/>
        </a:xfrm>
        <a:prstGeom prst="corner">
          <a:avLst>
            <a:gd name="adj1" fmla="val 16120"/>
            <a:gd name="adj2" fmla="val 16110"/>
          </a:avLst>
        </a:prstGeom>
        <a:solidFill>
          <a:schemeClr val="accent4">
            <a:lumMod val="60000"/>
            <a:lumOff val="4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071A567-A744-784A-B679-AEFE4F1BAEEE}">
      <dsp:nvSpPr>
        <dsp:cNvPr id="0" name=""/>
        <dsp:cNvSpPr/>
      </dsp:nvSpPr>
      <dsp:spPr>
        <a:xfrm>
          <a:off x="3696573" y="657821"/>
          <a:ext cx="1443749" cy="1265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GB" sz="1900" b="1" kern="1200" dirty="0"/>
            <a:t>Distributing knowledge </a:t>
          </a:r>
        </a:p>
      </dsp:txBody>
      <dsp:txXfrm>
        <a:off x="3696573" y="657821"/>
        <a:ext cx="1443749" cy="126553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23FF2D-02E2-E340-BB82-8A773865F6A5}">
      <dsp:nvSpPr>
        <dsp:cNvPr id="0" name=""/>
        <dsp:cNvSpPr/>
      </dsp:nvSpPr>
      <dsp:spPr>
        <a:xfrm>
          <a:off x="2792993" y="0"/>
          <a:ext cx="1869749" cy="1168256"/>
        </a:xfrm>
        <a:prstGeom prst="trapezoid">
          <a:avLst>
            <a:gd name="adj" fmla="val 80023"/>
          </a:avLst>
        </a:prstGeom>
        <a:solidFill>
          <a:schemeClr val="accent1">
            <a:lumMod val="60000"/>
            <a:lum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GB" sz="2800" kern="1200" dirty="0">
            <a:solidFill>
              <a:schemeClr val="bg1"/>
            </a:solidFill>
          </a:endParaRPr>
        </a:p>
        <a:p>
          <a:pPr marL="0" lvl="0" indent="0" algn="ctr" defTabSz="1244600">
            <a:lnSpc>
              <a:spcPct val="90000"/>
            </a:lnSpc>
            <a:spcBef>
              <a:spcPct val="0"/>
            </a:spcBef>
            <a:spcAft>
              <a:spcPct val="35000"/>
            </a:spcAft>
            <a:buNone/>
          </a:pPr>
          <a:r>
            <a:rPr lang="en-GB" sz="2000" kern="1200" dirty="0">
              <a:solidFill>
                <a:schemeClr val="bg1"/>
              </a:solidFill>
            </a:rPr>
            <a:t>Specialist</a:t>
          </a:r>
        </a:p>
      </dsp:txBody>
      <dsp:txXfrm>
        <a:off x="2792993" y="0"/>
        <a:ext cx="1869749" cy="1168256"/>
      </dsp:txXfrm>
    </dsp:sp>
    <dsp:sp modelId="{D6E6C08B-C315-854F-8370-FE81BE851FF8}">
      <dsp:nvSpPr>
        <dsp:cNvPr id="0" name=""/>
        <dsp:cNvSpPr/>
      </dsp:nvSpPr>
      <dsp:spPr>
        <a:xfrm>
          <a:off x="1869749" y="1168256"/>
          <a:ext cx="3739498" cy="1168256"/>
        </a:xfrm>
        <a:prstGeom prst="trapezoid">
          <a:avLst>
            <a:gd name="adj" fmla="val 80023"/>
          </a:avLst>
        </a:prstGeom>
        <a:solidFill>
          <a:schemeClr val="accent1">
            <a:lumMod val="60000"/>
            <a:lum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tx1"/>
              </a:solidFill>
            </a:rPr>
            <a:t>Targeted plus</a:t>
          </a:r>
        </a:p>
      </dsp:txBody>
      <dsp:txXfrm>
        <a:off x="2524161" y="1168256"/>
        <a:ext cx="2430673" cy="1168256"/>
      </dsp:txXfrm>
    </dsp:sp>
    <dsp:sp modelId="{A8B4B774-BDF6-1F4E-B348-574A29254F60}">
      <dsp:nvSpPr>
        <dsp:cNvPr id="0" name=""/>
        <dsp:cNvSpPr/>
      </dsp:nvSpPr>
      <dsp:spPr>
        <a:xfrm>
          <a:off x="934874" y="2336512"/>
          <a:ext cx="5609247" cy="1168256"/>
        </a:xfrm>
        <a:prstGeom prst="trapezoid">
          <a:avLst>
            <a:gd name="adj" fmla="val 80023"/>
          </a:avLst>
        </a:prstGeom>
        <a:solidFill>
          <a:schemeClr val="accent1">
            <a:lumMod val="60000"/>
            <a:lum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bg1"/>
              </a:solidFill>
            </a:rPr>
            <a:t>Targeted</a:t>
          </a:r>
        </a:p>
      </dsp:txBody>
      <dsp:txXfrm>
        <a:off x="1916492" y="2336512"/>
        <a:ext cx="3646010" cy="1168256"/>
      </dsp:txXfrm>
    </dsp:sp>
    <dsp:sp modelId="{8DC42C0F-4A09-994C-8120-FD80A399FEF5}">
      <dsp:nvSpPr>
        <dsp:cNvPr id="0" name=""/>
        <dsp:cNvSpPr/>
      </dsp:nvSpPr>
      <dsp:spPr>
        <a:xfrm>
          <a:off x="0" y="3504768"/>
          <a:ext cx="7478996" cy="1168256"/>
        </a:xfrm>
        <a:prstGeom prst="trapezoid">
          <a:avLst>
            <a:gd name="adj" fmla="val 80023"/>
          </a:avLst>
        </a:prstGeom>
        <a:solidFill>
          <a:schemeClr val="accent1">
            <a:lumMod val="60000"/>
            <a:lum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3600" kern="1200" dirty="0">
              <a:solidFill>
                <a:schemeClr val="tx1"/>
              </a:solidFill>
            </a:rPr>
            <a:t>Universal</a:t>
          </a:r>
          <a:endParaRPr lang="en-GB" sz="4000" kern="1200" dirty="0">
            <a:solidFill>
              <a:schemeClr val="tx1"/>
            </a:solidFill>
          </a:endParaRPr>
        </a:p>
        <a:p>
          <a:pPr marL="0" lvl="0" algn="ctr" defTabSz="1422400">
            <a:lnSpc>
              <a:spcPct val="90000"/>
            </a:lnSpc>
            <a:spcBef>
              <a:spcPct val="0"/>
            </a:spcBef>
            <a:spcAft>
              <a:spcPct val="35000"/>
            </a:spcAft>
            <a:buNone/>
          </a:pPr>
          <a:endParaRPr lang="en-GB" sz="3600" kern="1200" dirty="0">
            <a:solidFill>
              <a:schemeClr val="bg1"/>
            </a:solidFill>
          </a:endParaRPr>
        </a:p>
      </dsp:txBody>
      <dsp:txXfrm>
        <a:off x="1308824" y="3504768"/>
        <a:ext cx="4861347" cy="116825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A4EEFB-D76A-BB4A-819F-170ED1DC1AEA}">
      <dsp:nvSpPr>
        <dsp:cNvPr id="0" name=""/>
        <dsp:cNvSpPr/>
      </dsp:nvSpPr>
      <dsp:spPr>
        <a:xfrm>
          <a:off x="171314" y="218475"/>
          <a:ext cx="2494644" cy="1225220"/>
        </a:xfrm>
        <a:prstGeom prst="roundRect">
          <a:avLst>
            <a:gd name="adj" fmla="val 10000"/>
          </a:avLst>
        </a:prstGeom>
        <a:solidFill>
          <a:schemeClr val="tx2">
            <a:lumMod val="10000"/>
            <a:lumOff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rPr>
            <a:t>Cohort reality </a:t>
          </a:r>
        </a:p>
        <a:p>
          <a:pPr marL="0" lvl="0" indent="0" algn="ctr" defTabSz="711200">
            <a:lnSpc>
              <a:spcPct val="90000"/>
            </a:lnSpc>
            <a:spcBef>
              <a:spcPct val="0"/>
            </a:spcBef>
            <a:spcAft>
              <a:spcPct val="35000"/>
            </a:spcAft>
            <a:buNone/>
          </a:pPr>
          <a:r>
            <a:rPr lang="en-US" sz="2400" b="1" kern="1200" dirty="0">
              <a:solidFill>
                <a:schemeClr val="tx1"/>
              </a:solidFill>
            </a:rPr>
            <a:t>Diversity</a:t>
          </a:r>
          <a:r>
            <a:rPr lang="en-US" sz="2800" b="1" kern="1200" dirty="0">
              <a:solidFill>
                <a:schemeClr val="tx1"/>
              </a:solidFill>
            </a:rPr>
            <a:t> </a:t>
          </a:r>
        </a:p>
      </dsp:txBody>
      <dsp:txXfrm>
        <a:off x="207199" y="254360"/>
        <a:ext cx="2422874" cy="1153450"/>
      </dsp:txXfrm>
    </dsp:sp>
    <dsp:sp modelId="{4F2B334E-D019-044E-8338-3CED42F5CF5B}">
      <dsp:nvSpPr>
        <dsp:cNvPr id="0" name=""/>
        <dsp:cNvSpPr/>
      </dsp:nvSpPr>
      <dsp:spPr>
        <a:xfrm>
          <a:off x="2751168" y="658672"/>
          <a:ext cx="205277" cy="344825"/>
        </a:xfrm>
        <a:prstGeom prst="rightArrow">
          <a:avLst>
            <a:gd name="adj1" fmla="val 60000"/>
            <a:gd name="adj2" fmla="val 50000"/>
          </a:avLst>
        </a:prstGeom>
        <a:solidFill>
          <a:schemeClr val="accent4">
            <a:lumMod val="20000"/>
            <a:lumOff val="80000"/>
          </a:schemeClr>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1" kern="1200"/>
        </a:p>
      </dsp:txBody>
      <dsp:txXfrm>
        <a:off x="2751168" y="727637"/>
        <a:ext cx="143694" cy="206895"/>
      </dsp:txXfrm>
    </dsp:sp>
    <dsp:sp modelId="{8B02E0D5-E855-7140-91AA-DF23A9BE6D5C}">
      <dsp:nvSpPr>
        <dsp:cNvPr id="0" name=""/>
        <dsp:cNvSpPr/>
      </dsp:nvSpPr>
      <dsp:spPr>
        <a:xfrm>
          <a:off x="3053275" y="227239"/>
          <a:ext cx="2455198" cy="1207692"/>
        </a:xfrm>
        <a:prstGeom prst="roundRect">
          <a:avLst>
            <a:gd name="adj" fmla="val 10000"/>
          </a:avLst>
        </a:prstGeom>
        <a:solidFill>
          <a:schemeClr val="tx2">
            <a:lumMod val="10000"/>
            <a:lumOff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rPr>
            <a:t>Planning choices </a:t>
          </a:r>
        </a:p>
        <a:p>
          <a:pPr marL="0" lvl="0" indent="0" algn="ctr" defTabSz="711200">
            <a:lnSpc>
              <a:spcPct val="90000"/>
            </a:lnSpc>
            <a:spcBef>
              <a:spcPct val="0"/>
            </a:spcBef>
            <a:spcAft>
              <a:spcPct val="35000"/>
            </a:spcAft>
            <a:buNone/>
          </a:pPr>
          <a:r>
            <a:rPr lang="en-US" sz="2400" b="1" kern="1200" dirty="0">
              <a:solidFill>
                <a:schemeClr val="tx1"/>
              </a:solidFill>
            </a:rPr>
            <a:t>Equity</a:t>
          </a:r>
        </a:p>
      </dsp:txBody>
      <dsp:txXfrm>
        <a:off x="3088647" y="262611"/>
        <a:ext cx="2384454" cy="1136948"/>
      </dsp:txXfrm>
    </dsp:sp>
    <dsp:sp modelId="{98C08A0A-B4D8-D74B-8564-F16EE07BC5A4}">
      <dsp:nvSpPr>
        <dsp:cNvPr id="0" name=""/>
        <dsp:cNvSpPr/>
      </dsp:nvSpPr>
      <dsp:spPr>
        <a:xfrm>
          <a:off x="5686540" y="639893"/>
          <a:ext cx="323962" cy="344825"/>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1" kern="1200"/>
        </a:p>
      </dsp:txBody>
      <dsp:txXfrm>
        <a:off x="5686540" y="708858"/>
        <a:ext cx="226773" cy="206895"/>
      </dsp:txXfrm>
    </dsp:sp>
    <dsp:sp modelId="{CBF578B7-F1BC-9F40-B66E-A61A24C42B5B}">
      <dsp:nvSpPr>
        <dsp:cNvPr id="0" name=""/>
        <dsp:cNvSpPr/>
      </dsp:nvSpPr>
      <dsp:spPr>
        <a:xfrm>
          <a:off x="6021095" y="200956"/>
          <a:ext cx="2455712" cy="1260258"/>
        </a:xfrm>
        <a:prstGeom prst="roundRect">
          <a:avLst>
            <a:gd name="adj" fmla="val 10000"/>
          </a:avLst>
        </a:prstGeom>
        <a:solidFill>
          <a:schemeClr val="tx2">
            <a:lumMod val="10000"/>
            <a:lumOff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rPr>
            <a:t>Cycles of improvement</a:t>
          </a:r>
        </a:p>
        <a:p>
          <a:pPr marL="0" lvl="0" indent="0" algn="ctr" defTabSz="711200">
            <a:lnSpc>
              <a:spcPct val="90000"/>
            </a:lnSpc>
            <a:spcBef>
              <a:spcPct val="0"/>
            </a:spcBef>
            <a:spcAft>
              <a:spcPct val="35000"/>
            </a:spcAft>
            <a:buNone/>
          </a:pPr>
          <a:r>
            <a:rPr lang="en-US" sz="1600" b="1" kern="1200" dirty="0">
              <a:solidFill>
                <a:schemeClr val="tx1"/>
              </a:solidFill>
            </a:rPr>
            <a:t> </a:t>
          </a:r>
          <a:r>
            <a:rPr lang="en-US" sz="2400" b="1" kern="1200" dirty="0">
              <a:solidFill>
                <a:schemeClr val="tx1"/>
              </a:solidFill>
            </a:rPr>
            <a:t>Inclusive practice</a:t>
          </a:r>
        </a:p>
      </dsp:txBody>
      <dsp:txXfrm>
        <a:off x="6058007" y="237868"/>
        <a:ext cx="2381888" cy="1186434"/>
      </dsp:txXfrm>
    </dsp:sp>
    <dsp:sp modelId="{09AB00DE-A93E-B14B-AF40-3376A742153D}">
      <dsp:nvSpPr>
        <dsp:cNvPr id="0" name=""/>
        <dsp:cNvSpPr/>
      </dsp:nvSpPr>
      <dsp:spPr>
        <a:xfrm>
          <a:off x="8502170" y="658672"/>
          <a:ext cx="265646" cy="344825"/>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b="1" kern="1200"/>
        </a:p>
      </dsp:txBody>
      <dsp:txXfrm>
        <a:off x="8502170" y="727637"/>
        <a:ext cx="185952" cy="206895"/>
      </dsp:txXfrm>
    </dsp:sp>
    <dsp:sp modelId="{E0EC0E00-F070-D640-A2B9-720604140938}">
      <dsp:nvSpPr>
        <dsp:cNvPr id="0" name=""/>
        <dsp:cNvSpPr/>
      </dsp:nvSpPr>
      <dsp:spPr>
        <a:xfrm>
          <a:off x="8978028" y="199725"/>
          <a:ext cx="2311372" cy="1262719"/>
        </a:xfrm>
        <a:prstGeom prst="roundRect">
          <a:avLst>
            <a:gd name="adj" fmla="val 10000"/>
          </a:avLst>
        </a:prstGeom>
        <a:solidFill>
          <a:schemeClr val="tx2">
            <a:lumMod val="10000"/>
            <a:lumOff val="9000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2">
                  <a:lumMod val="75000"/>
                </a:schemeClr>
              </a:solidFill>
            </a:rPr>
            <a:t>Desired outcome </a:t>
          </a:r>
        </a:p>
        <a:p>
          <a:pPr marL="0" lvl="0" indent="0" algn="ctr" defTabSz="711200">
            <a:lnSpc>
              <a:spcPct val="90000"/>
            </a:lnSpc>
            <a:spcBef>
              <a:spcPct val="0"/>
            </a:spcBef>
            <a:spcAft>
              <a:spcPct val="35000"/>
            </a:spcAft>
            <a:buNone/>
          </a:pPr>
          <a:r>
            <a:rPr lang="en-US" sz="2400" b="1" kern="1200" dirty="0">
              <a:solidFill>
                <a:schemeClr val="tx2">
                  <a:lumMod val="75000"/>
                </a:schemeClr>
              </a:solidFill>
            </a:rPr>
            <a:t>Belonging</a:t>
          </a:r>
          <a:r>
            <a:rPr lang="en-US" sz="2800" b="1" kern="1200" dirty="0">
              <a:solidFill>
                <a:schemeClr val="tx2">
                  <a:lumMod val="75000"/>
                </a:schemeClr>
              </a:solidFill>
            </a:rPr>
            <a:t> </a:t>
          </a:r>
        </a:p>
      </dsp:txBody>
      <dsp:txXfrm>
        <a:off x="9015012" y="236709"/>
        <a:ext cx="2237404" cy="118875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BD6A40-01F7-44F1-A4A9-18B16A8FC912}">
      <dsp:nvSpPr>
        <dsp:cNvPr id="0" name=""/>
        <dsp:cNvSpPr/>
      </dsp:nvSpPr>
      <dsp:spPr>
        <a:xfrm>
          <a:off x="0" y="26632"/>
          <a:ext cx="10509363" cy="10810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a:t>Typicality</a:t>
          </a:r>
        </a:p>
      </dsp:txBody>
      <dsp:txXfrm>
        <a:off x="52774" y="79406"/>
        <a:ext cx="10403815" cy="975532"/>
      </dsp:txXfrm>
    </dsp:sp>
    <dsp:sp modelId="{F41CFC6C-78AC-4577-BBCB-558306BD6CED}">
      <dsp:nvSpPr>
        <dsp:cNvPr id="0" name=""/>
        <dsp:cNvSpPr/>
      </dsp:nvSpPr>
      <dsp:spPr>
        <a:xfrm>
          <a:off x="0" y="1296995"/>
          <a:ext cx="10509363" cy="10810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dirty="0"/>
            <a:t>Generally</a:t>
          </a:r>
        </a:p>
      </dsp:txBody>
      <dsp:txXfrm>
        <a:off x="52774" y="1349769"/>
        <a:ext cx="10403815" cy="975532"/>
      </dsp:txXfrm>
    </dsp:sp>
    <dsp:sp modelId="{8496A60A-64F9-4F18-9553-EBB53201A5C1}">
      <dsp:nvSpPr>
        <dsp:cNvPr id="0" name=""/>
        <dsp:cNvSpPr/>
      </dsp:nvSpPr>
      <dsp:spPr>
        <a:xfrm>
          <a:off x="0" y="2442232"/>
          <a:ext cx="10509363" cy="10810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a:t>Proportionate</a:t>
          </a:r>
        </a:p>
      </dsp:txBody>
      <dsp:txXfrm>
        <a:off x="52774" y="2495006"/>
        <a:ext cx="10403815" cy="975532"/>
      </dsp:txXfrm>
    </dsp:sp>
    <dsp:sp modelId="{890212B7-B0EF-4236-9688-00C927214B56}">
      <dsp:nvSpPr>
        <dsp:cNvPr id="0" name=""/>
        <dsp:cNvSpPr/>
      </dsp:nvSpPr>
      <dsp:spPr>
        <a:xfrm>
          <a:off x="0" y="3650032"/>
          <a:ext cx="10509363" cy="10810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a:t>Indicative grading</a:t>
          </a:r>
        </a:p>
      </dsp:txBody>
      <dsp:txXfrm>
        <a:off x="52774" y="3702806"/>
        <a:ext cx="10403815" cy="97553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A28D04-49B5-4706-B860-6ADEC9DC0E0C}">
      <dsp:nvSpPr>
        <dsp:cNvPr id="0" name=""/>
        <dsp:cNvSpPr/>
      </dsp:nvSpPr>
      <dsp:spPr>
        <a:xfrm>
          <a:off x="0" y="92889"/>
          <a:ext cx="5181600" cy="100035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solidFill>
                <a:srgbClr val="FFFFFF"/>
              </a:solidFill>
              <a:ea typeface="+mn-ea"/>
              <a:cs typeface="+mn-cs"/>
            </a:rPr>
            <a:t>All Waltham Forest children and young people feel that they belong and that their voices are heard.</a:t>
          </a:r>
          <a:endParaRPr lang="en-US" sz="1900" kern="1200">
            <a:solidFill>
              <a:srgbClr val="FFFFFF"/>
            </a:solidFill>
            <a:ea typeface="+mn-ea"/>
            <a:cs typeface="+mn-cs"/>
          </a:endParaRPr>
        </a:p>
      </dsp:txBody>
      <dsp:txXfrm>
        <a:off x="48833" y="141722"/>
        <a:ext cx="5083934" cy="902684"/>
      </dsp:txXfrm>
    </dsp:sp>
    <dsp:sp modelId="{449FBF4F-26E7-4854-951A-DC4D49B1FD1C}">
      <dsp:nvSpPr>
        <dsp:cNvPr id="0" name=""/>
        <dsp:cNvSpPr/>
      </dsp:nvSpPr>
      <dsp:spPr>
        <a:xfrm>
          <a:off x="0" y="1147959"/>
          <a:ext cx="5181600" cy="100035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solidFill>
                <a:srgbClr val="FFFFFF"/>
              </a:solidFill>
              <a:ea typeface="+mn-ea"/>
              <a:cs typeface="+mn-cs"/>
            </a:rPr>
            <a:t>All Waltham Forest children and young people are well-prepared for adulthood and achieve their potential.</a:t>
          </a:r>
          <a:endParaRPr lang="en-US" sz="1900" kern="1200">
            <a:solidFill>
              <a:srgbClr val="FFFFFF"/>
            </a:solidFill>
            <a:ea typeface="+mn-ea"/>
            <a:cs typeface="+mn-cs"/>
          </a:endParaRPr>
        </a:p>
      </dsp:txBody>
      <dsp:txXfrm>
        <a:off x="48833" y="1196792"/>
        <a:ext cx="5083934" cy="902684"/>
      </dsp:txXfrm>
    </dsp:sp>
    <dsp:sp modelId="{76A430EC-C68E-4CD0-A2A1-69A90F1A6455}">
      <dsp:nvSpPr>
        <dsp:cNvPr id="0" name=""/>
        <dsp:cNvSpPr/>
      </dsp:nvSpPr>
      <dsp:spPr>
        <a:xfrm>
          <a:off x="0" y="2203029"/>
          <a:ext cx="5181600" cy="100035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solidFill>
                <a:srgbClr val="FFFFFF"/>
              </a:solidFill>
              <a:latin typeface="Arial" panose="020B0604020202020204"/>
              <a:ea typeface="+mn-ea"/>
              <a:cs typeface="+mn-cs"/>
            </a:rPr>
            <a:t>Waltham</a:t>
          </a:r>
          <a:r>
            <a:rPr lang="en-GB" sz="1900" kern="1200" dirty="0">
              <a:solidFill>
                <a:srgbClr val="FFFFFF"/>
              </a:solidFill>
              <a:ea typeface="+mn-ea"/>
              <a:cs typeface="+mn-cs"/>
            </a:rPr>
            <a:t> Forest has a strong, effective and sustainable Education workforce</a:t>
          </a:r>
          <a:r>
            <a:rPr lang="en-GB" sz="1900" kern="1200" dirty="0">
              <a:solidFill>
                <a:srgbClr val="FFFFFF"/>
              </a:solidFill>
              <a:latin typeface="Arial" panose="020B0604020202020204"/>
              <a:ea typeface="+mn-ea"/>
              <a:cs typeface="+mn-cs"/>
            </a:rPr>
            <a:t>.</a:t>
          </a:r>
          <a:endParaRPr lang="en-US" sz="1900" kern="1200" dirty="0">
            <a:solidFill>
              <a:srgbClr val="FFFFFF"/>
            </a:solidFill>
            <a:ea typeface="+mn-ea"/>
            <a:cs typeface="+mn-cs"/>
          </a:endParaRPr>
        </a:p>
      </dsp:txBody>
      <dsp:txXfrm>
        <a:off x="48833" y="2251862"/>
        <a:ext cx="5083934" cy="902684"/>
      </dsp:txXfrm>
    </dsp:sp>
    <dsp:sp modelId="{368BEF74-291E-4FB6-8589-FEBD25A3233F}">
      <dsp:nvSpPr>
        <dsp:cNvPr id="0" name=""/>
        <dsp:cNvSpPr/>
      </dsp:nvSpPr>
      <dsp:spPr>
        <a:xfrm>
          <a:off x="0" y="3258099"/>
          <a:ext cx="5181600" cy="100035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solidFill>
                <a:srgbClr val="FFFFFF"/>
              </a:solidFill>
              <a:ea typeface="+mn-ea"/>
              <a:cs typeface="+mn-cs"/>
            </a:rPr>
            <a:t>Our settings will be financially sustainable with effective use of resources.</a:t>
          </a:r>
          <a:endParaRPr lang="en-US" sz="1900" kern="1200">
            <a:solidFill>
              <a:srgbClr val="FFFFFF"/>
            </a:solidFill>
            <a:ea typeface="+mn-ea"/>
            <a:cs typeface="+mn-cs"/>
          </a:endParaRPr>
        </a:p>
      </dsp:txBody>
      <dsp:txXfrm>
        <a:off x="48833" y="3306932"/>
        <a:ext cx="5083934" cy="902684"/>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26/layout/NumberedDotsVertical#2">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26/layout/NumberedDotsVertical#2">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4">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5">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264C228-0D05-B679-2EC0-6A97527BFF0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8CCBACC-95C8-EC9B-705B-35881D48A8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2C12194-593B-0741-836E-87EB399AFA5C}" type="datetimeFigureOut">
              <a:rPr lang="en-US" smtClean="0"/>
              <a:t>10/7/2026</a:t>
            </a:fld>
            <a:endParaRPr lang="en-US"/>
          </a:p>
        </p:txBody>
      </p:sp>
      <p:sp>
        <p:nvSpPr>
          <p:cNvPr id="4" name="Footer Placeholder 3">
            <a:extLst>
              <a:ext uri="{FF2B5EF4-FFF2-40B4-BE49-F238E27FC236}">
                <a16:creationId xmlns:a16="http://schemas.microsoft.com/office/drawing/2014/main" id="{DCE09EC0-BD65-0BD2-2903-93E4C61F6A8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306A815-8853-9125-AF87-C36F6FBA01A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A1A4357-0F5A-7D4A-9E88-7DB631C1AC5F}" type="slidenum">
              <a:rPr lang="en-US" smtClean="0"/>
              <a:t>‹#›</a:t>
            </a:fld>
            <a:endParaRPr lang="en-US"/>
          </a:p>
        </p:txBody>
      </p:sp>
    </p:spTree>
    <p:extLst>
      <p:ext uri="{BB962C8B-B14F-4D97-AF65-F5344CB8AC3E}">
        <p14:creationId xmlns:p14="http://schemas.microsoft.com/office/powerpoint/2010/main" val="33029910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609C08-89E3-45FE-A554-CAB6ED3CC36E}" type="datetimeFigureOut">
              <a:rPr lang="en-GB" smtClean="0"/>
              <a:t>07/10/2026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9782BD-BF70-4357-8DF6-E5CD9F6F96B3}" type="slidenum">
              <a:rPr lang="en-GB" smtClean="0"/>
              <a:t>‹#›</a:t>
            </a:fld>
            <a:endParaRPr lang="en-GB"/>
          </a:p>
        </p:txBody>
      </p:sp>
    </p:spTree>
    <p:extLst>
      <p:ext uri="{BB962C8B-B14F-4D97-AF65-F5344CB8AC3E}">
        <p14:creationId xmlns:p14="http://schemas.microsoft.com/office/powerpoint/2010/main" val="1743767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www.bbc.com/news/articles/c6246wwl775o" TargetMode="External"/><Relationship Id="rId13" Type="http://schemas.openxmlformats.org/officeDocument/2006/relationships/hyperlink" Target="https://explore-education-statistics.service.gov.uk/find-statistics/suspensions-and-permanent-exclusions-in-england/2024-25" TargetMode="External"/><Relationship Id="rId3" Type="http://schemas.openxmlformats.org/officeDocument/2006/relationships/hyperlink" Target="https://assets.publishing.service.gov.uk/media/6a70a6c7e348732cfe958bdb/School_belonging_and_attainment_at_key_stage_4_linked_data_study.pdf" TargetMode="External"/><Relationship Id="rId7" Type="http://schemas.openxmlformats.org/officeDocument/2006/relationships/hyperlink" Target="https://theconversation.com/children-with-special-educational-needs-are-more-likely-to-miss-school-its-sign-of-a-system-under-strain-266942" TargetMode="External"/><Relationship Id="rId12" Type="http://schemas.openxmlformats.org/officeDocument/2006/relationships/hyperlink" Target="https://www.centreforsocialjustice.org.uk/newsroom/record-exclusions-of-children-with-special-needs-plans"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sendparentshelp.com/blog/send-attendance-gap" TargetMode="External"/><Relationship Id="rId11" Type="http://schemas.openxmlformats.org/officeDocument/2006/relationships/hyperlink" Target="https://explore-education-statistics.service.gov.uk/find-statistics/suspensions-and-permanent-exclusions-in-england/2024-25-autumn-term" TargetMode="External"/><Relationship Id="rId5" Type="http://schemas.openxmlformats.org/officeDocument/2006/relationships/hyperlink" Target="https://explore-education-statistics.service.gov.uk/find-statistics/pupil-absence-in-schools-in-england/2024-25" TargetMode="External"/><Relationship Id="rId10" Type="http://schemas.openxmlformats.org/officeDocument/2006/relationships/hyperlink" Target="https://nasen.org.uk/news/permanent-exclusions-and-suspensions-show-pupils-send-disproportionately-affected" TargetMode="External"/><Relationship Id="rId4" Type="http://schemas.openxmlformats.org/officeDocument/2006/relationships/hyperlink" Target="https://schoolsweek.co.uk/school-belonging-linked-to-profound-shift-in-attainment-report/" TargetMode="External"/><Relationship Id="rId9" Type="http://schemas.openxmlformats.org/officeDocument/2006/relationships/hyperlink" Target="https://www.ippr.org/media-office/half-of-all-suspensions-issued-to-children-with-special-educational-needs"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Photographs, original WFMS logo and introductory wording sourced from Mary Mycroft, Music update JUNE 26. Source presentation: https://lbwf-my.sharepoint.com/personal/mary_mycroft_walthamforest_gov_uk/Documents/MM%20Area/My%20Documents/Tonnie/Music%20update%20JUNE%2026.pptx?web=1 . Images from source slides 1, 2 and 4. Introductory wording from source slide 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00"/>
              </a:spcBef>
              <a:spcAft>
                <a:spcPts val="750"/>
              </a:spcAft>
            </a:pPr>
            <a:r>
              <a:rPr lang="en-GB" sz="1800" b="1" i="1" kern="0" dirty="0">
                <a:effectLst/>
                <a:latin typeface="system-ui"/>
                <a:ea typeface="Times New Roman" panose="02020603050405020304" pitchFamily="18" charset="0"/>
                <a:cs typeface="Times New Roman" panose="02020603050405020304" pitchFamily="18" charset="0"/>
              </a:rPr>
              <a:t>Inclusion and SEND are no longer a specialist strand - they become the spine of PD</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r>
              <a:rPr lang="en-US" dirty="0"/>
              <a:t>Not SENCO responsibility – sits with everyone – whole school approach </a:t>
            </a:r>
          </a:p>
          <a:p>
            <a:endParaRPr lang="en-US" dirty="0"/>
          </a:p>
          <a:p>
            <a:pPr>
              <a:spcBef>
                <a:spcPts val="1200"/>
              </a:spcBef>
              <a:spcAft>
                <a:spcPts val="750"/>
              </a:spcAft>
            </a:pPr>
            <a:r>
              <a:rPr lang="en-GB" sz="1200" b="1" i="1" kern="0" dirty="0">
                <a:effectLst/>
                <a:latin typeface="system-ui"/>
                <a:ea typeface="Times New Roman" panose="02020603050405020304" pitchFamily="18" charset="0"/>
                <a:cs typeface="Times New Roman" panose="02020603050405020304" pitchFamily="18" charset="0"/>
              </a:rPr>
              <a:t>The implication for PD leaders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920"/>
              </a:lnSpc>
              <a:spcAft>
                <a:spcPts val="1500"/>
              </a:spcAft>
            </a:pPr>
            <a:r>
              <a:rPr lang="en-GB" sz="1200" kern="0" dirty="0">
                <a:effectLst/>
                <a:latin typeface="Times New Roman" panose="02020603050405020304" pitchFamily="18" charset="0"/>
                <a:ea typeface="Times New Roman" panose="02020603050405020304" pitchFamily="18" charset="0"/>
                <a:cs typeface="Times New Roman" panose="02020603050405020304" pitchFamily="18" charset="0"/>
              </a:rPr>
              <a:t>This is a major shift in responsibility. Inclusion can no longer sit only with the SENCO, specialist teams, or occasional INSET. At scale, trusts will need to build:</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920"/>
              </a:lnSpc>
              <a:buSzPts val="1000"/>
              <a:buFont typeface="Symbol" pitchFamily="2" charset="2"/>
              <a:buChar char=""/>
              <a:tabLst>
                <a:tab pos="457200" algn="l"/>
              </a:tabLst>
            </a:pPr>
            <a:r>
              <a:rPr lang="en-GB" sz="1200" kern="0" dirty="0">
                <a:effectLst/>
                <a:latin typeface="Times New Roman" panose="02020603050405020304" pitchFamily="18" charset="0"/>
                <a:ea typeface="Times New Roman" panose="02020603050405020304" pitchFamily="18" charset="0"/>
                <a:cs typeface="Times New Roman" panose="02020603050405020304" pitchFamily="18" charset="0"/>
              </a:rPr>
              <a:t>a shared language for inclusive teaching,</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920"/>
              </a:lnSpc>
              <a:buSzPts val="1000"/>
              <a:buFont typeface="Symbol" pitchFamily="2" charset="2"/>
              <a:buChar char=""/>
              <a:tabLst>
                <a:tab pos="457200" algn="l"/>
              </a:tabLst>
            </a:pPr>
            <a:r>
              <a:rPr lang="en-GB" sz="1200" kern="0" dirty="0">
                <a:effectLst/>
                <a:latin typeface="Times New Roman" panose="02020603050405020304" pitchFamily="18" charset="0"/>
                <a:ea typeface="Times New Roman" panose="02020603050405020304" pitchFamily="18" charset="0"/>
                <a:cs typeface="Times New Roman" panose="02020603050405020304" pitchFamily="18" charset="0"/>
              </a:rPr>
              <a:t>coaching and walkthroughs that include adaptive practice,</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920"/>
              </a:lnSpc>
              <a:buSzPts val="1000"/>
              <a:buFont typeface="Symbol" pitchFamily="2" charset="2"/>
              <a:buChar char=""/>
              <a:tabLst>
                <a:tab pos="457200" algn="l"/>
              </a:tabLst>
            </a:pPr>
            <a:r>
              <a:rPr lang="en-GB" sz="1200" kern="0" dirty="0">
                <a:effectLst/>
                <a:latin typeface="Times New Roman" panose="02020603050405020304" pitchFamily="18" charset="0"/>
                <a:ea typeface="Times New Roman" panose="02020603050405020304" pitchFamily="18" charset="0"/>
                <a:cs typeface="Times New Roman" panose="02020603050405020304" pitchFamily="18" charset="0"/>
              </a:rPr>
              <a:t>subject-specific inclusion guidance,</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920"/>
              </a:lnSpc>
              <a:buSzPts val="1000"/>
              <a:buFont typeface="Symbol" pitchFamily="2" charset="2"/>
              <a:buChar char=""/>
              <a:tabLst>
                <a:tab pos="457200" algn="l"/>
              </a:tabLst>
            </a:pPr>
            <a:r>
              <a:rPr lang="en-GB" sz="1200" kern="0" dirty="0">
                <a:effectLst/>
                <a:latin typeface="Times New Roman" panose="02020603050405020304" pitchFamily="18" charset="0"/>
                <a:ea typeface="Times New Roman" panose="02020603050405020304" pitchFamily="18" charset="0"/>
                <a:cs typeface="Times New Roman" panose="02020603050405020304" pitchFamily="18" charset="0"/>
              </a:rPr>
              <a:t>training for support staff and pastoral teams,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920"/>
              </a:lnSpc>
              <a:buSzPts val="1000"/>
              <a:buFont typeface="Symbol" pitchFamily="2" charset="2"/>
              <a:buChar char=""/>
              <a:tabLst>
                <a:tab pos="457200" algn="l"/>
              </a:tabLst>
            </a:pPr>
            <a:r>
              <a:rPr lang="en-GB" sz="1200" kern="0" dirty="0">
                <a:effectLst/>
                <a:latin typeface="Times New Roman" panose="02020603050405020304" pitchFamily="18" charset="0"/>
                <a:ea typeface="Times New Roman" panose="02020603050405020304" pitchFamily="18" charset="0"/>
                <a:cs typeface="Times New Roman" panose="02020603050405020304" pitchFamily="18" charset="0"/>
              </a:rPr>
              <a:t>leadership development on resource deployment and quality assurance.</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920"/>
              </a:lnSpc>
              <a:spcAft>
                <a:spcPts val="1500"/>
              </a:spcAft>
            </a:pPr>
            <a:r>
              <a:rPr lang="en-GB" sz="1200" kern="0" dirty="0">
                <a:effectLst/>
                <a:latin typeface="Times New Roman" panose="02020603050405020304" pitchFamily="18" charset="0"/>
                <a:ea typeface="Times New Roman" panose="02020603050405020304" pitchFamily="18" charset="0"/>
                <a:cs typeface="Times New Roman" panose="02020603050405020304" pitchFamily="18" charset="0"/>
              </a:rPr>
              <a:t>The practical question for PD leaders becomes: Can we evidence that our PD model is improving inclusive classroom practice across all schools, not just offering SEND training?</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GB" dirty="0"/>
          </a:p>
        </p:txBody>
      </p:sp>
      <p:sp>
        <p:nvSpPr>
          <p:cNvPr id="4" name="Slide Number Placeholder 3"/>
          <p:cNvSpPr>
            <a:spLocks noGrp="1"/>
          </p:cNvSpPr>
          <p:nvPr>
            <p:ph type="sldNum" sz="quarter" idx="5"/>
          </p:nvPr>
        </p:nvSpPr>
        <p:spPr/>
        <p:txBody>
          <a:bodyPr/>
          <a:lstStyle/>
          <a:p>
            <a:fld id="{AF29EC51-96A2-4270-A37C-F662975AF0C4}" type="slidenum">
              <a:rPr lang="en-GB" smtClean="0"/>
              <a:t>5</a:t>
            </a:fld>
            <a:endParaRPr lang="en-GB"/>
          </a:p>
        </p:txBody>
      </p:sp>
    </p:spTree>
    <p:extLst>
      <p:ext uri="{BB962C8B-B14F-4D97-AF65-F5344CB8AC3E}">
        <p14:creationId xmlns:p14="http://schemas.microsoft.com/office/powerpoint/2010/main" val="4150359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F29EC51-96A2-4270-A37C-F662975AF0C4}" type="slidenum">
              <a:rPr lang="en-GB" smtClean="0"/>
              <a:t>8</a:t>
            </a:fld>
            <a:endParaRPr lang="en-GB"/>
          </a:p>
        </p:txBody>
      </p:sp>
    </p:spTree>
    <p:extLst>
      <p:ext uri="{BB962C8B-B14F-4D97-AF65-F5344CB8AC3E}">
        <p14:creationId xmlns:p14="http://schemas.microsoft.com/office/powerpoint/2010/main" val="4097784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According to the Department for Education’s (DfE) </a:t>
            </a:r>
            <a:r>
              <a:rPr lang="en-GB" sz="1200" b="0" u="none" strike="noStrike" kern="1200" dirty="0">
                <a:solidFill>
                  <a:schemeClr val="tx1"/>
                </a:solidFill>
                <a:effectLst/>
                <a:latin typeface="+mn-lt"/>
                <a:ea typeface="+mn-ea"/>
                <a:cs typeface="+mn-cs"/>
                <a:hlinkClick r:id="rId3"/>
              </a:rPr>
              <a:t>School belonging and attainment at key stage 4: linked data study</a:t>
            </a:r>
            <a:r>
              <a:rPr lang="en-GB" dirty="0"/>
              <a:t>, only </a:t>
            </a:r>
            <a:r>
              <a:rPr lang="en-GB" sz="1200" b="1" u="none" strike="noStrike" kern="1200" dirty="0">
                <a:solidFill>
                  <a:schemeClr val="tx1"/>
                </a:solidFill>
                <a:effectLst/>
                <a:latin typeface="+mn-lt"/>
                <a:ea typeface="+mn-ea"/>
                <a:cs typeface="+mn-cs"/>
              </a:rPr>
              <a:t>56.62% of SEN pupils</a:t>
            </a:r>
            <a:r>
              <a:rPr lang="en-GB" dirty="0"/>
              <a:t> reported feeling a sense of belonging at their school, compared to </a:t>
            </a:r>
            <a:r>
              <a:rPr lang="en-GB" sz="1200" b="1" u="none" strike="noStrike" kern="1200" dirty="0">
                <a:solidFill>
                  <a:schemeClr val="tx1"/>
                </a:solidFill>
                <a:effectLst/>
                <a:latin typeface="+mn-lt"/>
                <a:ea typeface="+mn-ea"/>
                <a:cs typeface="+mn-cs"/>
              </a:rPr>
              <a:t>62.98% of non-SEN pupils</a:t>
            </a:r>
            <a:r>
              <a:rPr lang="en-GB" dirty="0"/>
              <a:t>. When evaluated using a broader multi-variable belonging index, the data shows that pupils without SEND achieve significantly higher belonging scores across the board. [</a:t>
            </a:r>
            <a:r>
              <a:rPr lang="en-GB" dirty="0">
                <a:hlinkClick r:id="rId3"/>
              </a:rPr>
              <a:t>1</a:t>
            </a:r>
            <a:r>
              <a:rPr lang="en-GB" dirty="0"/>
              <a:t>, </a:t>
            </a:r>
            <a:r>
              <a:rPr lang="en-GB" dirty="0">
                <a:hlinkClick r:id="rId4"/>
              </a:rPr>
              <a:t>2</a:t>
            </a:r>
            <a:r>
              <a:rPr lang="en-GB" dirty="0"/>
              <a:t>]</a:t>
            </a:r>
          </a:p>
          <a:p>
            <a:r>
              <a:rPr lang="en-GB" sz="1200" b="1" u="none" strike="noStrike" kern="1200" dirty="0">
                <a:solidFill>
                  <a:schemeClr val="tx1"/>
                </a:solidFill>
                <a:effectLst/>
                <a:latin typeface="+mn-lt"/>
                <a:ea typeface="+mn-ea"/>
                <a:cs typeface="+mn-cs"/>
              </a:rPr>
              <a:t>1. Attendance Rates (Twice as Likely to be Absent)</a:t>
            </a:r>
          </a:p>
          <a:p>
            <a:r>
              <a:rPr lang="en-GB" sz="1200" b="0" u="none" strike="noStrike" kern="1200" dirty="0">
                <a:solidFill>
                  <a:schemeClr val="tx1"/>
                </a:solidFill>
                <a:effectLst/>
                <a:latin typeface="+mn-lt"/>
                <a:ea typeface="+mn-ea"/>
                <a:cs typeface="+mn-cs"/>
              </a:rPr>
              <a:t>Official </a:t>
            </a:r>
            <a:r>
              <a:rPr lang="en-GB" sz="1200" b="0" u="none" strike="noStrike" kern="1200" dirty="0">
                <a:solidFill>
                  <a:schemeClr val="tx1"/>
                </a:solidFill>
                <a:effectLst/>
                <a:latin typeface="+mn-lt"/>
                <a:ea typeface="+mn-ea"/>
                <a:cs typeface="+mn-cs"/>
                <a:hlinkClick r:id="rId5"/>
              </a:rPr>
              <a:t>Department for Education (DfE) data</a:t>
            </a:r>
            <a:r>
              <a:rPr lang="en-GB" sz="1200" b="0" u="none" strike="noStrike" kern="1200" dirty="0">
                <a:solidFill>
                  <a:schemeClr val="tx1"/>
                </a:solidFill>
                <a:effectLst/>
                <a:latin typeface="+mn-lt"/>
                <a:ea typeface="+mn-ea"/>
                <a:cs typeface="+mn-cs"/>
              </a:rPr>
              <a:t> confirms the "twice as likely" metric. Analysis from </a:t>
            </a:r>
            <a:r>
              <a:rPr lang="en-GB" sz="1200" b="0" u="none" strike="noStrike" kern="1200" dirty="0">
                <a:solidFill>
                  <a:schemeClr val="tx1"/>
                </a:solidFill>
                <a:effectLst/>
                <a:latin typeface="+mn-lt"/>
                <a:ea typeface="+mn-ea"/>
                <a:cs typeface="+mn-cs"/>
                <a:hlinkClick r:id="rId6"/>
              </a:rPr>
              <a:t>SEND Parents Help</a:t>
            </a:r>
            <a:r>
              <a:rPr lang="en-GB" sz="1200" b="0" u="none" strike="noStrike" kern="1200" dirty="0">
                <a:solidFill>
                  <a:schemeClr val="tx1"/>
                </a:solidFill>
                <a:effectLst/>
                <a:latin typeface="+mn-lt"/>
                <a:ea typeface="+mn-ea"/>
                <a:cs typeface="+mn-cs"/>
              </a:rPr>
              <a:t> details that pupils on SEN Support have a persistent absence rate of </a:t>
            </a:r>
            <a:r>
              <a:rPr lang="en-GB" sz="1200" b="1" u="none" strike="noStrike" kern="1200" dirty="0">
                <a:solidFill>
                  <a:schemeClr val="tx1"/>
                </a:solidFill>
                <a:effectLst/>
                <a:latin typeface="+mn-lt"/>
                <a:ea typeface="+mn-ea"/>
                <a:cs typeface="+mn-cs"/>
              </a:rPr>
              <a:t>27.8% compared to just 14.7%</a:t>
            </a:r>
            <a:r>
              <a:rPr lang="en-GB" sz="1200" b="0" u="none" strike="noStrike" kern="1200" dirty="0">
                <a:solidFill>
                  <a:schemeClr val="tx1"/>
                </a:solidFill>
                <a:effectLst/>
                <a:latin typeface="+mn-lt"/>
                <a:ea typeface="+mn-ea"/>
                <a:cs typeface="+mn-cs"/>
              </a:rPr>
              <a:t> for children with no identified SEN.</a:t>
            </a:r>
          </a:p>
          <a:p>
            <a:r>
              <a:rPr lang="en-GB" sz="1200" b="1" u="none" strike="noStrike" kern="1200" dirty="0">
                <a:solidFill>
                  <a:schemeClr val="tx1"/>
                </a:solidFill>
                <a:effectLst/>
                <a:latin typeface="+mn-lt"/>
                <a:ea typeface="+mn-ea"/>
                <a:cs typeface="+mn-cs"/>
              </a:rPr>
              <a:t>Severe Absence:</a:t>
            </a:r>
            <a:r>
              <a:rPr lang="en-GB" sz="1200" b="0" u="none" strike="noStrike" kern="1200" dirty="0">
                <a:solidFill>
                  <a:schemeClr val="tx1"/>
                </a:solidFill>
                <a:effectLst/>
                <a:latin typeface="+mn-lt"/>
                <a:ea typeface="+mn-ea"/>
                <a:cs typeface="+mn-cs"/>
              </a:rPr>
              <a:t> The crisis is even more acute for pupils with an Education, Health and Care Plan (EHCP). A report published in </a:t>
            </a:r>
            <a:r>
              <a:rPr lang="en-GB" sz="1200" b="0" u="none" strike="noStrike" kern="1200" dirty="0">
                <a:solidFill>
                  <a:schemeClr val="tx1"/>
                </a:solidFill>
                <a:effectLst/>
                <a:latin typeface="+mn-lt"/>
                <a:ea typeface="+mn-ea"/>
                <a:cs typeface="+mn-cs"/>
                <a:hlinkClick r:id="rId7"/>
              </a:rPr>
              <a:t>The Conversation</a:t>
            </a:r>
            <a:r>
              <a:rPr lang="en-GB" sz="1200" b="0" u="none" strike="noStrike" kern="1200" dirty="0">
                <a:solidFill>
                  <a:schemeClr val="tx1"/>
                </a:solidFill>
                <a:effectLst/>
                <a:latin typeface="+mn-lt"/>
                <a:ea typeface="+mn-ea"/>
                <a:cs typeface="+mn-cs"/>
              </a:rPr>
              <a:t> notes they are up to </a:t>
            </a:r>
            <a:r>
              <a:rPr lang="en-GB" sz="1200" b="1" u="none" strike="noStrike" kern="1200" dirty="0">
                <a:solidFill>
                  <a:schemeClr val="tx1"/>
                </a:solidFill>
                <a:effectLst/>
                <a:latin typeface="+mn-lt"/>
                <a:ea typeface="+mn-ea"/>
                <a:cs typeface="+mn-cs"/>
              </a:rPr>
              <a:t>seven times more likely to be severely absent</a:t>
            </a:r>
            <a:r>
              <a:rPr lang="en-GB" sz="1200" b="0" u="none" strike="noStrike" kern="1200" dirty="0">
                <a:solidFill>
                  <a:schemeClr val="tx1"/>
                </a:solidFill>
                <a:effectLst/>
                <a:latin typeface="+mn-lt"/>
                <a:ea typeface="+mn-ea"/>
                <a:cs typeface="+mn-cs"/>
              </a:rPr>
              <a:t> (missing 50% or more of school).</a:t>
            </a:r>
          </a:p>
          <a:p>
            <a:r>
              <a:rPr lang="en-GB" sz="1200" b="1" u="none" strike="noStrike" kern="1200" dirty="0">
                <a:solidFill>
                  <a:schemeClr val="tx1"/>
                </a:solidFill>
                <a:effectLst/>
                <a:latin typeface="+mn-lt"/>
                <a:ea typeface="+mn-ea"/>
                <a:cs typeface="+mn-cs"/>
              </a:rPr>
              <a:t>Rising Trends:</a:t>
            </a:r>
            <a:r>
              <a:rPr lang="en-GB" sz="1200" b="0" u="none" strike="noStrike" kern="1200" dirty="0">
                <a:solidFill>
                  <a:schemeClr val="tx1"/>
                </a:solidFill>
                <a:effectLst/>
                <a:latin typeface="+mn-lt"/>
                <a:ea typeface="+mn-ea"/>
                <a:cs typeface="+mn-cs"/>
              </a:rPr>
              <a:t> According to the </a:t>
            </a:r>
            <a:r>
              <a:rPr lang="en-GB" sz="1200" b="0" u="none" strike="noStrike" kern="1200" dirty="0">
                <a:solidFill>
                  <a:schemeClr val="tx1"/>
                </a:solidFill>
                <a:effectLst/>
                <a:latin typeface="+mn-lt"/>
                <a:ea typeface="+mn-ea"/>
                <a:cs typeface="+mn-cs"/>
                <a:hlinkClick r:id="rId8"/>
              </a:rPr>
              <a:t>BBC</a:t>
            </a:r>
            <a:r>
              <a:rPr lang="en-GB" sz="1200" b="0" u="none" strike="noStrike" kern="1200" dirty="0">
                <a:solidFill>
                  <a:schemeClr val="tx1"/>
                </a:solidFill>
                <a:effectLst/>
                <a:latin typeface="+mn-lt"/>
                <a:ea typeface="+mn-ea"/>
                <a:cs typeface="+mn-cs"/>
              </a:rPr>
              <a:t>, the record rise in severe absenteeism across England has been primarily driven by a surge in SEND pupils missing classes due to systemic pressures.</a:t>
            </a:r>
          </a:p>
          <a:p>
            <a:r>
              <a:rPr lang="en-GB" sz="1200" b="1" u="none" strike="noStrike" kern="1200" dirty="0">
                <a:solidFill>
                  <a:schemeClr val="tx1"/>
                </a:solidFill>
                <a:effectLst/>
                <a:latin typeface="+mn-lt"/>
                <a:ea typeface="+mn-ea"/>
                <a:cs typeface="+mn-cs"/>
              </a:rPr>
              <a:t>Proportion of Disruption:</a:t>
            </a:r>
            <a:r>
              <a:rPr lang="en-GB" sz="1200" b="0" u="none" strike="noStrike" kern="1200" dirty="0">
                <a:solidFill>
                  <a:schemeClr val="tx1"/>
                </a:solidFill>
                <a:effectLst/>
                <a:latin typeface="+mn-lt"/>
                <a:ea typeface="+mn-ea"/>
                <a:cs typeface="+mn-cs"/>
              </a:rPr>
              <a:t> Nearly half (around 49%) of all suspensions are issued to children with special educational needs, despite these pupils making up roughly 20% of the overall school population. [</a:t>
            </a:r>
            <a:r>
              <a:rPr lang="en-GB" sz="1200" b="0" u="none" strike="noStrike" kern="1200" dirty="0">
                <a:solidFill>
                  <a:schemeClr val="tx1"/>
                </a:solidFill>
                <a:effectLst/>
                <a:latin typeface="+mn-lt"/>
                <a:ea typeface="+mn-ea"/>
                <a:cs typeface="+mn-cs"/>
                <a:hlinkClick r:id="rId9"/>
              </a:rPr>
              <a:t>1</a:t>
            </a:r>
            <a:r>
              <a:rPr lang="en-GB" sz="1200" b="0" u="none" strike="noStrike" kern="1200" dirty="0">
                <a:solidFill>
                  <a:schemeClr val="tx1"/>
                </a:solidFill>
                <a:effectLst/>
                <a:latin typeface="+mn-lt"/>
                <a:ea typeface="+mn-ea"/>
                <a:cs typeface="+mn-cs"/>
              </a:rPr>
              <a:t>]</a:t>
            </a:r>
          </a:p>
          <a:p>
            <a:r>
              <a:rPr lang="en-GB" sz="1200" b="1" u="none" strike="noStrike" kern="1200" dirty="0">
                <a:solidFill>
                  <a:schemeClr val="tx1"/>
                </a:solidFill>
                <a:effectLst/>
                <a:latin typeface="+mn-lt"/>
                <a:ea typeface="+mn-ea"/>
                <a:cs typeface="+mn-cs"/>
              </a:rPr>
              <a:t>SEN Support vs. EHCP:</a:t>
            </a:r>
            <a:r>
              <a:rPr lang="en-GB" sz="1200" b="0" u="none" strike="noStrike" kern="1200" dirty="0">
                <a:solidFill>
                  <a:schemeClr val="tx1"/>
                </a:solidFill>
                <a:effectLst/>
                <a:latin typeface="+mn-lt"/>
                <a:ea typeface="+mn-ea"/>
                <a:cs typeface="+mn-cs"/>
              </a:rPr>
              <a:t> Pupils receiving </a:t>
            </a:r>
            <a:r>
              <a:rPr lang="en-GB" sz="1200" b="1" u="none" strike="noStrike" kern="1200" dirty="0">
                <a:solidFill>
                  <a:schemeClr val="tx1"/>
                </a:solidFill>
                <a:effectLst/>
                <a:latin typeface="+mn-lt"/>
                <a:ea typeface="+mn-ea"/>
                <a:cs typeface="+mn-cs"/>
              </a:rPr>
              <a:t>SEN support</a:t>
            </a:r>
            <a:r>
              <a:rPr lang="en-GB" sz="1200" b="0" u="none" strike="noStrike" kern="1200" dirty="0">
                <a:solidFill>
                  <a:schemeClr val="tx1"/>
                </a:solidFill>
                <a:effectLst/>
                <a:latin typeface="+mn-lt"/>
                <a:ea typeface="+mn-ea"/>
                <a:cs typeface="+mn-cs"/>
              </a:rPr>
              <a:t> (extra help in school without a formal plan) generally experience higher rates of suspension and permanent exclusion than those with an </a:t>
            </a:r>
            <a:r>
              <a:rPr lang="en-GB" sz="1200" b="1" u="none" strike="noStrike" kern="1200" dirty="0">
                <a:solidFill>
                  <a:schemeClr val="tx1"/>
                </a:solidFill>
                <a:effectLst/>
                <a:latin typeface="+mn-lt"/>
                <a:ea typeface="+mn-ea"/>
                <a:cs typeface="+mn-cs"/>
              </a:rPr>
              <a:t>Education, Health and Care Plan (EHCP)</a:t>
            </a:r>
            <a:r>
              <a:rPr lang="en-GB" sz="1200" b="0" u="none" strike="noStrike" kern="1200" dirty="0">
                <a:solidFill>
                  <a:schemeClr val="tx1"/>
                </a:solidFill>
                <a:effectLst/>
                <a:latin typeface="+mn-lt"/>
                <a:ea typeface="+mn-ea"/>
                <a:cs typeface="+mn-cs"/>
              </a:rPr>
              <a:t>. [</a:t>
            </a:r>
            <a:r>
              <a:rPr lang="en-GB" sz="1200" b="0" u="none" strike="noStrike" kern="1200" dirty="0">
                <a:solidFill>
                  <a:schemeClr val="tx1"/>
                </a:solidFill>
                <a:effectLst/>
                <a:latin typeface="+mn-lt"/>
                <a:ea typeface="+mn-ea"/>
                <a:cs typeface="+mn-cs"/>
                <a:hlinkClick r:id="rId10"/>
              </a:rPr>
              <a:t>1</a:t>
            </a:r>
            <a:r>
              <a:rPr lang="en-GB" sz="1200" b="0" u="none" strike="noStrike" kern="1200" dirty="0">
                <a:solidFill>
                  <a:schemeClr val="tx1"/>
                </a:solidFill>
                <a:effectLst/>
                <a:latin typeface="+mn-lt"/>
                <a:ea typeface="+mn-ea"/>
                <a:cs typeface="+mn-cs"/>
              </a:rPr>
              <a:t>, </a:t>
            </a:r>
            <a:r>
              <a:rPr lang="en-GB" sz="1200" b="0" u="none" strike="noStrike" kern="1200" dirty="0">
                <a:solidFill>
                  <a:schemeClr val="tx1"/>
                </a:solidFill>
                <a:effectLst/>
                <a:latin typeface="+mn-lt"/>
                <a:ea typeface="+mn-ea"/>
                <a:cs typeface="+mn-cs"/>
                <a:hlinkClick r:id="rId11"/>
              </a:rPr>
              <a:t>2</a:t>
            </a:r>
            <a:r>
              <a:rPr lang="en-GB" sz="1200" b="0" u="none" strike="noStrike" kern="1200" dirty="0">
                <a:solidFill>
                  <a:schemeClr val="tx1"/>
                </a:solidFill>
                <a:effectLst/>
                <a:latin typeface="+mn-lt"/>
                <a:ea typeface="+mn-ea"/>
                <a:cs typeface="+mn-cs"/>
              </a:rPr>
              <a:t>]</a:t>
            </a:r>
          </a:p>
          <a:p>
            <a:r>
              <a:rPr lang="en-GB" sz="1200" b="1" u="none" strike="noStrike" kern="1200" dirty="0">
                <a:solidFill>
                  <a:schemeClr val="tx1"/>
                </a:solidFill>
                <a:effectLst/>
                <a:latin typeface="+mn-lt"/>
                <a:ea typeface="+mn-ea"/>
                <a:cs typeface="+mn-cs"/>
              </a:rPr>
              <a:t>Multiplier Effect:</a:t>
            </a:r>
            <a:r>
              <a:rPr lang="en-GB" sz="1200" b="0" u="none" strike="noStrike" kern="1200" dirty="0">
                <a:solidFill>
                  <a:schemeClr val="tx1"/>
                </a:solidFill>
                <a:effectLst/>
                <a:latin typeface="+mn-lt"/>
                <a:ea typeface="+mn-ea"/>
                <a:cs typeface="+mn-cs"/>
              </a:rPr>
              <a:t> Pupils at the SEN support level are over 4 times more likely to be suspended and up to 8 times more likely to be permanently excluded than children with no identified SEN. [</a:t>
            </a:r>
            <a:r>
              <a:rPr lang="en-GB" sz="1200" b="0" u="none" strike="noStrike" kern="1200" dirty="0">
                <a:solidFill>
                  <a:schemeClr val="tx1"/>
                </a:solidFill>
                <a:effectLst/>
                <a:latin typeface="+mn-lt"/>
                <a:ea typeface="+mn-ea"/>
                <a:cs typeface="+mn-cs"/>
                <a:hlinkClick r:id="rId10"/>
              </a:rPr>
              <a:t>1</a:t>
            </a:r>
            <a:r>
              <a:rPr lang="en-GB" sz="1200" b="0" u="none" strike="noStrike" kern="1200" dirty="0">
                <a:solidFill>
                  <a:schemeClr val="tx1"/>
                </a:solidFill>
                <a:effectLst/>
                <a:latin typeface="+mn-lt"/>
                <a:ea typeface="+mn-ea"/>
                <a:cs typeface="+mn-cs"/>
              </a:rPr>
              <a:t>]</a:t>
            </a:r>
          </a:p>
          <a:p>
            <a:r>
              <a:rPr lang="en-GB" sz="1200" b="1" u="none" strike="noStrike" kern="1200" dirty="0">
                <a:solidFill>
                  <a:schemeClr val="tx1"/>
                </a:solidFill>
                <a:effectLst/>
                <a:latin typeface="+mn-lt"/>
                <a:ea typeface="+mn-ea"/>
                <a:cs typeface="+mn-cs"/>
              </a:rPr>
              <a:t>Long-term Trends:</a:t>
            </a:r>
            <a:r>
              <a:rPr lang="en-GB" sz="1200" b="0" u="none" strike="noStrike" kern="1200" dirty="0">
                <a:solidFill>
                  <a:schemeClr val="tx1"/>
                </a:solidFill>
                <a:effectLst/>
                <a:latin typeface="+mn-lt"/>
                <a:ea typeface="+mn-ea"/>
                <a:cs typeface="+mn-cs"/>
              </a:rPr>
              <a:t> The gap in suspension rates between pupils with SEN and those with no identified SEN has widened steadily since the COVID-19 pandemic. For example, permanent exclusions for pupils with EHCPs rose from 347 in 2014/15 to 1,198 by 2024/25. [</a:t>
            </a:r>
            <a:r>
              <a:rPr lang="en-GB" sz="1200" b="0" u="none" strike="noStrike" kern="1200" dirty="0">
                <a:solidFill>
                  <a:schemeClr val="tx1"/>
                </a:solidFill>
                <a:effectLst/>
                <a:latin typeface="+mn-lt"/>
                <a:ea typeface="+mn-ea"/>
                <a:cs typeface="+mn-cs"/>
                <a:hlinkClick r:id="rId12"/>
              </a:rPr>
              <a:t>1</a:t>
            </a:r>
            <a:r>
              <a:rPr lang="en-GB" sz="1200" b="0" u="none" strike="noStrike" kern="1200" dirty="0">
                <a:solidFill>
                  <a:schemeClr val="tx1"/>
                </a:solidFill>
                <a:effectLst/>
                <a:latin typeface="+mn-lt"/>
                <a:ea typeface="+mn-ea"/>
                <a:cs typeface="+mn-cs"/>
              </a:rPr>
              <a:t>, </a:t>
            </a:r>
            <a:r>
              <a:rPr lang="en-GB" sz="1200" b="0" u="none" strike="noStrike" kern="1200" dirty="0">
                <a:solidFill>
                  <a:schemeClr val="tx1"/>
                </a:solidFill>
                <a:effectLst/>
                <a:latin typeface="+mn-lt"/>
                <a:ea typeface="+mn-ea"/>
                <a:cs typeface="+mn-cs"/>
                <a:hlinkClick r:id="rId11"/>
              </a:rPr>
              <a:t>2</a:t>
            </a:r>
            <a:r>
              <a:rPr lang="en-GB" sz="1200" b="0" u="none" strike="noStrike" kern="1200" dirty="0">
                <a:solidFill>
                  <a:schemeClr val="tx1"/>
                </a:solidFill>
                <a:effectLst/>
                <a:latin typeface="+mn-lt"/>
                <a:ea typeface="+mn-ea"/>
                <a:cs typeface="+mn-cs"/>
              </a:rPr>
              <a:t>]</a:t>
            </a:r>
          </a:p>
          <a:p>
            <a:r>
              <a:rPr lang="en-GB" sz="1200" b="1" u="none" strike="noStrike" kern="1200" dirty="0">
                <a:solidFill>
                  <a:schemeClr val="tx1"/>
                </a:solidFill>
                <a:effectLst/>
                <a:latin typeface="+mn-lt"/>
                <a:ea typeface="+mn-ea"/>
                <a:cs typeface="+mn-cs"/>
              </a:rPr>
              <a:t>Primary Reason:</a:t>
            </a:r>
            <a:r>
              <a:rPr lang="en-GB" sz="1200" b="0" u="none" strike="noStrike" kern="1200" dirty="0">
                <a:solidFill>
                  <a:schemeClr val="tx1"/>
                </a:solidFill>
                <a:effectLst/>
                <a:latin typeface="+mn-lt"/>
                <a:ea typeface="+mn-ea"/>
                <a:cs typeface="+mn-cs"/>
              </a:rPr>
              <a:t> Across both SEND and non-SEND groups, </a:t>
            </a:r>
            <a:r>
              <a:rPr lang="en-GB" sz="1200" b="1" u="none" strike="noStrike" kern="1200" dirty="0">
                <a:solidFill>
                  <a:schemeClr val="tx1"/>
                </a:solidFill>
                <a:effectLst/>
                <a:latin typeface="+mn-lt"/>
                <a:ea typeface="+mn-ea"/>
                <a:cs typeface="+mn-cs"/>
              </a:rPr>
              <a:t>persistent disruptive behaviour</a:t>
            </a:r>
            <a:r>
              <a:rPr lang="en-GB" sz="1200" b="0" u="none" strike="noStrike" kern="1200" dirty="0">
                <a:solidFill>
                  <a:schemeClr val="tx1"/>
                </a:solidFill>
                <a:effectLst/>
                <a:latin typeface="+mn-lt"/>
                <a:ea typeface="+mn-ea"/>
                <a:cs typeface="+mn-cs"/>
              </a:rPr>
              <a:t> remains the leading cause cited for the vast majority of suspensions and permanent exclusions. [</a:t>
            </a:r>
            <a:r>
              <a:rPr lang="en-GB" sz="1200" b="0" u="none" strike="noStrike" kern="1200" dirty="0">
                <a:solidFill>
                  <a:schemeClr val="tx1"/>
                </a:solidFill>
                <a:effectLst/>
                <a:latin typeface="+mn-lt"/>
                <a:ea typeface="+mn-ea"/>
                <a:cs typeface="+mn-cs"/>
                <a:hlinkClick r:id="rId13"/>
              </a:rPr>
              <a:t>1</a:t>
            </a:r>
            <a:r>
              <a:rPr lang="en-GB" sz="1200" b="0" u="none" strike="noStrike" kern="1200" dirty="0">
                <a:solidFill>
                  <a:schemeClr val="tx1"/>
                </a:solidFill>
                <a:effectLst/>
                <a:latin typeface="+mn-lt"/>
                <a:ea typeface="+mn-ea"/>
                <a:cs typeface="+mn-cs"/>
              </a:rPr>
              <a:t>]</a:t>
            </a:r>
          </a:p>
          <a:p>
            <a:endParaRPr lang="en-GB" sz="1200" b="0" u="none" strike="noStrike"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AF29EC51-96A2-4270-A37C-F662975AF0C4}" type="slidenum">
              <a:rPr lang="en-GB" smtClean="0"/>
              <a:t>11</a:t>
            </a:fld>
            <a:endParaRPr lang="en-GB"/>
          </a:p>
        </p:txBody>
      </p:sp>
    </p:spTree>
    <p:extLst>
      <p:ext uri="{BB962C8B-B14F-4D97-AF65-F5344CB8AC3E}">
        <p14:creationId xmlns:p14="http://schemas.microsoft.com/office/powerpoint/2010/main" val="4074120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Test and learn </a:t>
            </a:r>
          </a:p>
          <a:p>
            <a:endParaRPr lang="en-GB" dirty="0"/>
          </a:p>
        </p:txBody>
      </p:sp>
      <p:sp>
        <p:nvSpPr>
          <p:cNvPr id="4" name="Slide Number Placeholder 3"/>
          <p:cNvSpPr>
            <a:spLocks noGrp="1"/>
          </p:cNvSpPr>
          <p:nvPr>
            <p:ph type="sldNum" sz="quarter" idx="5"/>
          </p:nvPr>
        </p:nvSpPr>
        <p:spPr/>
        <p:txBody>
          <a:bodyPr/>
          <a:lstStyle/>
          <a:p>
            <a:fld id="{AF29EC51-96A2-4270-A37C-F662975AF0C4}" type="slidenum">
              <a:rPr lang="en-GB" smtClean="0"/>
              <a:t>14</a:t>
            </a:fld>
            <a:endParaRPr lang="en-GB"/>
          </a:p>
        </p:txBody>
      </p:sp>
    </p:spTree>
    <p:extLst>
      <p:ext uri="{BB962C8B-B14F-4D97-AF65-F5344CB8AC3E}">
        <p14:creationId xmlns:p14="http://schemas.microsoft.com/office/powerpoint/2010/main" val="84969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Trajectory changing schools - consider their systems </a:t>
            </a:r>
          </a:p>
          <a:p>
            <a:r>
              <a:rPr lang="en-GB" dirty="0"/>
              <a:t>Clear goals but also training – not just technique driven but challenges attitudes and dispositions</a:t>
            </a:r>
          </a:p>
          <a:p>
            <a:r>
              <a:rPr lang="en-GB" dirty="0"/>
              <a:t>TA – you can lead the provision </a:t>
            </a:r>
          </a:p>
          <a:p>
            <a:r>
              <a:rPr lang="en-GB" dirty="0"/>
              <a:t>Mindset </a:t>
            </a:r>
          </a:p>
          <a:p>
            <a:endParaRPr lang="en-GB" dirty="0"/>
          </a:p>
          <a:p>
            <a:endParaRPr lang="en-GB" dirty="0"/>
          </a:p>
        </p:txBody>
      </p:sp>
      <p:sp>
        <p:nvSpPr>
          <p:cNvPr id="4" name="Slide Number Placeholder 3"/>
          <p:cNvSpPr>
            <a:spLocks noGrp="1"/>
          </p:cNvSpPr>
          <p:nvPr>
            <p:ph type="sldNum" sz="quarter" idx="5"/>
          </p:nvPr>
        </p:nvSpPr>
        <p:spPr/>
        <p:txBody>
          <a:bodyPr/>
          <a:lstStyle/>
          <a:p>
            <a:fld id="{AF29EC51-96A2-4270-A37C-F662975AF0C4}" type="slidenum">
              <a:rPr lang="en-GB" smtClean="0"/>
              <a:t>17</a:t>
            </a:fld>
            <a:endParaRPr lang="en-GB"/>
          </a:p>
        </p:txBody>
      </p:sp>
    </p:spTree>
    <p:extLst>
      <p:ext uri="{BB962C8B-B14F-4D97-AF65-F5344CB8AC3E}">
        <p14:creationId xmlns:p14="http://schemas.microsoft.com/office/powerpoint/2010/main" val="3792535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Ordinarily available</a:t>
            </a:r>
          </a:p>
        </p:txBody>
      </p:sp>
      <p:sp>
        <p:nvSpPr>
          <p:cNvPr id="4" name="Slide Number Placeholder 3"/>
          <p:cNvSpPr>
            <a:spLocks noGrp="1"/>
          </p:cNvSpPr>
          <p:nvPr>
            <p:ph type="sldNum" sz="quarter" idx="5"/>
          </p:nvPr>
        </p:nvSpPr>
        <p:spPr/>
        <p:txBody>
          <a:bodyPr/>
          <a:lstStyle/>
          <a:p>
            <a:fld id="{AF29EC51-96A2-4270-A37C-F662975AF0C4}" type="slidenum">
              <a:rPr lang="en-GB" smtClean="0"/>
              <a:t>20</a:t>
            </a:fld>
            <a:endParaRPr lang="en-GB"/>
          </a:p>
        </p:txBody>
      </p:sp>
    </p:spTree>
    <p:extLst>
      <p:ext uri="{BB962C8B-B14F-4D97-AF65-F5344CB8AC3E}">
        <p14:creationId xmlns:p14="http://schemas.microsoft.com/office/powerpoint/2010/main" val="680360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Moved away from differentiation – whole school approach but many of the systems remain as barriers </a:t>
            </a:r>
          </a:p>
        </p:txBody>
      </p:sp>
      <p:sp>
        <p:nvSpPr>
          <p:cNvPr id="4" name="Slide Number Placeholder 3"/>
          <p:cNvSpPr>
            <a:spLocks noGrp="1"/>
          </p:cNvSpPr>
          <p:nvPr>
            <p:ph type="sldNum" sz="quarter" idx="5"/>
          </p:nvPr>
        </p:nvSpPr>
        <p:spPr/>
        <p:txBody>
          <a:bodyPr/>
          <a:lstStyle/>
          <a:p>
            <a:fld id="{CF9CEE1A-6A9E-E34B-8D5E-1502B0EEDC95}" type="slidenum">
              <a:rPr lang="en-GB" smtClean="0"/>
              <a:t>25</a:t>
            </a:fld>
            <a:endParaRPr lang="en-GB"/>
          </a:p>
        </p:txBody>
      </p:sp>
    </p:spTree>
    <p:extLst>
      <p:ext uri="{BB962C8B-B14F-4D97-AF65-F5344CB8AC3E}">
        <p14:creationId xmlns:p14="http://schemas.microsoft.com/office/powerpoint/2010/main" val="528528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Moved away from differentiation – whole school approach but many of the systems remain as barriers </a:t>
            </a:r>
          </a:p>
        </p:txBody>
      </p:sp>
      <p:sp>
        <p:nvSpPr>
          <p:cNvPr id="4" name="Slide Number Placeholder 3"/>
          <p:cNvSpPr>
            <a:spLocks noGrp="1"/>
          </p:cNvSpPr>
          <p:nvPr>
            <p:ph type="sldNum" sz="quarter" idx="5"/>
          </p:nvPr>
        </p:nvSpPr>
        <p:spPr/>
        <p:txBody>
          <a:bodyPr/>
          <a:lstStyle/>
          <a:p>
            <a:fld id="{CF9CEE1A-6A9E-E34B-8D5E-1502B0EEDC95}" type="slidenum">
              <a:rPr lang="en-GB" smtClean="0"/>
              <a:t>26</a:t>
            </a:fld>
            <a:endParaRPr lang="en-GB"/>
          </a:p>
        </p:txBody>
      </p:sp>
    </p:spTree>
    <p:extLst>
      <p:ext uri="{BB962C8B-B14F-4D97-AF65-F5344CB8AC3E}">
        <p14:creationId xmlns:p14="http://schemas.microsoft.com/office/powerpoint/2010/main" val="3811715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Great mentoring supports the development of adaptive expertise – mentor</a:t>
            </a:r>
            <a:r>
              <a:rPr lang="en-US" baseline="0" dirty="0"/>
              <a:t> who encourages reflection, who puts challenges in front of a trainee and says lets ‘work on this opportunity’ – </a:t>
            </a:r>
            <a:r>
              <a:rPr lang="en-US" baseline="0" dirty="0" err="1"/>
              <a:t>eg.</a:t>
            </a:r>
            <a:r>
              <a:rPr lang="en-US" baseline="0" dirty="0"/>
              <a:t> GT deploying teaching assistant – reflecting on the research and mentor </a:t>
            </a:r>
            <a:r>
              <a:rPr lang="en-US" baseline="0" dirty="0" err="1"/>
              <a:t>recognised</a:t>
            </a:r>
            <a:r>
              <a:rPr lang="en-US" baseline="0" dirty="0"/>
              <a:t> that whilst they were discussing deployment it was a rigid pre-planning of how she as the TA was to be used, not practicing responsive deployment based on her knowledge of the learners and what she was </a:t>
            </a:r>
            <a:r>
              <a:rPr lang="en-US" baseline="0" dirty="0" err="1"/>
              <a:t>prioritising</a:t>
            </a:r>
            <a:r>
              <a:rPr lang="en-US" baseline="0" dirty="0"/>
              <a:t>. </a:t>
            </a:r>
          </a:p>
          <a:p>
            <a:endParaRPr lang="en-US" baseline="0" dirty="0"/>
          </a:p>
          <a:p>
            <a:pPr>
              <a:lnSpc>
                <a:spcPts val="1920"/>
              </a:lnSpc>
              <a:spcAft>
                <a:spcPts val="1500"/>
              </a:spcAft>
            </a:pPr>
            <a:r>
              <a:rPr lang="en-GB" sz="1800" kern="0" dirty="0">
                <a:effectLst/>
                <a:latin typeface="Times New Roman" panose="02020603050405020304" pitchFamily="18" charset="0"/>
                <a:ea typeface="Times New Roman" panose="02020603050405020304" pitchFamily="18" charset="0"/>
                <a:cs typeface="Times New Roman" panose="02020603050405020304" pitchFamily="18" charset="0"/>
              </a:rPr>
              <a:t>The white paper also says the TTE will:</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920"/>
              </a:lnSpc>
              <a:buSzPts val="1000"/>
              <a:buFont typeface="Symbol" pitchFamily="2" charset="2"/>
              <a:buChar char=""/>
              <a:tabLst>
                <a:tab pos="457200" algn="l"/>
              </a:tabLst>
            </a:pPr>
            <a:r>
              <a:rPr lang="en-GB" sz="1800" kern="0" dirty="0">
                <a:effectLst/>
                <a:latin typeface="Times New Roman" panose="02020603050405020304" pitchFamily="18" charset="0"/>
                <a:ea typeface="Times New Roman" panose="02020603050405020304" pitchFamily="18" charset="0"/>
                <a:cs typeface="Times New Roman" panose="02020603050405020304" pitchFamily="18" charset="0"/>
              </a:rPr>
              <a:t>strengthen the national offer,</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920"/>
              </a:lnSpc>
              <a:buSzPts val="1000"/>
              <a:buFont typeface="Symbol" pitchFamily="2" charset="2"/>
              <a:buChar char=""/>
              <a:tabLst>
                <a:tab pos="457200" algn="l"/>
              </a:tabLst>
            </a:pPr>
            <a:r>
              <a:rPr lang="en-GB" sz="1800" kern="0" dirty="0">
                <a:effectLst/>
                <a:latin typeface="Times New Roman" panose="02020603050405020304" pitchFamily="18" charset="0"/>
                <a:ea typeface="Times New Roman" panose="02020603050405020304" pitchFamily="18" charset="0"/>
                <a:cs typeface="Times New Roman" panose="02020603050405020304" pitchFamily="18" charset="0"/>
              </a:rPr>
              <a:t>extend provision to experienced teachers and leaders,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920"/>
              </a:lnSpc>
              <a:buSzPts val="1000"/>
              <a:buFont typeface="Symbol" pitchFamily="2" charset="2"/>
              <a:buChar char=""/>
              <a:tabLst>
                <a:tab pos="457200" algn="l"/>
              </a:tabLst>
            </a:pPr>
            <a:r>
              <a:rPr lang="en-GB" sz="1800" kern="0" dirty="0">
                <a:effectLst/>
                <a:latin typeface="Times New Roman" panose="02020603050405020304" pitchFamily="18" charset="0"/>
                <a:ea typeface="Times New Roman" panose="02020603050405020304" pitchFamily="18" charset="0"/>
                <a:cs typeface="Times New Roman" panose="02020603050405020304" pitchFamily="18" charset="0"/>
              </a:rPr>
              <a:t>improve clarity and accessibility of development opportunities,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920"/>
              </a:lnSpc>
              <a:buSzPts val="1000"/>
              <a:buFont typeface="Symbol" pitchFamily="2" charset="2"/>
              <a:buChar char=""/>
              <a:tabLst>
                <a:tab pos="457200" algn="l"/>
              </a:tabLst>
            </a:pPr>
            <a:r>
              <a:rPr lang="en-GB" sz="1800" kern="0" dirty="0">
                <a:effectLst/>
                <a:latin typeface="Times New Roman" panose="02020603050405020304" pitchFamily="18" charset="0"/>
                <a:ea typeface="Times New Roman" panose="02020603050405020304" pitchFamily="18" charset="0"/>
                <a:cs typeface="Times New Roman" panose="02020603050405020304" pitchFamily="18" charset="0"/>
              </a:rPr>
              <a:t>and support schools to build strong development cultures.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1200"/>
              </a:spcBef>
              <a:spcAft>
                <a:spcPts val="750"/>
              </a:spcAft>
            </a:pPr>
            <a:r>
              <a:rPr lang="en-GB" sz="1800" b="1" i="1" kern="0" dirty="0">
                <a:effectLst/>
                <a:latin typeface="system-ui"/>
                <a:ea typeface="Times New Roman" panose="02020603050405020304" pitchFamily="18" charset="0"/>
                <a:cs typeface="Times New Roman" panose="02020603050405020304" pitchFamily="18" charset="0"/>
              </a:rPr>
              <a:t>What this means in practice for trusts and schools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920"/>
              </a:lnSpc>
              <a:spcAft>
                <a:spcPts val="1500"/>
              </a:spcAft>
            </a:pPr>
            <a:r>
              <a:rPr lang="en-GB" sz="1800" kern="0" dirty="0">
                <a:effectLst/>
                <a:latin typeface="Times New Roman" panose="02020603050405020304" pitchFamily="18" charset="0"/>
                <a:ea typeface="Times New Roman" panose="02020603050405020304" pitchFamily="18" charset="0"/>
                <a:cs typeface="Times New Roman" panose="02020603050405020304" pitchFamily="18" charset="0"/>
              </a:rPr>
              <a:t>A credible PD strategy now needs to look less like a menu of stuff on offer and more like a compelling, career-stage pathway, for example:</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920"/>
              </a:lnSpc>
              <a:buSzPts val="1000"/>
              <a:buFont typeface="Symbol" pitchFamily="2" charset="2"/>
              <a:buChar char=""/>
              <a:tabLst>
                <a:tab pos="457200" algn="l"/>
              </a:tabLst>
            </a:pPr>
            <a:r>
              <a:rPr lang="en-GB" sz="1800" kern="0" dirty="0">
                <a:effectLst/>
                <a:latin typeface="Times New Roman" panose="02020603050405020304" pitchFamily="18" charset="0"/>
                <a:ea typeface="Times New Roman" panose="02020603050405020304" pitchFamily="18" charset="0"/>
                <a:cs typeface="Times New Roman" panose="02020603050405020304" pitchFamily="18" charset="0"/>
              </a:rPr>
              <a:t>ECT and early-career development,</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920"/>
              </a:lnSpc>
              <a:buSzPts val="1000"/>
              <a:buFont typeface="Symbol" pitchFamily="2" charset="2"/>
              <a:buChar char=""/>
              <a:tabLst>
                <a:tab pos="457200" algn="l"/>
              </a:tabLst>
            </a:pPr>
            <a:r>
              <a:rPr lang="en-GB" sz="1800" kern="0" dirty="0">
                <a:effectLst/>
                <a:latin typeface="Times New Roman" panose="02020603050405020304" pitchFamily="18" charset="0"/>
                <a:ea typeface="Times New Roman" panose="02020603050405020304" pitchFamily="18" charset="0"/>
                <a:cs typeface="Times New Roman" panose="02020603050405020304" pitchFamily="18" charset="0"/>
              </a:rPr>
              <a:t>middle-leader development,</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920"/>
              </a:lnSpc>
              <a:buSzPts val="1000"/>
              <a:buFont typeface="Symbol" pitchFamily="2" charset="2"/>
              <a:buChar char=""/>
              <a:tabLst>
                <a:tab pos="457200" algn="l"/>
              </a:tabLst>
            </a:pPr>
            <a:r>
              <a:rPr lang="en-GB" sz="1800" kern="0" dirty="0">
                <a:effectLst/>
                <a:latin typeface="Times New Roman" panose="02020603050405020304" pitchFamily="18" charset="0"/>
                <a:ea typeface="Times New Roman" panose="02020603050405020304" pitchFamily="18" charset="0"/>
                <a:cs typeface="Times New Roman" panose="02020603050405020304" pitchFamily="18" charset="0"/>
              </a:rPr>
              <a:t>experienced teacher expertise-building,</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920"/>
              </a:lnSpc>
              <a:buSzPts val="1000"/>
              <a:buFont typeface="Symbol" pitchFamily="2" charset="2"/>
              <a:buChar char=""/>
              <a:tabLst>
                <a:tab pos="457200" algn="l"/>
              </a:tabLst>
            </a:pPr>
            <a:r>
              <a:rPr lang="en-GB" sz="1800" kern="0" dirty="0">
                <a:effectLst/>
                <a:latin typeface="Times New Roman" panose="02020603050405020304" pitchFamily="18" charset="0"/>
                <a:ea typeface="Times New Roman" panose="02020603050405020304" pitchFamily="18" charset="0"/>
                <a:cs typeface="Times New Roman" panose="02020603050405020304" pitchFamily="18" charset="0"/>
              </a:rPr>
              <a:t>senior leadership / headship support,</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920"/>
              </a:lnSpc>
              <a:buSzPts val="1000"/>
              <a:buFont typeface="Symbol" pitchFamily="2" charset="2"/>
              <a:buChar char=""/>
              <a:tabLst>
                <a:tab pos="457200" algn="l"/>
              </a:tabLst>
            </a:pPr>
            <a:r>
              <a:rPr lang="en-GB" sz="1800" kern="0" dirty="0">
                <a:effectLst/>
                <a:latin typeface="Times New Roman" panose="02020603050405020304" pitchFamily="18" charset="0"/>
                <a:ea typeface="Times New Roman" panose="02020603050405020304" pitchFamily="18" charset="0"/>
                <a:cs typeface="Times New Roman" panose="02020603050405020304" pitchFamily="18" charset="0"/>
              </a:rPr>
              <a:t>support staff and specialist roles.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920"/>
              </a:lnSpc>
              <a:spcAft>
                <a:spcPts val="1500"/>
              </a:spcAft>
            </a:pPr>
            <a:r>
              <a:rPr lang="en-GB" sz="1800" kern="0" dirty="0">
                <a:effectLst/>
                <a:latin typeface="Times New Roman" panose="02020603050405020304" pitchFamily="18" charset="0"/>
                <a:ea typeface="Times New Roman" panose="02020603050405020304" pitchFamily="18" charset="0"/>
                <a:cs typeface="Times New Roman" panose="02020603050405020304" pitchFamily="18" charset="0"/>
              </a:rPr>
              <a:t>In other words, “CPD calendar” thinking will be too small. The white paper invites (and eventually may require) PD architecture thinking.</a:t>
            </a:r>
          </a:p>
          <a:p>
            <a:pPr>
              <a:lnSpc>
                <a:spcPts val="1920"/>
              </a:lnSpc>
              <a:spcAft>
                <a:spcPts val="1500"/>
              </a:spcAft>
            </a:pPr>
            <a:endParaRPr lang="en-GB" sz="1800" kern="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ts val="1920"/>
              </a:lnSpc>
              <a:spcAft>
                <a:spcPts val="15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GB" dirty="0"/>
          </a:p>
        </p:txBody>
      </p:sp>
      <p:sp>
        <p:nvSpPr>
          <p:cNvPr id="4" name="Slide Number Placeholder 3"/>
          <p:cNvSpPr>
            <a:spLocks noGrp="1"/>
          </p:cNvSpPr>
          <p:nvPr>
            <p:ph type="sldNum" sz="quarter" idx="5"/>
          </p:nvPr>
        </p:nvSpPr>
        <p:spPr/>
        <p:txBody>
          <a:bodyPr/>
          <a:lstStyle/>
          <a:p>
            <a:fld id="{AF29EC51-96A2-4270-A37C-F662975AF0C4}" type="slidenum">
              <a:rPr lang="en-GB" smtClean="0"/>
              <a:t>27</a:t>
            </a:fld>
            <a:endParaRPr lang="en-GB"/>
          </a:p>
        </p:txBody>
      </p:sp>
    </p:spTree>
    <p:extLst>
      <p:ext uri="{BB962C8B-B14F-4D97-AF65-F5344CB8AC3E}">
        <p14:creationId xmlns:p14="http://schemas.microsoft.com/office/powerpoint/2010/main" val="177423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AutoNum type="arabicPeriod"/>
            </a:pPr>
            <a:r>
              <a:rPr lang="en-GB" sz="1200" b="0" i="0" kern="1200" dirty="0">
                <a:solidFill>
                  <a:schemeClr val="tx1"/>
                </a:solidFill>
                <a:effectLst/>
                <a:latin typeface="+mn-lt"/>
                <a:ea typeface="+mn-ea"/>
                <a:cs typeface="+mn-cs"/>
              </a:rPr>
              <a:t>Inclusive teaching is about </a:t>
            </a:r>
            <a:r>
              <a:rPr lang="en-GB" sz="1200" b="1" i="0" kern="1200" dirty="0">
                <a:solidFill>
                  <a:schemeClr val="tx1"/>
                </a:solidFill>
                <a:effectLst/>
                <a:latin typeface="+mn-lt"/>
                <a:ea typeface="+mn-ea"/>
                <a:cs typeface="+mn-cs"/>
              </a:rPr>
              <a:t>helping every child to participate and succeed in schoo</a:t>
            </a:r>
            <a:r>
              <a:rPr lang="en-GB" sz="1200" b="0" i="0" kern="1200" dirty="0">
                <a:solidFill>
                  <a:schemeClr val="tx1"/>
                </a:solidFill>
                <a:effectLst/>
                <a:latin typeface="+mn-lt"/>
                <a:ea typeface="+mn-ea"/>
                <a:cs typeface="+mn-cs"/>
              </a:rPr>
              <a:t>l. As captured in the SEND Code of Practice (2014), some pupils with additional needs will require support that is additional to or different from what is generally available to other pupils. However, inclusive teaching is also about considering aspects of universal provision that benefit all pupils but are especially important for pupils with additional needs. Effective inclusion strategies consider both elements.</a:t>
            </a:r>
          </a:p>
          <a:p>
            <a:pPr marL="228600" lvl="0" indent="-228600">
              <a:buAutoNum type="arabicPeriod"/>
            </a:pPr>
            <a:r>
              <a:rPr lang="en-GB" sz="1200" b="0" i="0" kern="1200" dirty="0">
                <a:solidFill>
                  <a:schemeClr val="tx1"/>
                </a:solidFill>
                <a:effectLst/>
                <a:latin typeface="+mn-lt"/>
                <a:ea typeface="+mn-ea"/>
                <a:cs typeface="+mn-cs"/>
              </a:rPr>
              <a:t>Evidence does not strongly support the idea that the more adaptations teachers make, the more pupils will learn. Any adaptation can be effective or ineffective, and ineffective adaptations can hinder learning. For this reason, it is important </a:t>
            </a:r>
            <a:r>
              <a:rPr lang="en-GB" sz="1200" b="1" i="0" kern="1200" dirty="0">
                <a:solidFill>
                  <a:schemeClr val="tx1"/>
                </a:solidFill>
                <a:effectLst/>
                <a:latin typeface="+mn-lt"/>
                <a:ea typeface="+mn-ea"/>
                <a:cs typeface="+mn-cs"/>
              </a:rPr>
              <a:t>to support teachers to understand what makes adaptations effective and to monitor their impact with care.</a:t>
            </a:r>
          </a:p>
          <a:p>
            <a:pPr marL="228600" lvl="0" indent="-228600">
              <a:buAutoNum type="arabicPeriod"/>
            </a:pPr>
            <a:r>
              <a:rPr lang="en-GB" sz="1200" b="0" i="0" kern="1200" dirty="0">
                <a:solidFill>
                  <a:schemeClr val="tx1"/>
                </a:solidFill>
                <a:effectLst/>
                <a:latin typeface="+mn-lt"/>
                <a:ea typeface="+mn-ea"/>
                <a:cs typeface="+mn-cs"/>
              </a:rPr>
              <a:t>While targeted </a:t>
            </a:r>
            <a:r>
              <a:rPr lang="en-GB" sz="1200" b="1" i="0" kern="1200" dirty="0">
                <a:solidFill>
                  <a:schemeClr val="tx1"/>
                </a:solidFill>
                <a:effectLst/>
                <a:latin typeface="+mn-lt"/>
                <a:ea typeface="+mn-ea"/>
                <a:cs typeface="+mn-cs"/>
              </a:rPr>
              <a:t>interventions can help, they are most effective when they supplement – rather than replace – effective everyday teaching</a:t>
            </a:r>
            <a:r>
              <a:rPr lang="en-GB" sz="1200" b="0" i="0" kern="1200" dirty="0">
                <a:solidFill>
                  <a:schemeClr val="tx1"/>
                </a:solidFill>
                <a:effectLst/>
                <a:latin typeface="+mn-lt"/>
                <a:ea typeface="+mn-ea"/>
                <a:cs typeface="+mn-cs"/>
              </a:rPr>
              <a:t>. Strong universal provision reduces the number of pupils who require additional support and creates the conditions in which targeted interventions are more likely to succeed.</a:t>
            </a:r>
          </a:p>
          <a:p>
            <a:pPr marL="228600" lvl="0" indent="-228600">
              <a:buAutoNum type="arabicPeriod"/>
            </a:pPr>
            <a:r>
              <a:rPr lang="en-GB" sz="1200" b="0" i="0" kern="1200" dirty="0">
                <a:solidFill>
                  <a:schemeClr val="tx1"/>
                </a:solidFill>
                <a:effectLst/>
                <a:latin typeface="+mn-lt"/>
                <a:ea typeface="+mn-ea"/>
                <a:cs typeface="+mn-cs"/>
              </a:rPr>
              <a:t>A diagnosis can provide useful information but may not determine what support will be most effective in supporting learning. </a:t>
            </a:r>
            <a:r>
              <a:rPr lang="en-GB" sz="1200" b="1" i="0" kern="1200" dirty="0">
                <a:solidFill>
                  <a:schemeClr val="tx1"/>
                </a:solidFill>
                <a:effectLst/>
                <a:latin typeface="+mn-lt"/>
                <a:ea typeface="+mn-ea"/>
                <a:cs typeface="+mn-cs"/>
              </a:rPr>
              <a:t>Pupils with the same diagnosis can have very different strengths</a:t>
            </a:r>
            <a:r>
              <a:rPr lang="en-GB" sz="1200" b="0" i="0" kern="1200" dirty="0">
                <a:solidFill>
                  <a:schemeClr val="tx1"/>
                </a:solidFill>
                <a:effectLst/>
                <a:latin typeface="+mn-lt"/>
                <a:ea typeface="+mn-ea"/>
                <a:cs typeface="+mn-cs"/>
              </a:rPr>
              <a:t>, needs and experiences and these can change over time. </a:t>
            </a:r>
            <a:r>
              <a:rPr lang="en-GB" sz="1200" b="1" i="0" kern="1200" dirty="0">
                <a:solidFill>
                  <a:schemeClr val="tx1"/>
                </a:solidFill>
                <a:effectLst/>
                <a:latin typeface="+mn-lt"/>
                <a:ea typeface="+mn-ea"/>
                <a:cs typeface="+mn-cs"/>
              </a:rPr>
              <a:t>Effective support is informed by ongoing assessment, evidence-informed decision making and ongoing monitoring </a:t>
            </a:r>
            <a:r>
              <a:rPr lang="en-GB" sz="1200" b="0" i="0" kern="1200" dirty="0">
                <a:solidFill>
                  <a:schemeClr val="tx1"/>
                </a:solidFill>
                <a:effectLst/>
                <a:latin typeface="+mn-lt"/>
                <a:ea typeface="+mn-ea"/>
                <a:cs typeface="+mn-cs"/>
              </a:rPr>
              <a:t>of impact.</a:t>
            </a:r>
          </a:p>
          <a:p>
            <a:pPr marL="228600" lvl="0" indent="-228600">
              <a:buAutoNum type="arabicPeriod"/>
            </a:pPr>
            <a:r>
              <a:rPr lang="en-GB" sz="1200" b="0" i="0" kern="1200" dirty="0">
                <a:solidFill>
                  <a:schemeClr val="tx1"/>
                </a:solidFill>
                <a:effectLst/>
                <a:latin typeface="+mn-lt"/>
                <a:ea typeface="+mn-ea"/>
                <a:cs typeface="+mn-cs"/>
              </a:rPr>
              <a:t>All teachers should </a:t>
            </a:r>
            <a:r>
              <a:rPr lang="en-GB" sz="1200" b="1" i="0" kern="1200" dirty="0">
                <a:solidFill>
                  <a:schemeClr val="tx1"/>
                </a:solidFill>
                <a:effectLst/>
                <a:latin typeface="+mn-lt"/>
                <a:ea typeface="+mn-ea"/>
                <a:cs typeface="+mn-cs"/>
              </a:rPr>
              <a:t>continue to deepen their understanding </a:t>
            </a:r>
            <a:r>
              <a:rPr lang="en-GB" sz="1200" b="0" i="0" kern="1200" dirty="0">
                <a:solidFill>
                  <a:schemeClr val="tx1"/>
                </a:solidFill>
                <a:effectLst/>
                <a:latin typeface="+mn-lt"/>
                <a:ea typeface="+mn-ea"/>
                <a:cs typeface="+mn-cs"/>
              </a:rPr>
              <a:t>of effective inclusive practice throughout their careers, and in many cases this will include the development of specialist expertise. However, inclusive teaching does not begin with specialist knowledge. It begins by </a:t>
            </a:r>
            <a:r>
              <a:rPr lang="en-GB" sz="1200" b="1" i="0" kern="1200" dirty="0">
                <a:solidFill>
                  <a:schemeClr val="tx1"/>
                </a:solidFill>
                <a:effectLst/>
                <a:latin typeface="+mn-lt"/>
                <a:ea typeface="+mn-ea"/>
                <a:cs typeface="+mn-cs"/>
              </a:rPr>
              <a:t>attending to elements of universal provision that benefit all pupils, but that are especially important for pupils with additional needs. Doing so is an invaluable contribution that every classroom teacher can make.</a:t>
            </a:r>
          </a:p>
          <a:p>
            <a:endParaRPr lang="en-US" dirty="0"/>
          </a:p>
          <a:p>
            <a:endParaRPr lang="en-GB" dirty="0"/>
          </a:p>
        </p:txBody>
      </p:sp>
      <p:sp>
        <p:nvSpPr>
          <p:cNvPr id="4" name="Slide Number Placeholder 3"/>
          <p:cNvSpPr>
            <a:spLocks noGrp="1"/>
          </p:cNvSpPr>
          <p:nvPr>
            <p:ph type="sldNum" sz="quarter" idx="5"/>
          </p:nvPr>
        </p:nvSpPr>
        <p:spPr/>
        <p:txBody>
          <a:bodyPr/>
          <a:lstStyle/>
          <a:p>
            <a:fld id="{AF29EC51-96A2-4270-A37C-F662975AF0C4}" type="slidenum">
              <a:rPr lang="en-GB" smtClean="0"/>
              <a:t>28</a:t>
            </a:fld>
            <a:endParaRPr lang="en-GB"/>
          </a:p>
        </p:txBody>
      </p:sp>
    </p:spTree>
    <p:extLst>
      <p:ext uri="{BB962C8B-B14F-4D97-AF65-F5344CB8AC3E}">
        <p14:creationId xmlns:p14="http://schemas.microsoft.com/office/powerpoint/2010/main" val="11299789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Trajectory changing schools - consider their systems </a:t>
            </a:r>
          </a:p>
          <a:p>
            <a:r>
              <a:rPr lang="en-GB" dirty="0"/>
              <a:t>Clear goals but also training – not just technique driven but challenges attitudes and dispositions</a:t>
            </a:r>
          </a:p>
          <a:p>
            <a:r>
              <a:rPr lang="en-GB" dirty="0"/>
              <a:t>TA – you can lead the provision </a:t>
            </a:r>
          </a:p>
          <a:p>
            <a:r>
              <a:rPr lang="en-GB" dirty="0"/>
              <a:t>Mindset </a:t>
            </a:r>
          </a:p>
          <a:p>
            <a:endParaRPr lang="en-GB" dirty="0"/>
          </a:p>
          <a:p>
            <a:endParaRPr lang="en-GB" dirty="0"/>
          </a:p>
        </p:txBody>
      </p:sp>
      <p:sp>
        <p:nvSpPr>
          <p:cNvPr id="4" name="Slide Number Placeholder 3"/>
          <p:cNvSpPr>
            <a:spLocks noGrp="1"/>
          </p:cNvSpPr>
          <p:nvPr>
            <p:ph type="sldNum" sz="quarter" idx="5"/>
          </p:nvPr>
        </p:nvSpPr>
        <p:spPr/>
        <p:txBody>
          <a:bodyPr/>
          <a:lstStyle/>
          <a:p>
            <a:fld id="{AF29EC51-96A2-4270-A37C-F662975AF0C4}" type="slidenum">
              <a:rPr lang="en-GB" smtClean="0"/>
              <a:t>41</a:t>
            </a:fld>
            <a:endParaRPr lang="en-GB"/>
          </a:p>
        </p:txBody>
      </p:sp>
    </p:spTree>
    <p:extLst>
      <p:ext uri="{BB962C8B-B14F-4D97-AF65-F5344CB8AC3E}">
        <p14:creationId xmlns:p14="http://schemas.microsoft.com/office/powerpoint/2010/main" val="5991528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7200">
              <a:spcBef>
                <a:spcPct val="0"/>
              </a:spcBef>
            </a:pPr>
            <a:r>
              <a:rPr lang="en-US" dirty="0">
                <a:latin typeface="Calibri" charset="0"/>
              </a:rPr>
              <a:t>Focusing on the learner - looking at it through the </a:t>
            </a:r>
            <a:r>
              <a:rPr lang="en-US" dirty="0" err="1">
                <a:latin typeface="Calibri" charset="0"/>
              </a:rPr>
              <a:t>sens</a:t>
            </a:r>
            <a:r>
              <a:rPr lang="en-US" dirty="0">
                <a:latin typeface="Calibri" charset="0"/>
              </a:rPr>
              <a:t> lens helps a lot</a:t>
            </a:r>
            <a:endParaRPr lang="en-GB" dirty="0">
              <a:latin typeface="Calibri" charset="0"/>
            </a:endParaRPr>
          </a:p>
          <a:p>
            <a:pPr defTabSz="457200">
              <a:spcBef>
                <a:spcPct val="0"/>
              </a:spcBef>
            </a:pPr>
            <a:endParaRPr lang="en-US" dirty="0">
              <a:latin typeface="Calibri" charset="0"/>
            </a:endParaRPr>
          </a:p>
          <a:p>
            <a:endParaRPr lang="en-GB" dirty="0"/>
          </a:p>
        </p:txBody>
      </p:sp>
      <p:sp>
        <p:nvSpPr>
          <p:cNvPr id="4" name="Slide Number Placeholder 3"/>
          <p:cNvSpPr>
            <a:spLocks noGrp="1"/>
          </p:cNvSpPr>
          <p:nvPr>
            <p:ph type="sldNum" sz="quarter" idx="5"/>
          </p:nvPr>
        </p:nvSpPr>
        <p:spPr/>
        <p:txBody>
          <a:bodyPr/>
          <a:lstStyle/>
          <a:p>
            <a:fld id="{AF29EC51-96A2-4270-A37C-F662975AF0C4}" type="slidenum">
              <a:rPr lang="en-GB" smtClean="0"/>
              <a:t>42</a:t>
            </a:fld>
            <a:endParaRPr lang="en-GB"/>
          </a:p>
        </p:txBody>
      </p:sp>
    </p:spTree>
    <p:extLst>
      <p:ext uri="{BB962C8B-B14F-4D97-AF65-F5344CB8AC3E}">
        <p14:creationId xmlns:p14="http://schemas.microsoft.com/office/powerpoint/2010/main" val="35612477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order to </a:t>
            </a:r>
            <a:r>
              <a:rPr lang="en-US" b="1" dirty="0"/>
              <a:t>stack the deck </a:t>
            </a:r>
            <a:r>
              <a:rPr lang="en-US" dirty="0"/>
              <a:t>to ensure that we are creating the most </a:t>
            </a:r>
            <a:r>
              <a:rPr lang="en-US" b="1" dirty="0"/>
              <a:t>optimal</a:t>
            </a:r>
            <a:r>
              <a:rPr lang="en-US" dirty="0"/>
              <a:t> conditions for success, we need </a:t>
            </a:r>
            <a:r>
              <a:rPr lang="en-US" b="1" dirty="0"/>
              <a:t>two things. </a:t>
            </a:r>
            <a:endParaRPr lang="en-US" dirty="0"/>
          </a:p>
          <a:p>
            <a:r>
              <a:rPr lang="en-US" dirty="0"/>
              <a:t>.</a:t>
            </a:r>
          </a:p>
          <a:p>
            <a:r>
              <a:rPr lang="en-US" dirty="0"/>
              <a:t>We need to know what are </a:t>
            </a:r>
            <a:r>
              <a:rPr lang="en-US" b="1" dirty="0"/>
              <a:t>destination</a:t>
            </a:r>
            <a:r>
              <a:rPr lang="en-US" dirty="0"/>
              <a:t> is. We need to know what we are </a:t>
            </a:r>
            <a:r>
              <a:rPr lang="en-US" b="1" dirty="0"/>
              <a:t>aiming</a:t>
            </a:r>
            <a:r>
              <a:rPr lang="en-US" dirty="0"/>
              <a:t> for. We need to know what </a:t>
            </a:r>
            <a:r>
              <a:rPr lang="en-US" b="1" dirty="0"/>
              <a:t>Excellence</a:t>
            </a:r>
            <a:r>
              <a:rPr lang="en-US" dirty="0"/>
              <a:t> </a:t>
            </a:r>
            <a:r>
              <a:rPr lang="en-US" b="1" dirty="0"/>
              <a:t>looks</a:t>
            </a:r>
            <a:r>
              <a:rPr lang="en-US" dirty="0"/>
              <a:t> </a:t>
            </a:r>
            <a:r>
              <a:rPr lang="en-US" b="1" dirty="0"/>
              <a:t>like</a:t>
            </a:r>
            <a:r>
              <a:rPr lang="en-US" dirty="0"/>
              <a:t> in these provisions.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endParaRPr lang="en-US" dirty="0"/>
          </a:p>
          <a:p>
            <a:r>
              <a:rPr lang="en-US" dirty="0"/>
              <a:t>And then we need to know </a:t>
            </a:r>
            <a:r>
              <a:rPr lang="en-US" b="1" dirty="0"/>
              <a:t>how</a:t>
            </a:r>
            <a:r>
              <a:rPr lang="en-US" dirty="0"/>
              <a:t> we are going to get there, what our </a:t>
            </a:r>
            <a:r>
              <a:rPr lang="en-US" b="1" dirty="0"/>
              <a:t>roadmap</a:t>
            </a:r>
            <a:r>
              <a:rPr lang="en-US" dirty="0"/>
              <a:t> is, to get from where we are, to where we want to go. </a:t>
            </a:r>
          </a:p>
          <a:p>
            <a:endParaRPr lang="en-GB" dirty="0"/>
          </a:p>
        </p:txBody>
      </p:sp>
      <p:sp>
        <p:nvSpPr>
          <p:cNvPr id="4" name="Slide Number Placeholder 3"/>
          <p:cNvSpPr>
            <a:spLocks noGrp="1"/>
          </p:cNvSpPr>
          <p:nvPr>
            <p:ph type="sldNum" sz="quarter" idx="5"/>
          </p:nvPr>
        </p:nvSpPr>
        <p:spPr/>
        <p:txBody>
          <a:bodyPr/>
          <a:lstStyle/>
          <a:p>
            <a:fld id="{AF29EC51-96A2-4270-A37C-F662975AF0C4}" type="slidenum">
              <a:rPr lang="en-GB" smtClean="0"/>
              <a:t>43</a:t>
            </a:fld>
            <a:endParaRPr lang="en-GB"/>
          </a:p>
        </p:txBody>
      </p:sp>
    </p:spTree>
    <p:extLst>
      <p:ext uri="{BB962C8B-B14F-4D97-AF65-F5344CB8AC3E}">
        <p14:creationId xmlns:p14="http://schemas.microsoft.com/office/powerpoint/2010/main" val="31651366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0" indent="-298450" algn="l" rtl="0">
              <a:spcBef>
                <a:spcPts val="0"/>
              </a:spcBef>
              <a:spcAft>
                <a:spcPts val="0"/>
              </a:spcAft>
              <a:buSzPts val="1100"/>
              <a:buAutoNum type="arabicPeriod"/>
            </a:pPr>
            <a:r>
              <a:rPr lang="en-GB" dirty="0"/>
              <a:t>Historically, believing that if a student has additional needs, then they must have an LSA in the classroom.</a:t>
            </a:r>
          </a:p>
          <a:p>
            <a:pPr marL="457200" lvl="0" indent="-298450" algn="l" rtl="0">
              <a:spcBef>
                <a:spcPts val="0"/>
              </a:spcBef>
              <a:spcAft>
                <a:spcPts val="0"/>
              </a:spcAft>
              <a:buSzPts val="1100"/>
              <a:buAutoNum type="arabicPeriod"/>
            </a:pPr>
            <a:r>
              <a:rPr lang="en-GB" dirty="0"/>
              <a:t>The students from disadvantaged backgrounds (SEND, CLA, FSM) </a:t>
            </a:r>
          </a:p>
          <a:p>
            <a:pPr marL="0" lvl="0" indent="0" algn="l" rtl="0">
              <a:spcBef>
                <a:spcPts val="0"/>
              </a:spcBef>
              <a:spcAft>
                <a:spcPts val="0"/>
              </a:spcAft>
              <a:buNone/>
            </a:pPr>
            <a:r>
              <a:rPr lang="en-GB" dirty="0"/>
              <a:t>Link it to the one problem linked explicitly students with additional needs. No silver bullet</a:t>
            </a:r>
          </a:p>
          <a:p>
            <a:pPr marL="0" lvl="0" indent="0" algn="l" rtl="0">
              <a:spcBef>
                <a:spcPts val="0"/>
              </a:spcBef>
              <a:spcAft>
                <a:spcPts val="0"/>
              </a:spcAft>
              <a:buNone/>
            </a:pPr>
            <a:endParaRPr lang="en-GB" dirty="0"/>
          </a:p>
          <a:p>
            <a:endParaRPr lang="en-GB" dirty="0"/>
          </a:p>
        </p:txBody>
      </p:sp>
      <p:sp>
        <p:nvSpPr>
          <p:cNvPr id="4" name="Slide Number Placeholder 3"/>
          <p:cNvSpPr>
            <a:spLocks noGrp="1"/>
          </p:cNvSpPr>
          <p:nvPr>
            <p:ph type="sldNum" sz="quarter" idx="5"/>
          </p:nvPr>
        </p:nvSpPr>
        <p:spPr/>
        <p:txBody>
          <a:bodyPr/>
          <a:lstStyle/>
          <a:p>
            <a:fld id="{AF29EC51-96A2-4270-A37C-F662975AF0C4}" type="slidenum">
              <a:rPr lang="en-GB" smtClean="0"/>
              <a:t>45</a:t>
            </a:fld>
            <a:endParaRPr lang="en-GB"/>
          </a:p>
        </p:txBody>
      </p:sp>
    </p:spTree>
    <p:extLst>
      <p:ext uri="{BB962C8B-B14F-4D97-AF65-F5344CB8AC3E}">
        <p14:creationId xmlns:p14="http://schemas.microsoft.com/office/powerpoint/2010/main" val="10585989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Value of data and pupil focused evidence collection – to ensure better decision making around our learners who find curriculum engagement hard. </a:t>
            </a:r>
          </a:p>
          <a:p>
            <a:endParaRPr lang="en-GB" dirty="0"/>
          </a:p>
        </p:txBody>
      </p:sp>
      <p:sp>
        <p:nvSpPr>
          <p:cNvPr id="4" name="Slide Number Placeholder 3"/>
          <p:cNvSpPr>
            <a:spLocks noGrp="1"/>
          </p:cNvSpPr>
          <p:nvPr>
            <p:ph type="sldNum" sz="quarter" idx="5"/>
          </p:nvPr>
        </p:nvSpPr>
        <p:spPr/>
        <p:txBody>
          <a:bodyPr/>
          <a:lstStyle/>
          <a:p>
            <a:fld id="{AF29EC51-96A2-4270-A37C-F662975AF0C4}" type="slidenum">
              <a:rPr lang="en-GB" smtClean="0"/>
              <a:t>48</a:t>
            </a:fld>
            <a:endParaRPr lang="en-GB"/>
          </a:p>
        </p:txBody>
      </p:sp>
    </p:spTree>
    <p:extLst>
      <p:ext uri="{BB962C8B-B14F-4D97-AF65-F5344CB8AC3E}">
        <p14:creationId xmlns:p14="http://schemas.microsoft.com/office/powerpoint/2010/main" val="33093685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222222"/>
                </a:solidFill>
                <a:highlight>
                  <a:srgbClr val="FFFFFF"/>
                </a:highlight>
              </a:rPr>
              <a:t>Multi-year vs single year</a:t>
            </a:r>
          </a:p>
          <a:p>
            <a:endParaRPr lang="en-GB" dirty="0"/>
          </a:p>
        </p:txBody>
      </p:sp>
      <p:sp>
        <p:nvSpPr>
          <p:cNvPr id="4" name="Slide Number Placeholder 3"/>
          <p:cNvSpPr>
            <a:spLocks noGrp="1"/>
          </p:cNvSpPr>
          <p:nvPr>
            <p:ph type="sldNum" sz="quarter" idx="5"/>
          </p:nvPr>
        </p:nvSpPr>
        <p:spPr/>
        <p:txBody>
          <a:bodyPr/>
          <a:lstStyle/>
          <a:p>
            <a:fld id="{AF29EC51-96A2-4270-A37C-F662975AF0C4}" type="slidenum">
              <a:rPr lang="en-GB" smtClean="0"/>
              <a:t>49</a:t>
            </a:fld>
            <a:endParaRPr lang="en-GB"/>
          </a:p>
        </p:txBody>
      </p:sp>
    </p:spTree>
    <p:extLst>
      <p:ext uri="{BB962C8B-B14F-4D97-AF65-F5344CB8AC3E}">
        <p14:creationId xmlns:p14="http://schemas.microsoft.com/office/powerpoint/2010/main" val="8515383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Ordinarily available </a:t>
            </a:r>
          </a:p>
          <a:p>
            <a:endParaRPr lang="en-GB" dirty="0"/>
          </a:p>
        </p:txBody>
      </p:sp>
      <p:sp>
        <p:nvSpPr>
          <p:cNvPr id="4" name="Slide Number Placeholder 3"/>
          <p:cNvSpPr>
            <a:spLocks noGrp="1"/>
          </p:cNvSpPr>
          <p:nvPr>
            <p:ph type="sldNum" sz="quarter" idx="5"/>
          </p:nvPr>
        </p:nvSpPr>
        <p:spPr/>
        <p:txBody>
          <a:bodyPr/>
          <a:lstStyle/>
          <a:p>
            <a:fld id="{AF29EC51-96A2-4270-A37C-F662975AF0C4}" type="slidenum">
              <a:rPr lang="en-GB" smtClean="0"/>
              <a:t>50</a:t>
            </a:fld>
            <a:endParaRPr lang="en-GB"/>
          </a:p>
        </p:txBody>
      </p:sp>
    </p:spTree>
    <p:extLst>
      <p:ext uri="{BB962C8B-B14F-4D97-AF65-F5344CB8AC3E}">
        <p14:creationId xmlns:p14="http://schemas.microsoft.com/office/powerpoint/2010/main" val="21732450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Trajectory changing schools - consider their systems </a:t>
            </a:r>
          </a:p>
          <a:p>
            <a:r>
              <a:rPr lang="en-GB" dirty="0"/>
              <a:t>Clear goals but also training – not just technique driven but challenges attitudes and dispositions</a:t>
            </a:r>
          </a:p>
          <a:p>
            <a:r>
              <a:rPr lang="en-GB" dirty="0"/>
              <a:t>TA – you can lead the provision </a:t>
            </a:r>
          </a:p>
          <a:p>
            <a:r>
              <a:rPr lang="en-GB" dirty="0"/>
              <a:t>Mindset </a:t>
            </a:r>
          </a:p>
          <a:p>
            <a:endParaRPr lang="en-GB" dirty="0"/>
          </a:p>
          <a:p>
            <a:endParaRPr lang="en-GB" dirty="0"/>
          </a:p>
        </p:txBody>
      </p:sp>
      <p:sp>
        <p:nvSpPr>
          <p:cNvPr id="4" name="Slide Number Placeholder 3"/>
          <p:cNvSpPr>
            <a:spLocks noGrp="1"/>
          </p:cNvSpPr>
          <p:nvPr>
            <p:ph type="sldNum" sz="quarter" idx="5"/>
          </p:nvPr>
        </p:nvSpPr>
        <p:spPr/>
        <p:txBody>
          <a:bodyPr/>
          <a:lstStyle/>
          <a:p>
            <a:fld id="{AF29EC51-96A2-4270-A37C-F662975AF0C4}" type="slidenum">
              <a:rPr lang="en-GB" smtClean="0"/>
              <a:t>52</a:t>
            </a:fld>
            <a:endParaRPr lang="en-GB"/>
          </a:p>
        </p:txBody>
      </p:sp>
    </p:spTree>
    <p:extLst>
      <p:ext uri="{BB962C8B-B14F-4D97-AF65-F5344CB8AC3E}">
        <p14:creationId xmlns:p14="http://schemas.microsoft.com/office/powerpoint/2010/main" val="29864070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Test and learn </a:t>
            </a:r>
          </a:p>
          <a:p>
            <a:pPr marL="0" indent="0">
              <a:buNone/>
            </a:pPr>
            <a:r>
              <a:rPr lang="en-GB" dirty="0">
                <a:solidFill>
                  <a:srgbClr val="222222"/>
                </a:solidFill>
                <a:highlight>
                  <a:srgbClr val="FFFFFF"/>
                </a:highlight>
              </a:rPr>
              <a:t>Suggested structure: </a:t>
            </a:r>
          </a:p>
          <a:p>
            <a:pPr marL="0" indent="0">
              <a:lnSpc>
                <a:spcPct val="120000"/>
              </a:lnSpc>
              <a:spcBef>
                <a:spcPts val="800"/>
              </a:spcBef>
              <a:buNone/>
            </a:pPr>
            <a:endParaRPr lang="en-GB" sz="1050" i="1" dirty="0">
              <a:solidFill>
                <a:srgbClr val="0070C0"/>
              </a:solidFill>
            </a:endParaRPr>
          </a:p>
          <a:p>
            <a:pPr marL="1219170" lvl="0" indent="-465655">
              <a:lnSpc>
                <a:spcPct val="120000"/>
              </a:lnSpc>
              <a:spcBef>
                <a:spcPts val="800"/>
              </a:spcBef>
              <a:buClr>
                <a:schemeClr val="dk1"/>
              </a:buClr>
              <a:buSzPts val="1900"/>
              <a:buAutoNum type="alphaLcParenR"/>
            </a:pPr>
            <a:r>
              <a:rPr lang="en-GB" sz="1200" i="1" dirty="0">
                <a:solidFill>
                  <a:schemeClr val="dk1"/>
                </a:solidFill>
              </a:rPr>
              <a:t>Statement on what inclusion </a:t>
            </a:r>
            <a:r>
              <a:rPr lang="en-GB" sz="1200" b="1" i="1" u="sng" dirty="0">
                <a:solidFill>
                  <a:schemeClr val="dk1"/>
                </a:solidFill>
              </a:rPr>
              <a:t>means</a:t>
            </a:r>
            <a:r>
              <a:rPr lang="en-GB" sz="1200" i="1" dirty="0">
                <a:solidFill>
                  <a:schemeClr val="dk1"/>
                </a:solidFill>
              </a:rPr>
              <a:t> at the school and what the school hopes to further achieve through the strategy to positively impact all pupils’ outcomes and experiences. </a:t>
            </a:r>
          </a:p>
          <a:p>
            <a:pPr marL="1219170" lvl="0" indent="-465655">
              <a:lnSpc>
                <a:spcPct val="120000"/>
              </a:lnSpc>
              <a:buClr>
                <a:schemeClr val="dk1"/>
              </a:buClr>
              <a:buSzPts val="1900"/>
              <a:buAutoNum type="alphaLcParenR"/>
            </a:pPr>
            <a:r>
              <a:rPr lang="en-GB" sz="1200" i="1" dirty="0">
                <a:solidFill>
                  <a:schemeClr val="dk1"/>
                </a:solidFill>
              </a:rPr>
              <a:t>Identify and detail which of the 7 principles of inclusion will be prioritised in your inclusion strategy</a:t>
            </a:r>
          </a:p>
          <a:p>
            <a:pPr marL="1219170" lvl="0" indent="-465655">
              <a:lnSpc>
                <a:spcPct val="120000"/>
              </a:lnSpc>
              <a:spcAft>
                <a:spcPts val="1600"/>
              </a:spcAft>
              <a:buClr>
                <a:schemeClr val="dk1"/>
              </a:buClr>
              <a:buSzPts val="1900"/>
              <a:buAutoNum type="alphaLcParenR"/>
            </a:pPr>
            <a:r>
              <a:rPr lang="en-GB" sz="1200" i="1" dirty="0">
                <a:solidFill>
                  <a:schemeClr val="dk1"/>
                </a:solidFill>
              </a:rPr>
              <a:t>Brief statement detailing how you have developed your strategy</a:t>
            </a:r>
          </a:p>
          <a:p>
            <a:endParaRPr lang="en-GB" dirty="0"/>
          </a:p>
          <a:p>
            <a:endParaRPr lang="en-GB" dirty="0"/>
          </a:p>
        </p:txBody>
      </p:sp>
      <p:sp>
        <p:nvSpPr>
          <p:cNvPr id="4" name="Slide Number Placeholder 3"/>
          <p:cNvSpPr>
            <a:spLocks noGrp="1"/>
          </p:cNvSpPr>
          <p:nvPr>
            <p:ph type="sldNum" sz="quarter" idx="5"/>
          </p:nvPr>
        </p:nvSpPr>
        <p:spPr/>
        <p:txBody>
          <a:bodyPr/>
          <a:lstStyle/>
          <a:p>
            <a:fld id="{AF29EC51-96A2-4270-A37C-F662975AF0C4}" type="slidenum">
              <a:rPr lang="en-GB" smtClean="0"/>
              <a:t>53</a:t>
            </a:fld>
            <a:endParaRPr lang="en-GB"/>
          </a:p>
        </p:txBody>
      </p:sp>
    </p:spTree>
    <p:extLst>
      <p:ext uri="{BB962C8B-B14F-4D97-AF65-F5344CB8AC3E}">
        <p14:creationId xmlns:p14="http://schemas.microsoft.com/office/powerpoint/2010/main" val="18259996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C5A11B-B8B8-44F3-860C-35CF1D16E115}" type="slidenum">
              <a:rPr lang="en-GB" smtClean="0"/>
              <a:t>64</a:t>
            </a:fld>
            <a:endParaRPr lang="en-GB"/>
          </a:p>
        </p:txBody>
      </p:sp>
    </p:spTree>
    <p:extLst>
      <p:ext uri="{BB962C8B-B14F-4D97-AF65-F5344CB8AC3E}">
        <p14:creationId xmlns:p14="http://schemas.microsoft.com/office/powerpoint/2010/main" val="22709594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7534">
              <a:defRPr/>
            </a:pPr>
            <a:endParaRPr lang="en-GB" b="0" dirty="0"/>
          </a:p>
        </p:txBody>
      </p:sp>
      <p:sp>
        <p:nvSpPr>
          <p:cNvPr id="4" name="Slide Number Placeholder 3"/>
          <p:cNvSpPr>
            <a:spLocks noGrp="1"/>
          </p:cNvSpPr>
          <p:nvPr>
            <p:ph type="sldNum" sz="quarter" idx="5"/>
          </p:nvPr>
        </p:nvSpPr>
        <p:spPr/>
        <p:txBody>
          <a:bodyPr/>
          <a:lstStyle/>
          <a:p>
            <a:fld id="{84C5A11B-B8B8-44F3-860C-35CF1D16E115}" type="slidenum">
              <a:rPr lang="en-GB" smtClean="0"/>
              <a:t>65</a:t>
            </a:fld>
            <a:endParaRPr lang="en-GB"/>
          </a:p>
        </p:txBody>
      </p:sp>
    </p:spTree>
    <p:extLst>
      <p:ext uri="{BB962C8B-B14F-4D97-AF65-F5344CB8AC3E}">
        <p14:creationId xmlns:p14="http://schemas.microsoft.com/office/powerpoint/2010/main" val="17401748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pPr defTabSz="914283">
              <a:defRPr/>
            </a:pPr>
            <a:br>
              <a:rPr lang="en-GB" dirty="0">
                <a:cs typeface="+mn-lt"/>
              </a:rPr>
            </a:br>
            <a:endParaRPr lang="en-GB" dirty="0"/>
          </a:p>
          <a:p>
            <a:br>
              <a:rPr lang="en-GB" dirty="0"/>
            </a:br>
            <a:endParaRPr lang="en-GB" dirty="0"/>
          </a:p>
          <a:p>
            <a:endParaRPr lang="en-GB" dirty="0"/>
          </a:p>
        </p:txBody>
      </p:sp>
      <p:sp>
        <p:nvSpPr>
          <p:cNvPr id="4" name="Slide Number Placeholder 3"/>
          <p:cNvSpPr>
            <a:spLocks noGrp="1"/>
          </p:cNvSpPr>
          <p:nvPr>
            <p:ph type="sldNum" sz="quarter" idx="5"/>
          </p:nvPr>
        </p:nvSpPr>
        <p:spPr/>
        <p:txBody>
          <a:bodyPr/>
          <a:lstStyle/>
          <a:p>
            <a:fld id="{18D88139-8EF8-47E7-8E0D-D2B3490E220A}" type="slidenum">
              <a:rPr lang="en-GB" smtClean="0"/>
              <a:t>66</a:t>
            </a:fld>
            <a:endParaRPr lang="en-GB"/>
          </a:p>
        </p:txBody>
      </p:sp>
    </p:spTree>
    <p:extLst>
      <p:ext uri="{BB962C8B-B14F-4D97-AF65-F5344CB8AC3E}">
        <p14:creationId xmlns:p14="http://schemas.microsoft.com/office/powerpoint/2010/main" val="21517793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C5A11B-B8B8-44F3-860C-35CF1D16E115}" type="slidenum">
              <a:rPr lang="en-GB" smtClean="0"/>
              <a:t>67</a:t>
            </a:fld>
            <a:endParaRPr lang="en-GB"/>
          </a:p>
        </p:txBody>
      </p:sp>
    </p:spTree>
    <p:extLst>
      <p:ext uri="{BB962C8B-B14F-4D97-AF65-F5344CB8AC3E}">
        <p14:creationId xmlns:p14="http://schemas.microsoft.com/office/powerpoint/2010/main" val="23286417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C5A11B-B8B8-44F3-860C-35CF1D16E115}" type="slidenum">
              <a:rPr lang="en-GB" smtClean="0"/>
              <a:t>68</a:t>
            </a:fld>
            <a:endParaRPr lang="en-GB"/>
          </a:p>
        </p:txBody>
      </p:sp>
    </p:spTree>
    <p:extLst>
      <p:ext uri="{BB962C8B-B14F-4D97-AF65-F5344CB8AC3E}">
        <p14:creationId xmlns:p14="http://schemas.microsoft.com/office/powerpoint/2010/main" val="41162412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C5A11B-B8B8-44F3-860C-35CF1D16E115}" type="slidenum">
              <a:rPr lang="en-GB" smtClean="0"/>
              <a:t>69</a:t>
            </a:fld>
            <a:endParaRPr lang="en-GB"/>
          </a:p>
        </p:txBody>
      </p:sp>
    </p:spTree>
    <p:extLst>
      <p:ext uri="{BB962C8B-B14F-4D97-AF65-F5344CB8AC3E}">
        <p14:creationId xmlns:p14="http://schemas.microsoft.com/office/powerpoint/2010/main" val="15111371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C5A11B-B8B8-44F3-860C-35CF1D16E115}" type="slidenum">
              <a:rPr lang="en-GB" smtClean="0"/>
              <a:t>70</a:t>
            </a:fld>
            <a:endParaRPr lang="en-GB"/>
          </a:p>
        </p:txBody>
      </p:sp>
    </p:spTree>
    <p:extLst>
      <p:ext uri="{BB962C8B-B14F-4D97-AF65-F5344CB8AC3E}">
        <p14:creationId xmlns:p14="http://schemas.microsoft.com/office/powerpoint/2010/main" val="42397384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C5A11B-B8B8-44F3-860C-35CF1D16E115}" type="slidenum">
              <a:rPr lang="en-GB" smtClean="0"/>
              <a:t>71</a:t>
            </a:fld>
            <a:endParaRPr lang="en-GB"/>
          </a:p>
        </p:txBody>
      </p:sp>
    </p:spTree>
    <p:extLst>
      <p:ext uri="{BB962C8B-B14F-4D97-AF65-F5344CB8AC3E}">
        <p14:creationId xmlns:p14="http://schemas.microsoft.com/office/powerpoint/2010/main" val="6028464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a:p>
            <a:endParaRPr lang="en-GB" dirty="0"/>
          </a:p>
        </p:txBody>
      </p:sp>
      <p:sp>
        <p:nvSpPr>
          <p:cNvPr id="4" name="Slide Number Placeholder 3"/>
          <p:cNvSpPr>
            <a:spLocks noGrp="1"/>
          </p:cNvSpPr>
          <p:nvPr>
            <p:ph type="sldNum" sz="quarter" idx="5"/>
          </p:nvPr>
        </p:nvSpPr>
        <p:spPr/>
        <p:txBody>
          <a:bodyPr/>
          <a:lstStyle/>
          <a:p>
            <a:fld id="{84C5A11B-B8B8-44F3-860C-35CF1D16E115}" type="slidenum">
              <a:rPr lang="en-GB" smtClean="0"/>
              <a:t>72</a:t>
            </a:fld>
            <a:endParaRPr lang="en-GB"/>
          </a:p>
        </p:txBody>
      </p:sp>
    </p:spTree>
    <p:extLst>
      <p:ext uri="{BB962C8B-B14F-4D97-AF65-F5344CB8AC3E}">
        <p14:creationId xmlns:p14="http://schemas.microsoft.com/office/powerpoint/2010/main" val="10443822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BE5CB-4777-A89F-F8DF-D369766CDC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8E4132-20C1-026C-589E-4921FC4D96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A9E5EA-B530-5150-A588-B3733DC3004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5594814-2A82-F7DC-CB70-E19FED301729}"/>
              </a:ext>
            </a:extLst>
          </p:cNvPr>
          <p:cNvSpPr>
            <a:spLocks noGrp="1"/>
          </p:cNvSpPr>
          <p:nvPr>
            <p:ph type="sldNum" sz="quarter" idx="5"/>
          </p:nvPr>
        </p:nvSpPr>
        <p:spPr/>
        <p:txBody>
          <a:bodyPr/>
          <a:lstStyle/>
          <a:p>
            <a:pPr defTabSz="966246">
              <a:defRPr/>
            </a:pPr>
            <a:fld id="{84C5A11B-B8B8-44F3-860C-35CF1D16E115}" type="slidenum">
              <a:rPr lang="en-GB">
                <a:solidFill>
                  <a:prstClr val="black"/>
                </a:solidFill>
                <a:latin typeface="Calibri" panose="020F0502020204030204"/>
              </a:rPr>
              <a:pPr defTabSz="966246">
                <a:defRPr/>
              </a:pPr>
              <a:t>73</a:t>
            </a:fld>
            <a:endParaRPr lang="en-GB">
              <a:solidFill>
                <a:prstClr val="black"/>
              </a:solidFill>
              <a:latin typeface="Calibri" panose="020F0502020204030204"/>
            </a:endParaRPr>
          </a:p>
        </p:txBody>
      </p:sp>
    </p:spTree>
    <p:extLst>
      <p:ext uri="{BB962C8B-B14F-4D97-AF65-F5344CB8AC3E}">
        <p14:creationId xmlns:p14="http://schemas.microsoft.com/office/powerpoint/2010/main" val="34435963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defTabSz="966246">
              <a:defRPr/>
            </a:pPr>
            <a:fld id="{84C5A11B-B8B8-44F3-860C-35CF1D16E115}" type="slidenum">
              <a:rPr lang="en-GB">
                <a:solidFill>
                  <a:prstClr val="black"/>
                </a:solidFill>
                <a:latin typeface="Calibri" panose="020F0502020204030204"/>
              </a:rPr>
              <a:pPr defTabSz="966246">
                <a:defRPr/>
              </a:pPr>
              <a:t>74</a:t>
            </a:fld>
            <a:endParaRPr lang="en-GB">
              <a:solidFill>
                <a:prstClr val="black"/>
              </a:solidFill>
              <a:latin typeface="Calibri" panose="020F0502020204030204"/>
            </a:endParaRPr>
          </a:p>
        </p:txBody>
      </p:sp>
    </p:spTree>
    <p:extLst>
      <p:ext uri="{BB962C8B-B14F-4D97-AF65-F5344CB8AC3E}">
        <p14:creationId xmlns:p14="http://schemas.microsoft.com/office/powerpoint/2010/main" val="17087023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defTabSz="966246">
              <a:defRPr/>
            </a:pPr>
            <a:fld id="{84C5A11B-B8B8-44F3-860C-35CF1D16E115}" type="slidenum">
              <a:rPr lang="en-GB">
                <a:solidFill>
                  <a:prstClr val="black"/>
                </a:solidFill>
                <a:latin typeface="Calibri" panose="020F0502020204030204"/>
              </a:rPr>
              <a:pPr defTabSz="966246">
                <a:defRPr/>
              </a:pPr>
              <a:t>75</a:t>
            </a:fld>
            <a:endParaRPr lang="en-GB">
              <a:solidFill>
                <a:prstClr val="black"/>
              </a:solidFill>
              <a:latin typeface="Calibri" panose="020F0502020204030204"/>
            </a:endParaRPr>
          </a:p>
        </p:txBody>
      </p:sp>
    </p:spTree>
    <p:extLst>
      <p:ext uri="{BB962C8B-B14F-4D97-AF65-F5344CB8AC3E}">
        <p14:creationId xmlns:p14="http://schemas.microsoft.com/office/powerpoint/2010/main" val="4736496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defTabSz="966246">
              <a:defRPr/>
            </a:pPr>
            <a:fld id="{84C5A11B-B8B8-44F3-860C-35CF1D16E115}" type="slidenum">
              <a:rPr lang="en-GB">
                <a:solidFill>
                  <a:prstClr val="black"/>
                </a:solidFill>
                <a:latin typeface="Calibri" panose="020F0502020204030204"/>
              </a:rPr>
              <a:pPr defTabSz="966246">
                <a:defRPr/>
              </a:pPr>
              <a:t>76</a:t>
            </a:fld>
            <a:endParaRPr lang="en-GB">
              <a:solidFill>
                <a:prstClr val="black"/>
              </a:solidFill>
              <a:latin typeface="Calibri" panose="020F0502020204030204"/>
            </a:endParaRPr>
          </a:p>
        </p:txBody>
      </p:sp>
    </p:spTree>
    <p:extLst>
      <p:ext uri="{BB962C8B-B14F-4D97-AF65-F5344CB8AC3E}">
        <p14:creationId xmlns:p14="http://schemas.microsoft.com/office/powerpoint/2010/main" val="20665529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C5A11B-B8B8-44F3-860C-35CF1D16E115}" type="slidenum">
              <a:rPr lang="en-GB" smtClean="0"/>
              <a:t>77</a:t>
            </a:fld>
            <a:endParaRPr lang="en-GB"/>
          </a:p>
        </p:txBody>
      </p:sp>
    </p:spTree>
    <p:extLst>
      <p:ext uri="{BB962C8B-B14F-4D97-AF65-F5344CB8AC3E}">
        <p14:creationId xmlns:p14="http://schemas.microsoft.com/office/powerpoint/2010/main" val="36351435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68FD2-90CF-40E0-C3A4-160F9B8EB2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5DB08C-855A-143F-FCC1-35F1A71978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E4AB0C-5963-7AB6-762C-AFB8AE95B2DC}"/>
              </a:ext>
            </a:extLst>
          </p:cNvPr>
          <p:cNvSpPr>
            <a:spLocks noGrp="1"/>
          </p:cNvSpPr>
          <p:nvPr>
            <p:ph type="body" idx="1"/>
          </p:nvPr>
        </p:nvSpPr>
        <p:spPr/>
        <p:txBody>
          <a:bodyPr/>
          <a:lstStyle/>
          <a:p>
            <a:endParaRPr lang="en-GB" sz="1200" b="0" i="0" u="none" strike="noStrike" kern="1200" baseline="0" dirty="0">
              <a:solidFill>
                <a:schemeClr val="tx1"/>
              </a:solidFill>
              <a:latin typeface="+mn-lt"/>
              <a:ea typeface="+mn-ea"/>
              <a:cs typeface="+mn-cs"/>
            </a:endParaRPr>
          </a:p>
          <a:p>
            <a:endParaRPr lang="en-GB" b="1" dirty="0"/>
          </a:p>
        </p:txBody>
      </p:sp>
      <p:sp>
        <p:nvSpPr>
          <p:cNvPr id="4" name="Slide Number Placeholder 3">
            <a:extLst>
              <a:ext uri="{FF2B5EF4-FFF2-40B4-BE49-F238E27FC236}">
                <a16:creationId xmlns:a16="http://schemas.microsoft.com/office/drawing/2014/main" id="{588267ED-81D4-0EA8-5930-D7DE4EC2A830}"/>
              </a:ext>
            </a:extLst>
          </p:cNvPr>
          <p:cNvSpPr>
            <a:spLocks noGrp="1"/>
          </p:cNvSpPr>
          <p:nvPr>
            <p:ph type="sldNum" sz="quarter" idx="5"/>
          </p:nvPr>
        </p:nvSpPr>
        <p:spPr/>
        <p:txBody>
          <a:bodyPr/>
          <a:lstStyle/>
          <a:p>
            <a:fld id="{84C5A11B-B8B8-44F3-860C-35CF1D16E115}" type="slidenum">
              <a:rPr lang="en-GB" smtClean="0"/>
              <a:t>78</a:t>
            </a:fld>
            <a:endParaRPr lang="en-GB"/>
          </a:p>
        </p:txBody>
      </p:sp>
    </p:spTree>
    <p:extLst>
      <p:ext uri="{BB962C8B-B14F-4D97-AF65-F5344CB8AC3E}">
        <p14:creationId xmlns:p14="http://schemas.microsoft.com/office/powerpoint/2010/main" val="31024883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C5A11B-B8B8-44F3-860C-35CF1D16E115}" type="slidenum">
              <a:rPr lang="en-GB" smtClean="0"/>
              <a:t>79</a:t>
            </a:fld>
            <a:endParaRPr lang="en-GB"/>
          </a:p>
        </p:txBody>
      </p:sp>
    </p:spTree>
    <p:extLst>
      <p:ext uri="{BB962C8B-B14F-4D97-AF65-F5344CB8AC3E}">
        <p14:creationId xmlns:p14="http://schemas.microsoft.com/office/powerpoint/2010/main" val="174599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Tahoma" panose="020B0604030504040204" pitchFamily="34" charset="0"/>
              <a:cs typeface="Times New Roman" panose="02020603050405020304" pitchFamily="18" charset="0"/>
            </a:endParaRPr>
          </a:p>
          <a:p>
            <a:endParaRPr lang="en-GB" sz="1800" strike="sngStrike" dirty="0">
              <a:latin typeface="Tahoma" panose="020B0604030504040204" pitchFamily="34" charset="0"/>
              <a:ea typeface="Tahoma" panose="020B0604030504040204" pitchFamily="34" charset="0"/>
              <a:cs typeface="Times New Roman" panose="02020603050405020304" pitchFamily="18" charset="0"/>
            </a:endParaRPr>
          </a:p>
          <a:p>
            <a:pPr>
              <a:buNone/>
            </a:pPr>
            <a:r>
              <a:rPr lang="en-GB" sz="1800" dirty="0">
                <a:effectLst/>
                <a:latin typeface="Tahoma"/>
                <a:ea typeface="Calibri"/>
                <a:cs typeface="Tahoma"/>
              </a:rPr>
              <a:t> </a:t>
            </a:r>
          </a:p>
        </p:txBody>
      </p:sp>
      <p:sp>
        <p:nvSpPr>
          <p:cNvPr id="4" name="Slide Number Placeholder 3"/>
          <p:cNvSpPr>
            <a:spLocks noGrp="1"/>
          </p:cNvSpPr>
          <p:nvPr>
            <p:ph type="sldNum" sz="quarter" idx="5"/>
          </p:nvPr>
        </p:nvSpPr>
        <p:spPr/>
        <p:txBody>
          <a:bodyPr/>
          <a:lstStyle/>
          <a:p>
            <a:fld id="{84C5A11B-B8B8-44F3-860C-35CF1D16E115}" type="slidenum">
              <a:rPr lang="en-GB" smtClean="0"/>
              <a:t>80</a:t>
            </a:fld>
            <a:endParaRPr lang="en-GB"/>
          </a:p>
        </p:txBody>
      </p:sp>
    </p:spTree>
    <p:extLst>
      <p:ext uri="{BB962C8B-B14F-4D97-AF65-F5344CB8AC3E}">
        <p14:creationId xmlns:p14="http://schemas.microsoft.com/office/powerpoint/2010/main" val="20425064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C5A11B-B8B8-44F3-860C-35CF1D16E115}" type="slidenum">
              <a:rPr lang="en-GB" smtClean="0"/>
              <a:t>81</a:t>
            </a:fld>
            <a:endParaRPr lang="en-GB"/>
          </a:p>
        </p:txBody>
      </p:sp>
    </p:spTree>
    <p:extLst>
      <p:ext uri="{BB962C8B-B14F-4D97-AF65-F5344CB8AC3E}">
        <p14:creationId xmlns:p14="http://schemas.microsoft.com/office/powerpoint/2010/main" val="11877837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18D88139-8EF8-47E7-8E0D-D2B3490E220A}" type="slidenum">
              <a:rPr lang="en-GB" smtClean="0"/>
              <a:t>82</a:t>
            </a:fld>
            <a:endParaRPr lang="en-GB"/>
          </a:p>
        </p:txBody>
      </p:sp>
    </p:spTree>
    <p:extLst>
      <p:ext uri="{BB962C8B-B14F-4D97-AF65-F5344CB8AC3E}">
        <p14:creationId xmlns:p14="http://schemas.microsoft.com/office/powerpoint/2010/main" val="34478858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dirty="0"/>
          </a:p>
        </p:txBody>
      </p:sp>
      <p:sp>
        <p:nvSpPr>
          <p:cNvPr id="4" name="Slide Number Placeholder 3"/>
          <p:cNvSpPr>
            <a:spLocks noGrp="1"/>
          </p:cNvSpPr>
          <p:nvPr>
            <p:ph type="sldNum" sz="quarter" idx="5"/>
          </p:nvPr>
        </p:nvSpPr>
        <p:spPr/>
        <p:txBody>
          <a:bodyPr/>
          <a:lstStyle/>
          <a:p>
            <a:pPr defTabSz="891692">
              <a:defRPr/>
            </a:pPr>
            <a:fld id="{5A89FBD9-7137-4D5C-A793-2620AAF05C84}" type="slidenum">
              <a:rPr lang="en-GB">
                <a:solidFill>
                  <a:prstClr val="black"/>
                </a:solidFill>
                <a:latin typeface="Aptos" panose="02110004020202020204"/>
              </a:rPr>
              <a:pPr defTabSz="891692">
                <a:defRPr/>
              </a:pPr>
              <a:t>83</a:t>
            </a:fld>
            <a:endParaRPr lang="en-GB">
              <a:solidFill>
                <a:prstClr val="black"/>
              </a:solidFill>
              <a:latin typeface="Aptos" panose="02110004020202020204"/>
            </a:endParaRPr>
          </a:p>
        </p:txBody>
      </p:sp>
    </p:spTree>
    <p:extLst>
      <p:ext uri="{BB962C8B-B14F-4D97-AF65-F5344CB8AC3E}">
        <p14:creationId xmlns:p14="http://schemas.microsoft.com/office/powerpoint/2010/main" val="1512838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C5A11B-B8B8-44F3-860C-35CF1D16E115}" type="slidenum">
              <a:rPr lang="en-GB" smtClean="0"/>
              <a:t>84</a:t>
            </a:fld>
            <a:endParaRPr lang="en-GB"/>
          </a:p>
        </p:txBody>
      </p:sp>
    </p:spTree>
    <p:extLst>
      <p:ext uri="{BB962C8B-B14F-4D97-AF65-F5344CB8AC3E}">
        <p14:creationId xmlns:p14="http://schemas.microsoft.com/office/powerpoint/2010/main" val="16447027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C5A11B-B8B8-44F3-860C-35CF1D16E115}" type="slidenum">
              <a:rPr lang="en-GB" smtClean="0"/>
              <a:t>85</a:t>
            </a:fld>
            <a:endParaRPr lang="en-GB"/>
          </a:p>
        </p:txBody>
      </p:sp>
    </p:spTree>
    <p:extLst>
      <p:ext uri="{BB962C8B-B14F-4D97-AF65-F5344CB8AC3E}">
        <p14:creationId xmlns:p14="http://schemas.microsoft.com/office/powerpoint/2010/main" val="38824683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C5A11B-B8B8-44F3-860C-35CF1D16E115}" type="slidenum">
              <a:rPr lang="en-GB" smtClean="0"/>
              <a:t>86</a:t>
            </a:fld>
            <a:endParaRPr lang="en-GB"/>
          </a:p>
        </p:txBody>
      </p:sp>
    </p:spTree>
    <p:extLst>
      <p:ext uri="{BB962C8B-B14F-4D97-AF65-F5344CB8AC3E}">
        <p14:creationId xmlns:p14="http://schemas.microsoft.com/office/powerpoint/2010/main" val="30251530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C5A11B-B8B8-44F3-860C-35CF1D16E115}" type="slidenum">
              <a:rPr lang="en-GB" smtClean="0"/>
              <a:t>87</a:t>
            </a:fld>
            <a:endParaRPr lang="en-GB"/>
          </a:p>
        </p:txBody>
      </p:sp>
    </p:spTree>
    <p:extLst>
      <p:ext uri="{BB962C8B-B14F-4D97-AF65-F5344CB8AC3E}">
        <p14:creationId xmlns:p14="http://schemas.microsoft.com/office/powerpoint/2010/main" val="16932566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sz="1200" kern="1200" dirty="0">
              <a:solidFill>
                <a:schemeClr val="tx1"/>
              </a:solidFill>
              <a:effectLst/>
              <a:latin typeface="+mn-lt"/>
              <a:ea typeface="+mn-ea"/>
              <a:cs typeface="+mn-cs"/>
            </a:endParaRPr>
          </a:p>
          <a:p>
            <a:r>
              <a:rPr lang="en-GB" b="1" dirty="0"/>
              <a:t> </a:t>
            </a:r>
            <a:endParaRPr lang="en-GB" dirty="0"/>
          </a:p>
        </p:txBody>
      </p:sp>
      <p:sp>
        <p:nvSpPr>
          <p:cNvPr id="4" name="Slide Number Placeholder 3"/>
          <p:cNvSpPr>
            <a:spLocks noGrp="1"/>
          </p:cNvSpPr>
          <p:nvPr>
            <p:ph type="sldNum" sz="quarter" idx="5"/>
          </p:nvPr>
        </p:nvSpPr>
        <p:spPr/>
        <p:txBody>
          <a:bodyPr/>
          <a:lstStyle/>
          <a:p>
            <a:fld id="{84C5A11B-B8B8-44F3-860C-35CF1D16E115}" type="slidenum">
              <a:rPr lang="en-GB" smtClean="0"/>
              <a:t>88</a:t>
            </a:fld>
            <a:endParaRPr lang="en-GB"/>
          </a:p>
        </p:txBody>
      </p:sp>
    </p:spTree>
    <p:extLst>
      <p:ext uri="{BB962C8B-B14F-4D97-AF65-F5344CB8AC3E}">
        <p14:creationId xmlns:p14="http://schemas.microsoft.com/office/powerpoint/2010/main" val="13957787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C5A11B-B8B8-44F3-860C-35CF1D16E115}" type="slidenum">
              <a:rPr lang="en-GB" smtClean="0"/>
              <a:t>89</a:t>
            </a:fld>
            <a:endParaRPr lang="en-GB"/>
          </a:p>
        </p:txBody>
      </p:sp>
    </p:spTree>
    <p:extLst>
      <p:ext uri="{BB962C8B-B14F-4D97-AF65-F5344CB8AC3E}">
        <p14:creationId xmlns:p14="http://schemas.microsoft.com/office/powerpoint/2010/main" val="15152734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a:p>
            <a:endParaRPr lang="en-GB" b="0" dirty="0"/>
          </a:p>
        </p:txBody>
      </p:sp>
      <p:sp>
        <p:nvSpPr>
          <p:cNvPr id="4" name="Slide Number Placeholder 3"/>
          <p:cNvSpPr>
            <a:spLocks noGrp="1"/>
          </p:cNvSpPr>
          <p:nvPr>
            <p:ph type="sldNum" sz="quarter" idx="5"/>
          </p:nvPr>
        </p:nvSpPr>
        <p:spPr/>
        <p:txBody>
          <a:bodyPr/>
          <a:lstStyle/>
          <a:p>
            <a:fld id="{84C5A11B-B8B8-44F3-860C-35CF1D16E115}" type="slidenum">
              <a:rPr lang="en-GB" smtClean="0"/>
              <a:t>90</a:t>
            </a:fld>
            <a:endParaRPr lang="en-GB"/>
          </a:p>
        </p:txBody>
      </p:sp>
    </p:spTree>
    <p:extLst>
      <p:ext uri="{BB962C8B-B14F-4D97-AF65-F5344CB8AC3E}">
        <p14:creationId xmlns:p14="http://schemas.microsoft.com/office/powerpoint/2010/main" val="15034715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a:cs typeface="Calibri"/>
            </a:endParaRPr>
          </a:p>
        </p:txBody>
      </p:sp>
      <p:sp>
        <p:nvSpPr>
          <p:cNvPr id="4" name="Slide Number Placeholder 3"/>
          <p:cNvSpPr>
            <a:spLocks noGrp="1"/>
          </p:cNvSpPr>
          <p:nvPr>
            <p:ph type="sldNum" sz="quarter" idx="5"/>
          </p:nvPr>
        </p:nvSpPr>
        <p:spPr/>
        <p:txBody>
          <a:bodyPr/>
          <a:lstStyle/>
          <a:p>
            <a:fld id="{84C5A11B-B8B8-44F3-860C-35CF1D16E115}" type="slidenum">
              <a:rPr lang="en-GB" smtClean="0"/>
              <a:t>91</a:t>
            </a:fld>
            <a:endParaRPr lang="en-GB"/>
          </a:p>
        </p:txBody>
      </p:sp>
    </p:spTree>
    <p:extLst>
      <p:ext uri="{BB962C8B-B14F-4D97-AF65-F5344CB8AC3E}">
        <p14:creationId xmlns:p14="http://schemas.microsoft.com/office/powerpoint/2010/main" val="15142440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84C5A11B-B8B8-44F3-860C-35CF1D16E115}" type="slidenum">
              <a:rPr lang="en-GB" smtClean="0"/>
              <a:t>92</a:t>
            </a:fld>
            <a:endParaRPr lang="en-GB"/>
          </a:p>
        </p:txBody>
      </p:sp>
    </p:spTree>
    <p:extLst>
      <p:ext uri="{BB962C8B-B14F-4D97-AF65-F5344CB8AC3E}">
        <p14:creationId xmlns:p14="http://schemas.microsoft.com/office/powerpoint/2010/main" val="9426852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84C5A11B-B8B8-44F3-860C-35CF1D16E115}" type="slidenum">
              <a:rPr lang="en-GB" smtClean="0"/>
              <a:t>93</a:t>
            </a:fld>
            <a:endParaRPr lang="en-GB"/>
          </a:p>
        </p:txBody>
      </p:sp>
    </p:spTree>
    <p:extLst>
      <p:ext uri="{BB962C8B-B14F-4D97-AF65-F5344CB8AC3E}">
        <p14:creationId xmlns:p14="http://schemas.microsoft.com/office/powerpoint/2010/main" val="29265341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FC0D6-5F82-DE3B-4B5E-83F8F016F5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265162-07EA-0AFD-1E70-6E790BC131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C33624-1296-616C-8B65-D30FF4E7E2E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F9E05AE-9C9F-9829-7F24-36E5716835E4}"/>
              </a:ext>
            </a:extLst>
          </p:cNvPr>
          <p:cNvSpPr>
            <a:spLocks noGrp="1"/>
          </p:cNvSpPr>
          <p:nvPr>
            <p:ph type="sldNum" sz="quarter" idx="5"/>
          </p:nvPr>
        </p:nvSpPr>
        <p:spPr/>
        <p:txBody>
          <a:bodyPr/>
          <a:lstStyle/>
          <a:p>
            <a:fld id="{84C5A11B-B8B8-44F3-860C-35CF1D16E115}" type="slidenum">
              <a:rPr lang="en-GB" smtClean="0"/>
              <a:t>94</a:t>
            </a:fld>
            <a:endParaRPr lang="en-GB"/>
          </a:p>
        </p:txBody>
      </p:sp>
    </p:spTree>
    <p:extLst>
      <p:ext uri="{BB962C8B-B14F-4D97-AF65-F5344CB8AC3E}">
        <p14:creationId xmlns:p14="http://schemas.microsoft.com/office/powerpoint/2010/main" val="10263869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C5A11B-B8B8-44F3-860C-35CF1D16E115}" type="slidenum">
              <a:rPr lang="en-GB" smtClean="0"/>
              <a:t>95</a:t>
            </a:fld>
            <a:endParaRPr lang="en-GB"/>
          </a:p>
        </p:txBody>
      </p:sp>
    </p:spTree>
    <p:extLst>
      <p:ext uri="{BB962C8B-B14F-4D97-AF65-F5344CB8AC3E}">
        <p14:creationId xmlns:p14="http://schemas.microsoft.com/office/powerpoint/2010/main" val="10829408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09484-1E6A-7739-78B1-D13FF6DF79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ACB7F0-A534-94C2-3411-D7E5DB95CB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E31458-FBD8-28B2-E092-893EAB06DD0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50740BA-AB3F-B192-2046-A7844F7A8127}"/>
              </a:ext>
            </a:extLst>
          </p:cNvPr>
          <p:cNvSpPr>
            <a:spLocks noGrp="1"/>
          </p:cNvSpPr>
          <p:nvPr>
            <p:ph type="sldNum" sz="quarter" idx="5"/>
          </p:nvPr>
        </p:nvSpPr>
        <p:spPr/>
        <p:txBody>
          <a:bodyPr/>
          <a:lstStyle/>
          <a:p>
            <a:fld id="{84C5A11B-B8B8-44F3-860C-35CF1D16E115}" type="slidenum">
              <a:rPr lang="en-GB" smtClean="0"/>
              <a:t>96</a:t>
            </a:fld>
            <a:endParaRPr lang="en-GB"/>
          </a:p>
        </p:txBody>
      </p:sp>
    </p:spTree>
    <p:extLst>
      <p:ext uri="{BB962C8B-B14F-4D97-AF65-F5344CB8AC3E}">
        <p14:creationId xmlns:p14="http://schemas.microsoft.com/office/powerpoint/2010/main" val="239333973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6C947-75C0-B457-515A-5BB271CE87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E61F6B-D3DF-C808-AB2F-575825CEBE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ABDA27-786B-544E-6B18-E79E07F33B36}"/>
              </a:ext>
            </a:extLst>
          </p:cNvPr>
          <p:cNvSpPr>
            <a:spLocks noGrp="1"/>
          </p:cNvSpPr>
          <p:nvPr>
            <p:ph type="body" idx="1"/>
          </p:nvPr>
        </p:nvSpPr>
        <p:spPr/>
        <p:txBody>
          <a:bodyPr/>
          <a:lstStyle/>
          <a:p>
            <a:endParaRPr lang="en-GB" dirty="0"/>
          </a:p>
          <a:p>
            <a:endParaRPr lang="en-GB" dirty="0"/>
          </a:p>
        </p:txBody>
      </p:sp>
      <p:sp>
        <p:nvSpPr>
          <p:cNvPr id="4" name="Slide Number Placeholder 3">
            <a:extLst>
              <a:ext uri="{FF2B5EF4-FFF2-40B4-BE49-F238E27FC236}">
                <a16:creationId xmlns:a16="http://schemas.microsoft.com/office/drawing/2014/main" id="{429CBE55-876D-6A30-4F01-304F876F8C97}"/>
              </a:ext>
            </a:extLst>
          </p:cNvPr>
          <p:cNvSpPr>
            <a:spLocks noGrp="1"/>
          </p:cNvSpPr>
          <p:nvPr>
            <p:ph type="sldNum" sz="quarter" idx="5"/>
          </p:nvPr>
        </p:nvSpPr>
        <p:spPr/>
        <p:txBody>
          <a:bodyPr/>
          <a:lstStyle/>
          <a:p>
            <a:fld id="{84C5A11B-B8B8-44F3-860C-35CF1D16E115}" type="slidenum">
              <a:rPr lang="en-GB" smtClean="0"/>
              <a:t>97</a:t>
            </a:fld>
            <a:endParaRPr lang="en-GB"/>
          </a:p>
        </p:txBody>
      </p:sp>
    </p:spTree>
    <p:extLst>
      <p:ext uri="{BB962C8B-B14F-4D97-AF65-F5344CB8AC3E}">
        <p14:creationId xmlns:p14="http://schemas.microsoft.com/office/powerpoint/2010/main" val="26186742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E075C-4BE1-A029-D3C4-DD848A1E1E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789EE9-11C8-991F-0F17-F6D37D526B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9C63BD-B3A8-54AD-568C-05737AA142F5}"/>
              </a:ext>
            </a:extLst>
          </p:cNvPr>
          <p:cNvSpPr>
            <a:spLocks noGrp="1"/>
          </p:cNvSpPr>
          <p:nvPr>
            <p:ph type="body" idx="1"/>
          </p:nvPr>
        </p:nvSpPr>
        <p:spPr/>
        <p:txBody>
          <a:bodyPr/>
          <a:lstStyle/>
          <a:p>
            <a:endParaRPr lang="en-GB" sz="1000" dirty="0">
              <a:latin typeface="Tahoma" panose="020B0604030504040204" pitchFamily="34" charset="0"/>
              <a:ea typeface="Tahoma" panose="020B0604030504040204" pitchFamily="34" charset="0"/>
              <a:cs typeface="Tahoma" panose="020B0604030504040204" pitchFamily="34" charset="0"/>
            </a:endParaRPr>
          </a:p>
          <a:p>
            <a:endParaRPr lang="en-GB" sz="1000" dirty="0">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a:extLst>
              <a:ext uri="{FF2B5EF4-FFF2-40B4-BE49-F238E27FC236}">
                <a16:creationId xmlns:a16="http://schemas.microsoft.com/office/drawing/2014/main" id="{3AB2F852-4F5E-6BA8-43DF-410E02E2209B}"/>
              </a:ext>
            </a:extLst>
          </p:cNvPr>
          <p:cNvSpPr>
            <a:spLocks noGrp="1"/>
          </p:cNvSpPr>
          <p:nvPr>
            <p:ph type="sldNum" sz="quarter" idx="5"/>
          </p:nvPr>
        </p:nvSpPr>
        <p:spPr/>
        <p:txBody>
          <a:bodyPr/>
          <a:lstStyle/>
          <a:p>
            <a:fld id="{84C5A11B-B8B8-44F3-860C-35CF1D16E115}" type="slidenum">
              <a:rPr lang="en-GB" smtClean="0"/>
              <a:t>98</a:t>
            </a:fld>
            <a:endParaRPr lang="en-GB"/>
          </a:p>
        </p:txBody>
      </p:sp>
    </p:spTree>
    <p:extLst>
      <p:ext uri="{BB962C8B-B14F-4D97-AF65-F5344CB8AC3E}">
        <p14:creationId xmlns:p14="http://schemas.microsoft.com/office/powerpoint/2010/main" val="41314923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C5A11B-B8B8-44F3-860C-35CF1D16E115}" type="slidenum">
              <a:rPr lang="en-GB" smtClean="0"/>
              <a:t>99</a:t>
            </a:fld>
            <a:endParaRPr lang="en-GB"/>
          </a:p>
        </p:txBody>
      </p:sp>
    </p:spTree>
    <p:extLst>
      <p:ext uri="{BB962C8B-B14F-4D97-AF65-F5344CB8AC3E}">
        <p14:creationId xmlns:p14="http://schemas.microsoft.com/office/powerpoint/2010/main" val="14194936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84C5A11B-B8B8-44F3-860C-35CF1D16E115}" type="slidenum">
              <a:rPr lang="en-GB" smtClean="0"/>
              <a:t>100</a:t>
            </a:fld>
            <a:endParaRPr lang="en-GB"/>
          </a:p>
        </p:txBody>
      </p:sp>
    </p:spTree>
    <p:extLst>
      <p:ext uri="{BB962C8B-B14F-4D97-AF65-F5344CB8AC3E}">
        <p14:creationId xmlns:p14="http://schemas.microsoft.com/office/powerpoint/2010/main" val="25496123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C5A11B-B8B8-44F3-860C-35CF1D16E115}" type="slidenum">
              <a:rPr lang="en-GB" smtClean="0"/>
              <a:t>101</a:t>
            </a:fld>
            <a:endParaRPr lang="en-GB"/>
          </a:p>
        </p:txBody>
      </p:sp>
    </p:spTree>
    <p:extLst>
      <p:ext uri="{BB962C8B-B14F-4D97-AF65-F5344CB8AC3E}">
        <p14:creationId xmlns:p14="http://schemas.microsoft.com/office/powerpoint/2010/main" val="376774818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The strategy was </a:t>
            </a:r>
            <a:r>
              <a:rPr lang="en-US" dirty="0" err="1">
                <a:latin typeface="Calibri"/>
                <a:ea typeface="Calibri"/>
                <a:cs typeface="Calibri"/>
              </a:rPr>
              <a:t>intiated</a:t>
            </a:r>
            <a:r>
              <a:rPr lang="en-US" dirty="0">
                <a:latin typeface="Calibri"/>
                <a:ea typeface="Calibri"/>
                <a:cs typeface="Calibri"/>
              </a:rPr>
              <a:t> and led by the Education Strategy Partnership Board</a:t>
            </a:r>
          </a:p>
          <a:p>
            <a:r>
              <a:rPr lang="en-US" dirty="0">
                <a:latin typeface="Calibri"/>
                <a:ea typeface="Calibri"/>
                <a:cs typeface="Calibri"/>
              </a:rPr>
              <a:t>We know we have a lot to do and that there is a need for strong leadership and bringing people together across </a:t>
            </a:r>
            <a:r>
              <a:rPr lang="en-US" dirty="0" err="1">
                <a:latin typeface="Calibri"/>
                <a:ea typeface="Calibri"/>
                <a:cs typeface="Calibri"/>
              </a:rPr>
              <a:t>organisations</a:t>
            </a:r>
            <a:r>
              <a:rPr lang="en-US" dirty="0">
                <a:latin typeface="Calibri"/>
                <a:ea typeface="Calibri"/>
                <a:cs typeface="Calibri"/>
              </a:rPr>
              <a:t> so we </a:t>
            </a:r>
            <a:r>
              <a:rPr lang="en-US" dirty="0" err="1">
                <a:latin typeface="Calibri"/>
                <a:ea typeface="Calibri"/>
                <a:cs typeface="Calibri"/>
              </a:rPr>
              <a:t>we</a:t>
            </a:r>
            <a:r>
              <a:rPr lang="en-US" dirty="0">
                <a:latin typeface="Calibri"/>
                <a:ea typeface="Calibri"/>
                <a:cs typeface="Calibri"/>
              </a:rPr>
              <a:t> are delighted to be working on this strategy that pulls together our ambition for the local area in one document</a:t>
            </a:r>
          </a:p>
          <a:p>
            <a:r>
              <a:rPr lang="en-US" dirty="0">
                <a:highlight>
                  <a:srgbClr val="F5F5F5"/>
                </a:highlight>
              </a:rPr>
              <a:t>We </a:t>
            </a:r>
            <a:r>
              <a:rPr lang="en-US" dirty="0" err="1">
                <a:highlight>
                  <a:srgbClr val="F5F5F5"/>
                </a:highlight>
              </a:rPr>
              <a:t>recognise</a:t>
            </a:r>
            <a:r>
              <a:rPr lang="en-US" dirty="0">
                <a:highlight>
                  <a:srgbClr val="F5F5F5"/>
                </a:highlight>
              </a:rPr>
              <a:t> that we all need to work together across </a:t>
            </a:r>
            <a:r>
              <a:rPr lang="en-US" dirty="0" err="1">
                <a:highlight>
                  <a:srgbClr val="F5F5F5"/>
                </a:highlight>
              </a:rPr>
              <a:t>organisations</a:t>
            </a:r>
            <a:r>
              <a:rPr lang="en-US" dirty="0">
                <a:highlight>
                  <a:srgbClr val="F5F5F5"/>
                </a:highlight>
              </a:rPr>
              <a:t> to deliver and so this is not a Local Authority strategy but a local area strategy</a:t>
            </a:r>
          </a:p>
          <a:p>
            <a:r>
              <a:rPr lang="en-US" dirty="0">
                <a:highlight>
                  <a:srgbClr val="F5F5F5"/>
                </a:highlight>
              </a:rPr>
              <a:t>Thank you so much! We could not have done it without you.</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DD9DAB-1C5F-4DD9-975B-982C66DE501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352921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74864-8AA6-0199-F61A-251FAE2BEA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3FA490-E552-D0B5-A005-C5D74423AF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8B4778-2929-0FDA-8DDD-08DA7B23C705}"/>
              </a:ext>
            </a:extLst>
          </p:cNvPr>
          <p:cNvSpPr>
            <a:spLocks noGrp="1"/>
          </p:cNvSpPr>
          <p:nvPr>
            <p:ph type="body" idx="1"/>
          </p:nvPr>
        </p:nvSpPr>
        <p:spPr/>
        <p:txBody>
          <a:bodyPr/>
          <a:lstStyle/>
          <a:p>
            <a:r>
              <a:rPr lang="en-US" dirty="0">
                <a:highlight>
                  <a:srgbClr val="F5F5F5"/>
                </a:highlight>
              </a:rPr>
              <a:t>This slide </a:t>
            </a:r>
            <a:r>
              <a:rPr lang="en-US" dirty="0" err="1">
                <a:highlight>
                  <a:srgbClr val="F5F5F5"/>
                </a:highlight>
              </a:rPr>
              <a:t>summarises</a:t>
            </a:r>
            <a:r>
              <a:rPr lang="en-US" dirty="0">
                <a:highlight>
                  <a:srgbClr val="F5F5F5"/>
                </a:highlight>
              </a:rPr>
              <a:t> HOW we did the exercise and is self explanatory</a:t>
            </a:r>
            <a:endParaRPr lang="en-US" dirty="0">
              <a:highlight>
                <a:srgbClr val="C6C6C6"/>
              </a:highlight>
            </a:endParaRPr>
          </a:p>
          <a:p>
            <a:r>
              <a:rPr lang="en-US" dirty="0">
                <a:highlight>
                  <a:srgbClr val="F5F5F5"/>
                </a:highlight>
              </a:rPr>
              <a:t>Stress that more than 350 pupils took part</a:t>
            </a:r>
            <a:endParaRPr lang="en-US" dirty="0">
              <a:highlight>
                <a:srgbClr val="C6C6C6"/>
              </a:highlight>
            </a:endParaRPr>
          </a:p>
          <a:p>
            <a:r>
              <a:rPr lang="en-US" dirty="0">
                <a:highlight>
                  <a:srgbClr val="F5F5F5"/>
                </a:highlight>
              </a:rPr>
              <a:t>Led by The </a:t>
            </a:r>
            <a:r>
              <a:rPr lang="en-US" dirty="0" err="1">
                <a:highlight>
                  <a:srgbClr val="F5F5F5"/>
                </a:highlight>
              </a:rPr>
              <a:t>Insyte</a:t>
            </a:r>
            <a:r>
              <a:rPr lang="en-US" dirty="0">
                <a:highlight>
                  <a:srgbClr val="F5F5F5"/>
                </a:highlight>
              </a:rPr>
              <a:t> Team, they took part in a set of creative activities including – drawing pictures of their dream school, sending paper </a:t>
            </a:r>
            <a:r>
              <a:rPr lang="en-US" dirty="0" err="1">
                <a:highlight>
                  <a:srgbClr val="F5F5F5"/>
                </a:highlight>
              </a:rPr>
              <a:t>aeroplanes</a:t>
            </a:r>
            <a:r>
              <a:rPr lang="en-US" dirty="0">
                <a:highlight>
                  <a:srgbClr val="F5F5F5"/>
                </a:highlight>
              </a:rPr>
              <a:t> with hopes into the future, producing a podcast about their school experience. Some of this is displayed here today and we will share more soon. </a:t>
            </a:r>
            <a:endParaRPr lang="en-US" dirty="0">
              <a:highlight>
                <a:srgbClr val="C6C6C6"/>
              </a:highlight>
            </a:endParaRPr>
          </a:p>
          <a:p>
            <a:endParaRPr lang="en-US" dirty="0">
              <a:latin typeface="Calibri"/>
              <a:ea typeface="Calibri"/>
              <a:cs typeface="Calibri"/>
            </a:endParaRPr>
          </a:p>
        </p:txBody>
      </p:sp>
      <p:sp>
        <p:nvSpPr>
          <p:cNvPr id="4" name="Slide Number Placeholder 3">
            <a:extLst>
              <a:ext uri="{FF2B5EF4-FFF2-40B4-BE49-F238E27FC236}">
                <a16:creationId xmlns:a16="http://schemas.microsoft.com/office/drawing/2014/main" id="{6E4BB1E8-1AA9-E4B7-1251-7CA5416776E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DD9DAB-1C5F-4DD9-975B-982C66DE501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394375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The Steering Group gave us the steer that they wanted the strategy to feel positive and to give children and young people the message that this is a great place to grow up. We know that the world can feel a little daunting at the moment for young people and we wanted the strategy to have the sense of – we understand that and we want to do all we can to ensure you are well prepared for the world as it is. We want to make the most of all the great opportunities that exist locally and ensure young people feel safe, a sense of belonging and opportunity. </a:t>
            </a:r>
          </a:p>
          <a:p>
            <a:r>
              <a:rPr lang="en-US" dirty="0">
                <a:solidFill>
                  <a:srgbClr val="444444"/>
                </a:solidFill>
              </a:rPr>
              <a:t>We therefore chose the title 'Find Your Path, Shape Your Future' which was suggested by one of our staff members. We like it because it is active – we will provide the conditions that allow young people to achieve their potential and shape their own future. </a:t>
            </a:r>
            <a:endParaRPr lang="en-US" dirty="0">
              <a:solidFill>
                <a:srgbClr val="444444"/>
              </a:solidFill>
              <a:highlight>
                <a:srgbClr val="C6C6C6"/>
              </a:highlight>
            </a:endParaRPr>
          </a:p>
          <a:p>
            <a:r>
              <a:rPr lang="en-US" dirty="0">
                <a:latin typeface="Calibri"/>
                <a:ea typeface="Calibri"/>
                <a:cs typeface="Calibri"/>
              </a:rPr>
              <a:t>We wanted this to be a strategy that is for Waltham Forest specifically – not one that could be for anywhere. Therefore it focuses on both our specific strengths and also the specific areas we need to improve. </a:t>
            </a:r>
          </a:p>
          <a:p>
            <a:r>
              <a:rPr lang="en-US" dirty="0">
                <a:latin typeface="Calibri"/>
                <a:ea typeface="Calibri"/>
                <a:cs typeface="Calibri"/>
              </a:rPr>
              <a:t>We think this is a uniquely child centred borough – where else do you have children playing right outside your door when you are in meetings? We hope that the strategy brings all of this to life.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DD9DAB-1C5F-4DD9-975B-982C66DE501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4715138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These priorities were chosen by the Education Strategy Partnership Board. </a:t>
            </a:r>
          </a:p>
          <a:p>
            <a:r>
              <a:rPr lang="en-US" dirty="0">
                <a:latin typeface="Calibri"/>
                <a:ea typeface="Calibri"/>
                <a:cs typeface="Calibri"/>
              </a:rPr>
              <a:t>The first two, most importantly, are focused on the </a:t>
            </a:r>
            <a:r>
              <a:rPr lang="en-US" dirty="0" err="1">
                <a:latin typeface="Calibri"/>
                <a:ea typeface="Calibri"/>
                <a:cs typeface="Calibri"/>
              </a:rPr>
              <a:t>cyp</a:t>
            </a:r>
            <a:r>
              <a:rPr lang="en-US" dirty="0">
                <a:latin typeface="Calibri"/>
                <a:ea typeface="Calibri"/>
                <a:cs typeface="Calibri"/>
              </a:rPr>
              <a:t> themselves. </a:t>
            </a:r>
          </a:p>
          <a:p>
            <a:r>
              <a:rPr lang="en-US" dirty="0">
                <a:latin typeface="Calibri"/>
                <a:ea typeface="Calibri"/>
                <a:cs typeface="Calibri"/>
              </a:rPr>
              <a:t>The first is about what I just described – ensuring young people feel safe, a sense of belonging and that they matter here. These are important not just for wellbeing, which is of course v important, but because we all do our best learning when we feel safe and calm. </a:t>
            </a:r>
          </a:p>
          <a:p>
            <a:r>
              <a:rPr lang="en-US" dirty="0">
                <a:latin typeface="Calibri"/>
                <a:ea typeface="Calibri"/>
                <a:cs typeface="Calibri"/>
              </a:rPr>
              <a:t>The last two are about us a system – all of us in this room. We know we face immense challenges. Falling population, rising SEND need, budgetary challenges, system change imposed by national policy changes. </a:t>
            </a:r>
          </a:p>
          <a:p>
            <a:r>
              <a:rPr lang="en-US" dirty="0">
                <a:latin typeface="Calibri"/>
                <a:ea typeface="Calibri"/>
                <a:cs typeface="Calibri"/>
              </a:rPr>
              <a:t>We know that in order to get through this, we need to work together as one system – </a:t>
            </a:r>
            <a:r>
              <a:rPr lang="en-US" dirty="0" err="1">
                <a:latin typeface="Calibri"/>
                <a:ea typeface="Calibri"/>
                <a:cs typeface="Calibri"/>
              </a:rPr>
              <a:t>recognising</a:t>
            </a:r>
            <a:r>
              <a:rPr lang="en-US" dirty="0">
                <a:latin typeface="Calibri"/>
                <a:ea typeface="Calibri"/>
                <a:cs typeface="Calibri"/>
              </a:rPr>
              <a:t> the distinct challenges that you as schools face, and those that we as a local council face. </a:t>
            </a:r>
          </a:p>
          <a:p>
            <a:r>
              <a:rPr lang="en-US" dirty="0">
                <a:latin typeface="Calibri"/>
                <a:ea typeface="Calibri"/>
                <a:cs typeface="Calibri"/>
              </a:rPr>
              <a:t>We hope that through this strategy we can identify a shared set of goals and actions that we can take as part of an ongoing conversation that enables us to do our best for all the children in our local area. </a:t>
            </a: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DD9DAB-1C5F-4DD9-975B-982C66DE501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078829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As part of our engagement, we asked people what works well</a:t>
            </a:r>
          </a:p>
          <a:p>
            <a:r>
              <a:rPr lang="en-US" dirty="0">
                <a:latin typeface="Calibri"/>
                <a:ea typeface="Calibri"/>
                <a:cs typeface="Calibri"/>
              </a:rPr>
              <a:t>This is a summary of what school leaders, staff and pupils told us</a:t>
            </a:r>
          </a:p>
          <a:p>
            <a:r>
              <a:rPr lang="en-US" dirty="0">
                <a:latin typeface="Calibri"/>
                <a:ea typeface="Calibri"/>
                <a:cs typeface="Calibri"/>
              </a:rPr>
              <a:t>Young people also mentioned a lot of good things about their specific schools – feeling safe, good teachers, friends!, feeling included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DD9DAB-1C5F-4DD9-975B-982C66DE501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4170054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However, we know that there are also issues we need to address. We looked at the data to guide us in terms of where Waltham Forest is an outlier – performing more poorly than national averages or other London authorities. </a:t>
            </a:r>
            <a:r>
              <a:rPr lang="en-US" dirty="0"/>
              <a:t>We also focused on ensuring that our system works for ALL pupils and looked at any areas where this is not happening. </a:t>
            </a:r>
            <a:r>
              <a:rPr lang="en-US" dirty="0">
                <a:latin typeface="Calibri"/>
                <a:ea typeface="Calibri"/>
                <a:cs typeface="Calibri"/>
              </a:rPr>
              <a:t>We know that our </a:t>
            </a:r>
            <a:r>
              <a:rPr lang="en-US" dirty="0" err="1">
                <a:latin typeface="Calibri"/>
                <a:ea typeface="Calibri"/>
                <a:cs typeface="Calibri"/>
              </a:rPr>
              <a:t>cyp</a:t>
            </a:r>
            <a:r>
              <a:rPr lang="en-US" dirty="0">
                <a:latin typeface="Calibri"/>
                <a:ea typeface="Calibri"/>
                <a:cs typeface="Calibri"/>
              </a:rPr>
              <a:t> deserve the very best education so want to focus specifically on:</a:t>
            </a: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DD9DAB-1C5F-4DD9-975B-982C66DE501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8904501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We will now conduct some additional engagement with parents and carers and speak with more of our stakeholders </a:t>
            </a:r>
          </a:p>
          <a:p>
            <a:r>
              <a:rPr lang="en-US" dirty="0">
                <a:latin typeface="Calibri"/>
                <a:ea typeface="Calibri"/>
                <a:cs typeface="Calibri"/>
              </a:rPr>
              <a:t>We will then take the document through formal governance ensuring it is signed off by politicians and senior leaders</a:t>
            </a:r>
          </a:p>
          <a:p>
            <a:r>
              <a:rPr lang="en-US" dirty="0">
                <a:latin typeface="Calibri"/>
                <a:ea typeface="Calibri"/>
                <a:cs typeface="Calibri"/>
              </a:rPr>
              <a:t>We will prepare an action plan that outlines HOW we will deliver it</a:t>
            </a:r>
          </a:p>
          <a:p>
            <a:r>
              <a:rPr lang="en-US" dirty="0">
                <a:latin typeface="Calibri"/>
                <a:ea typeface="Calibri"/>
                <a:cs typeface="Calibri"/>
              </a:rPr>
              <a:t>There will also be an open consultation so that anyone can feed in views</a:t>
            </a:r>
          </a:p>
          <a:p>
            <a:r>
              <a:rPr lang="en-US" dirty="0">
                <a:latin typeface="Calibri"/>
                <a:ea typeface="Calibri"/>
                <a:cs typeface="Calibri"/>
              </a:rPr>
              <a:t>We will not wait for it to be signed off, we will begin delivering immediately and conduct a first progress review in January 2008 that will then become annual </a:t>
            </a:r>
          </a:p>
          <a:p>
            <a:r>
              <a:rPr lang="en-US" dirty="0">
                <a:latin typeface="Calibri"/>
                <a:ea typeface="Calibri"/>
                <a:cs typeface="Calibri"/>
              </a:rPr>
              <a:t>Thank you so much. We look forward to working together to deliver!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DD9DAB-1C5F-4DD9-975B-982C66DE501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197622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OROUGH MISSIONS - MISSION SIX">
    <p:spTree>
      <p:nvGrpSpPr>
        <p:cNvPr id="1" name=""/>
        <p:cNvGrpSpPr/>
        <p:nvPr/>
      </p:nvGrpSpPr>
      <p:grpSpPr>
        <a:xfrm>
          <a:off x="0" y="0"/>
          <a:ext cx="0" cy="0"/>
          <a:chOff x="0" y="0"/>
          <a:chExt cx="0" cy="0"/>
        </a:xfrm>
      </p:grpSpPr>
      <p:pic>
        <p:nvPicPr>
          <p:cNvPr id="10" name="Picture 9" hidden="1">
            <a:extLst>
              <a:ext uri="{FF2B5EF4-FFF2-40B4-BE49-F238E27FC236}">
                <a16:creationId xmlns:a16="http://schemas.microsoft.com/office/drawing/2014/main" id="{5E449304-33B8-0FC9-E813-A5E076F64DAD}"/>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9F8739F9-6DDC-1BBA-4BCD-6DC952FF1230}"/>
              </a:ext>
            </a:extLst>
          </p:cNvPr>
          <p:cNvSpPr>
            <a:spLocks noGrp="1"/>
          </p:cNvSpPr>
          <p:nvPr>
            <p:ph type="title"/>
          </p:nvPr>
        </p:nvSpPr>
        <p:spPr>
          <a:xfrm>
            <a:off x="382588" y="303212"/>
            <a:ext cx="11426824" cy="1068388"/>
          </a:xfrm>
          <a:prstGeom prst="rect">
            <a:avLst/>
          </a:prstGeom>
        </p:spPr>
        <p:txBody>
          <a:bodyPr anchor="b"/>
          <a:lstStyle>
            <a:lvl1pPr>
              <a:defRPr sz="3200" b="0" i="0">
                <a:solidFill>
                  <a:schemeClr val="bg2">
                    <a:lumMod val="10000"/>
                  </a:schemeClr>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12" name="Text Placeholder 3">
            <a:extLst>
              <a:ext uri="{FF2B5EF4-FFF2-40B4-BE49-F238E27FC236}">
                <a16:creationId xmlns:a16="http://schemas.microsoft.com/office/drawing/2014/main" id="{A48EDFC1-5734-C79C-462F-4B34020AF282}"/>
              </a:ext>
            </a:extLst>
          </p:cNvPr>
          <p:cNvSpPr>
            <a:spLocks noGrp="1"/>
          </p:cNvSpPr>
          <p:nvPr>
            <p:ph type="body" sz="half" idx="2"/>
          </p:nvPr>
        </p:nvSpPr>
        <p:spPr>
          <a:xfrm>
            <a:off x="382588" y="1470066"/>
            <a:ext cx="11426824" cy="4024355"/>
          </a:xfrm>
          <a:prstGeom prst="rect">
            <a:avLst/>
          </a:prstGeom>
        </p:spPr>
        <p:txBody>
          <a:bodyPr/>
          <a:lstStyle>
            <a:lvl1pPr marL="0" indent="0">
              <a:buNone/>
              <a:defRPr sz="1600" b="0" i="0">
                <a:solidFill>
                  <a:schemeClr val="bg2">
                    <a:lumMod val="10000"/>
                  </a:schemeClr>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Tree>
    <p:extLst>
      <p:ext uri="{BB962C8B-B14F-4D97-AF65-F5344CB8AC3E}">
        <p14:creationId xmlns:p14="http://schemas.microsoft.com/office/powerpoint/2010/main" val="339739288"/>
      </p:ext>
    </p:extLst>
  </p:cSld>
  <p:clrMapOvr>
    <a:masterClrMapping/>
  </p:clrMapOvr>
  <p:extLst>
    <p:ext uri="{DCECCB84-F9BA-43D5-87BE-67443E8EF086}">
      <p15:sldGuideLst xmlns:p15="http://schemas.microsoft.com/office/powerpoint/2012/main">
        <p15:guide id="1" pos="325">
          <p15:clr>
            <a:srgbClr val="FBAE40"/>
          </p15:clr>
        </p15:guide>
        <p15:guide id="2" orient="horz" pos="417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F3A46-BE4A-AC23-7F49-4A2C5EBEA28E}"/>
              </a:ext>
            </a:extLst>
          </p:cNvPr>
          <p:cNvSpPr>
            <a:spLocks noGrp="1"/>
          </p:cNvSpPr>
          <p:nvPr>
            <p:ph type="ctrTitle"/>
          </p:nvPr>
        </p:nvSpPr>
        <p:spPr>
          <a:xfrm>
            <a:off x="1524000" y="1122363"/>
            <a:ext cx="9144000" cy="2387600"/>
          </a:xfrm>
          <a:prstGeom prst="rect">
            <a:avLst/>
          </a:prstGeom>
        </p:spPr>
        <p:txBody>
          <a:bodyPr anchor="b"/>
          <a:lstStyle>
            <a:lvl1pPr algn="ctr">
              <a:defRPr sz="6000">
                <a:solidFill>
                  <a:schemeClr val="bg2">
                    <a:lumMod val="10000"/>
                  </a:schemeClr>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44A0E1F3-4D90-FA78-2452-1D4693D2F9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930831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B29A5-8474-BE51-B776-849CCEE74939}"/>
              </a:ext>
            </a:extLst>
          </p:cNvPr>
          <p:cNvSpPr>
            <a:spLocks noGrp="1"/>
          </p:cNvSpPr>
          <p:nvPr>
            <p:ph type="title"/>
          </p:nvPr>
        </p:nvSpPr>
        <p:spPr>
          <a:xfrm>
            <a:off x="838200" y="365125"/>
            <a:ext cx="10515600" cy="1325563"/>
          </a:xfrm>
          <a:prstGeom prst="rect">
            <a:avLst/>
          </a:prstGeom>
        </p:spPr>
        <p:txBody>
          <a:bodyPr/>
          <a:lstStyle>
            <a:lvl1pPr>
              <a:defRPr>
                <a:solidFill>
                  <a:schemeClr val="bg2">
                    <a:lumMod val="10000"/>
                  </a:schemeClr>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AB6069C1-DAD5-19B1-08F7-63F8A3E578B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009656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BOROUGH MISSIONS - MISSION SIX">
    <p:spTree>
      <p:nvGrpSpPr>
        <p:cNvPr id="1" name=""/>
        <p:cNvGrpSpPr/>
        <p:nvPr/>
      </p:nvGrpSpPr>
      <p:grpSpPr>
        <a:xfrm>
          <a:off x="0" y="0"/>
          <a:ext cx="0" cy="0"/>
          <a:chOff x="0" y="0"/>
          <a:chExt cx="0" cy="0"/>
        </a:xfrm>
      </p:grpSpPr>
      <p:pic>
        <p:nvPicPr>
          <p:cNvPr id="10" name="Picture 9" hidden="1">
            <a:extLst>
              <a:ext uri="{FF2B5EF4-FFF2-40B4-BE49-F238E27FC236}">
                <a16:creationId xmlns:a16="http://schemas.microsoft.com/office/drawing/2014/main" id="{5E449304-33B8-0FC9-E813-A5E076F64DAD}"/>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9C57E6AC-7AF1-C585-4B01-08859CDCD06D}"/>
              </a:ext>
            </a:extLst>
          </p:cNvPr>
          <p:cNvSpPr>
            <a:spLocks noGrp="1"/>
          </p:cNvSpPr>
          <p:nvPr>
            <p:ph type="title"/>
          </p:nvPr>
        </p:nvSpPr>
        <p:spPr>
          <a:xfrm>
            <a:off x="382588" y="303212"/>
            <a:ext cx="11426824" cy="1068388"/>
          </a:xfrm>
          <a:prstGeom prst="rect">
            <a:avLst/>
          </a:prstGeom>
        </p:spPr>
        <p:txBody>
          <a:bodyPr anchor="b"/>
          <a:lstStyle>
            <a:lvl1pPr>
              <a:defRPr sz="3200" b="0" i="0">
                <a:solidFill>
                  <a:schemeClr val="bg2">
                    <a:lumMod val="10000"/>
                  </a:schemeClr>
                </a:solidFill>
                <a:latin typeface="Arial" panose="020B0604020202020204" pitchFamily="34" charset="0"/>
                <a:cs typeface="Arial" panose="020B0604020202020204" pitchFamily="34" charset="0"/>
              </a:defRPr>
            </a:lvl1pPr>
          </a:lstStyle>
          <a:p>
            <a:endParaRPr lang="en-US" dirty="0"/>
          </a:p>
        </p:txBody>
      </p:sp>
      <p:sp>
        <p:nvSpPr>
          <p:cNvPr id="7" name="Content Placeholder 6">
            <a:extLst>
              <a:ext uri="{FF2B5EF4-FFF2-40B4-BE49-F238E27FC236}">
                <a16:creationId xmlns:a16="http://schemas.microsoft.com/office/drawing/2014/main" id="{A1249756-CC52-66E9-458F-7ECD4724477A}"/>
              </a:ext>
            </a:extLst>
          </p:cNvPr>
          <p:cNvSpPr>
            <a:spLocks noGrp="1"/>
          </p:cNvSpPr>
          <p:nvPr>
            <p:ph sz="quarter" idx="11"/>
          </p:nvPr>
        </p:nvSpPr>
        <p:spPr>
          <a:xfrm>
            <a:off x="6096000" y="1508125"/>
            <a:ext cx="5713413" cy="40846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6">
            <a:extLst>
              <a:ext uri="{FF2B5EF4-FFF2-40B4-BE49-F238E27FC236}">
                <a16:creationId xmlns:a16="http://schemas.microsoft.com/office/drawing/2014/main" id="{F73E6489-9BA7-81D3-C676-D06C077C1A47}"/>
              </a:ext>
            </a:extLst>
          </p:cNvPr>
          <p:cNvSpPr>
            <a:spLocks noGrp="1"/>
          </p:cNvSpPr>
          <p:nvPr>
            <p:ph sz="quarter" idx="12"/>
          </p:nvPr>
        </p:nvSpPr>
        <p:spPr>
          <a:xfrm>
            <a:off x="382587" y="1508125"/>
            <a:ext cx="5590230" cy="40846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949152956"/>
      </p:ext>
    </p:extLst>
  </p:cSld>
  <p:clrMapOvr>
    <a:masterClrMapping/>
  </p:clrMapOvr>
  <p:extLst>
    <p:ext uri="{DCECCB84-F9BA-43D5-87BE-67443E8EF086}">
      <p15:sldGuideLst xmlns:p15="http://schemas.microsoft.com/office/powerpoint/2012/main">
        <p15:guide id="1" pos="325">
          <p15:clr>
            <a:srgbClr val="FBAE40"/>
          </p15:clr>
        </p15:guide>
        <p15:guide id="2" orient="horz" pos="417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964C5-E3F6-6448-7F57-D9D18C922C2B}"/>
              </a:ext>
            </a:extLst>
          </p:cNvPr>
          <p:cNvSpPr>
            <a:spLocks noGrp="1"/>
          </p:cNvSpPr>
          <p:nvPr>
            <p:ph type="title"/>
          </p:nvPr>
        </p:nvSpPr>
        <p:spPr>
          <a:xfrm>
            <a:off x="838200" y="365125"/>
            <a:ext cx="10515600" cy="1325563"/>
          </a:xfrm>
          <a:prstGeom prst="rect">
            <a:avLst/>
          </a:prstGeom>
        </p:spPr>
        <p:txBody>
          <a:bodyPr/>
          <a:lstStyle>
            <a:lvl1pPr>
              <a:defRPr>
                <a:solidFill>
                  <a:schemeClr val="bg2">
                    <a:lumMod val="10000"/>
                  </a:schemeClr>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24210474-D0AD-586A-E59F-0CB7E3727B1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A14D14CF-E8FA-B6E1-5068-CD404830475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265745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Slide Main 1">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21C38ADB-AC00-3605-762B-F3038AED7C8F}"/>
              </a:ext>
            </a:extLst>
          </p:cNvPr>
          <p:cNvSpPr>
            <a:spLocks noGrp="1"/>
          </p:cNvSpPr>
          <p:nvPr>
            <p:ph type="pic" sz="quarter" idx="10"/>
          </p:nvPr>
        </p:nvSpPr>
        <p:spPr>
          <a:xfrm>
            <a:off x="282575" y="312738"/>
            <a:ext cx="11585575" cy="6340475"/>
          </a:xfrm>
        </p:spPr>
        <p:txBody>
          <a:bodyPr/>
          <a:lstStyle>
            <a:lvl1pPr marL="0" indent="0">
              <a:buNone/>
              <a:defRPr/>
            </a:lvl1pPr>
          </a:lstStyle>
          <a:p>
            <a:endParaRPr lang="en-US" dirty="0"/>
          </a:p>
        </p:txBody>
      </p:sp>
      <p:sp>
        <p:nvSpPr>
          <p:cNvPr id="2" name="Rectangle 1">
            <a:extLst>
              <a:ext uri="{FF2B5EF4-FFF2-40B4-BE49-F238E27FC236}">
                <a16:creationId xmlns:a16="http://schemas.microsoft.com/office/drawing/2014/main" id="{389BF333-AE6F-4BE2-C350-6DA62F2F091A}"/>
              </a:ext>
            </a:extLst>
          </p:cNvPr>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green background with white text and silver letters&#10;&#10;Description automatically generated" hidden="1">
            <a:extLst>
              <a:ext uri="{FF2B5EF4-FFF2-40B4-BE49-F238E27FC236}">
                <a16:creationId xmlns:a16="http://schemas.microsoft.com/office/drawing/2014/main" id="{44833325-F4DA-A0DC-149D-3D7A602F3A73}"/>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413AB0DD-B7DB-B0EC-8E9A-7039A9E1BD80}"/>
              </a:ext>
            </a:extLst>
          </p:cNvPr>
          <p:cNvSpPr txBox="1"/>
          <p:nvPr userDrawn="1"/>
        </p:nvSpPr>
        <p:spPr>
          <a:xfrm>
            <a:off x="13088319" y="1720312"/>
            <a:ext cx="184731" cy="369332"/>
          </a:xfrm>
          <a:prstGeom prst="rect">
            <a:avLst/>
          </a:prstGeom>
          <a:noFill/>
        </p:spPr>
        <p:txBody>
          <a:bodyPr wrap="none" rtlCol="0">
            <a:spAutoFit/>
          </a:bodyPr>
          <a:lstStyle/>
          <a:p>
            <a:endParaRPr lang="en-US" dirty="0"/>
          </a:p>
        </p:txBody>
      </p:sp>
      <p:sp>
        <p:nvSpPr>
          <p:cNvPr id="7" name="Title 1">
            <a:extLst>
              <a:ext uri="{FF2B5EF4-FFF2-40B4-BE49-F238E27FC236}">
                <a16:creationId xmlns:a16="http://schemas.microsoft.com/office/drawing/2014/main" id="{D7E99D17-1533-0D34-B806-041C6355BC66}"/>
              </a:ext>
            </a:extLst>
          </p:cNvPr>
          <p:cNvSpPr>
            <a:spLocks noGrp="1"/>
          </p:cNvSpPr>
          <p:nvPr>
            <p:ph type="title"/>
          </p:nvPr>
        </p:nvSpPr>
        <p:spPr>
          <a:xfrm>
            <a:off x="997204" y="3536005"/>
            <a:ext cx="10184823" cy="909536"/>
          </a:xfrm>
          <a:prstGeom prst="rect">
            <a:avLst/>
          </a:prstGeom>
        </p:spPr>
        <p:txBody>
          <a:bodyPr wrap="none" lIns="0" tIns="0" rIns="0" bIns="0" anchor="b"/>
          <a:lstStyle>
            <a:lvl1pPr>
              <a:defRPr sz="3200" b="0" i="0">
                <a:solidFill>
                  <a:schemeClr val="bg2">
                    <a:lumMod val="10000"/>
                  </a:schemeClr>
                </a:solidFill>
                <a:latin typeface="Arial" panose="020B0604020202020204" pitchFamily="34" charset="0"/>
                <a:cs typeface="Arial" panose="020B0604020202020204" pitchFamily="34" charset="0"/>
              </a:defRPr>
            </a:lvl1pPr>
          </a:lstStyle>
          <a:p>
            <a:endParaRPr lang="en-US" dirty="0"/>
          </a:p>
        </p:txBody>
      </p:sp>
      <p:sp>
        <p:nvSpPr>
          <p:cNvPr id="12" name="Text Placeholder 3">
            <a:extLst>
              <a:ext uri="{FF2B5EF4-FFF2-40B4-BE49-F238E27FC236}">
                <a16:creationId xmlns:a16="http://schemas.microsoft.com/office/drawing/2014/main" id="{2B48EA75-3949-C6F2-69BF-5D27E6A0C778}"/>
              </a:ext>
            </a:extLst>
          </p:cNvPr>
          <p:cNvSpPr>
            <a:spLocks noGrp="1"/>
          </p:cNvSpPr>
          <p:nvPr>
            <p:ph type="body" sz="half" idx="2"/>
          </p:nvPr>
        </p:nvSpPr>
        <p:spPr>
          <a:xfrm>
            <a:off x="985619" y="4629309"/>
            <a:ext cx="10184823" cy="886275"/>
          </a:xfrm>
          <a:prstGeom prst="rect">
            <a:avLst/>
          </a:prstGeom>
        </p:spPr>
        <p:txBody>
          <a:bodyPr wrap="none" lIns="0" tIns="0" rIns="0" bIns="0"/>
          <a:lstStyle>
            <a:lvl1pPr marL="0" indent="0">
              <a:buNone/>
              <a:defRPr sz="1600" b="0" i="0">
                <a:solidFill>
                  <a:schemeClr val="bg2">
                    <a:lumMod val="10000"/>
                  </a:schemeClr>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endParaRPr lang="en-GB" dirty="0"/>
          </a:p>
        </p:txBody>
      </p:sp>
      <p:pic>
        <p:nvPicPr>
          <p:cNvPr id="21" name="Picture 20" descr="A black background with white text&#10;&#10;Description automatically generated">
            <a:extLst>
              <a:ext uri="{FF2B5EF4-FFF2-40B4-BE49-F238E27FC236}">
                <a16:creationId xmlns:a16="http://schemas.microsoft.com/office/drawing/2014/main" id="{5FB64822-7D85-7276-EADC-6D32775C244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80263" y="282540"/>
            <a:ext cx="5490595" cy="3659813"/>
          </a:xfrm>
          <a:prstGeom prst="rect">
            <a:avLst/>
          </a:prstGeom>
        </p:spPr>
      </p:pic>
    </p:spTree>
    <p:extLst>
      <p:ext uri="{BB962C8B-B14F-4D97-AF65-F5344CB8AC3E}">
        <p14:creationId xmlns:p14="http://schemas.microsoft.com/office/powerpoint/2010/main" val="32736769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178">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ROUGH MISSIONS - MISSION SIX">
    <p:spTree>
      <p:nvGrpSpPr>
        <p:cNvPr id="1" name=""/>
        <p:cNvGrpSpPr/>
        <p:nvPr/>
      </p:nvGrpSpPr>
      <p:grpSpPr>
        <a:xfrm>
          <a:off x="0" y="0"/>
          <a:ext cx="0" cy="0"/>
          <a:chOff x="0" y="0"/>
          <a:chExt cx="0" cy="0"/>
        </a:xfrm>
      </p:grpSpPr>
      <p:pic>
        <p:nvPicPr>
          <p:cNvPr id="10" name="Picture 9" hidden="1">
            <a:extLst>
              <a:ext uri="{FF2B5EF4-FFF2-40B4-BE49-F238E27FC236}">
                <a16:creationId xmlns:a16="http://schemas.microsoft.com/office/drawing/2014/main" id="{5E449304-33B8-0FC9-E813-A5E076F64DAD}"/>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9F8739F9-6DDC-1BBA-4BCD-6DC952FF1230}"/>
              </a:ext>
            </a:extLst>
          </p:cNvPr>
          <p:cNvSpPr>
            <a:spLocks noGrp="1"/>
          </p:cNvSpPr>
          <p:nvPr>
            <p:ph type="title"/>
          </p:nvPr>
        </p:nvSpPr>
        <p:spPr>
          <a:xfrm>
            <a:off x="382588" y="303212"/>
            <a:ext cx="11426824" cy="1068388"/>
          </a:xfrm>
          <a:prstGeom prst="rect">
            <a:avLst/>
          </a:prstGeom>
        </p:spPr>
        <p:txBody>
          <a:bodyPr anchor="b"/>
          <a:lstStyle>
            <a:lvl1pPr>
              <a:defRPr sz="3200" b="0" i="0">
                <a:solidFill>
                  <a:schemeClr val="bg2">
                    <a:lumMod val="10000"/>
                  </a:schemeClr>
                </a:solidFill>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12" name="Text Placeholder 3">
            <a:extLst>
              <a:ext uri="{FF2B5EF4-FFF2-40B4-BE49-F238E27FC236}">
                <a16:creationId xmlns:a16="http://schemas.microsoft.com/office/drawing/2014/main" id="{A48EDFC1-5734-C79C-462F-4B34020AF282}"/>
              </a:ext>
            </a:extLst>
          </p:cNvPr>
          <p:cNvSpPr>
            <a:spLocks noGrp="1"/>
          </p:cNvSpPr>
          <p:nvPr>
            <p:ph type="body" sz="half" idx="2"/>
          </p:nvPr>
        </p:nvSpPr>
        <p:spPr>
          <a:xfrm>
            <a:off x="382588" y="1470066"/>
            <a:ext cx="11426824" cy="4024355"/>
          </a:xfrm>
          <a:prstGeom prst="rect">
            <a:avLst/>
          </a:prstGeom>
        </p:spPr>
        <p:txBody>
          <a:bodyPr/>
          <a:lstStyle>
            <a:lvl1pPr marL="0" indent="0">
              <a:buNone/>
              <a:defRPr sz="1600" b="0" i="0">
                <a:solidFill>
                  <a:schemeClr val="bg2">
                    <a:lumMod val="10000"/>
                  </a:schemeClr>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Tree>
    <p:extLst>
      <p:ext uri="{BB962C8B-B14F-4D97-AF65-F5344CB8AC3E}">
        <p14:creationId xmlns:p14="http://schemas.microsoft.com/office/powerpoint/2010/main" val="3990468027"/>
      </p:ext>
    </p:extLst>
  </p:cSld>
  <p:clrMapOvr>
    <a:masterClrMapping/>
  </p:clrMapOvr>
  <p:extLst>
    <p:ext uri="{DCECCB84-F9BA-43D5-87BE-67443E8EF086}">
      <p15:sldGuideLst xmlns:p15="http://schemas.microsoft.com/office/powerpoint/2012/main">
        <p15:guide id="1" pos="325">
          <p15:clr>
            <a:srgbClr val="FBAE40"/>
          </p15:clr>
        </p15:guide>
        <p15:guide id="2" orient="horz" pos="417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OROUGH MISSIONS - MISSION SIX">
    <p:spTree>
      <p:nvGrpSpPr>
        <p:cNvPr id="1" name=""/>
        <p:cNvGrpSpPr/>
        <p:nvPr/>
      </p:nvGrpSpPr>
      <p:grpSpPr>
        <a:xfrm>
          <a:off x="0" y="0"/>
          <a:ext cx="0" cy="0"/>
          <a:chOff x="0" y="0"/>
          <a:chExt cx="0" cy="0"/>
        </a:xfrm>
      </p:grpSpPr>
      <p:pic>
        <p:nvPicPr>
          <p:cNvPr id="10" name="Picture 9" hidden="1">
            <a:extLst>
              <a:ext uri="{FF2B5EF4-FFF2-40B4-BE49-F238E27FC236}">
                <a16:creationId xmlns:a16="http://schemas.microsoft.com/office/drawing/2014/main" id="{5E449304-33B8-0FC9-E813-A5E076F64DAD}"/>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94E7964-7CB4-6006-A35E-52DFC5E043D6}"/>
              </a:ext>
            </a:extLst>
          </p:cNvPr>
          <p:cNvSpPr>
            <a:spLocks noGrp="1"/>
          </p:cNvSpPr>
          <p:nvPr>
            <p:ph type="title"/>
          </p:nvPr>
        </p:nvSpPr>
        <p:spPr>
          <a:xfrm>
            <a:off x="382588" y="303212"/>
            <a:ext cx="11426824" cy="1068388"/>
          </a:xfrm>
          <a:prstGeom prst="rect">
            <a:avLst/>
          </a:prstGeom>
        </p:spPr>
        <p:txBody>
          <a:bodyPr anchor="b"/>
          <a:lstStyle>
            <a:lvl1pPr>
              <a:defRPr sz="3200" b="0" i="0">
                <a:solidFill>
                  <a:schemeClr val="bg2">
                    <a:lumMod val="10000"/>
                  </a:schemeClr>
                </a:solidFill>
                <a:latin typeface="Arial" panose="020B0604020202020204" pitchFamily="34" charset="0"/>
                <a:cs typeface="Arial" panose="020B0604020202020204" pitchFamily="34" charset="0"/>
              </a:defRPr>
            </a:lvl1pPr>
          </a:lstStyle>
          <a:p>
            <a:endParaRPr lang="en-US" dirty="0"/>
          </a:p>
        </p:txBody>
      </p:sp>
      <p:sp>
        <p:nvSpPr>
          <p:cNvPr id="5" name="Text Placeholder 14">
            <a:extLst>
              <a:ext uri="{FF2B5EF4-FFF2-40B4-BE49-F238E27FC236}">
                <a16:creationId xmlns:a16="http://schemas.microsoft.com/office/drawing/2014/main" id="{5C2AD648-207E-D550-BB4A-E1496700040A}"/>
              </a:ext>
            </a:extLst>
          </p:cNvPr>
          <p:cNvSpPr>
            <a:spLocks noGrp="1"/>
          </p:cNvSpPr>
          <p:nvPr>
            <p:ph type="body" sz="quarter" idx="10" hasCustomPrompt="1"/>
          </p:nvPr>
        </p:nvSpPr>
        <p:spPr>
          <a:xfrm>
            <a:off x="382588" y="1508125"/>
            <a:ext cx="11426825" cy="4084638"/>
          </a:xfrm>
          <a:prstGeom prst="rect">
            <a:avLst/>
          </a:prstGeom>
        </p:spPr>
        <p:txBody>
          <a:bodyPr/>
          <a:lstStyle>
            <a:lvl1pPr>
              <a:defRPr sz="2400"/>
            </a:lvl1pPr>
          </a:lstStyle>
          <a:p>
            <a:pPr lvl="0"/>
            <a:r>
              <a:rPr lang="en-GB" dirty="0"/>
              <a:t>Master level</a:t>
            </a:r>
          </a:p>
        </p:txBody>
      </p:sp>
    </p:spTree>
    <p:extLst>
      <p:ext uri="{BB962C8B-B14F-4D97-AF65-F5344CB8AC3E}">
        <p14:creationId xmlns:p14="http://schemas.microsoft.com/office/powerpoint/2010/main" val="1977221017"/>
      </p:ext>
    </p:extLst>
  </p:cSld>
  <p:clrMapOvr>
    <a:masterClrMapping/>
  </p:clrMapOvr>
  <p:extLst>
    <p:ext uri="{DCECCB84-F9BA-43D5-87BE-67443E8EF086}">
      <p15:sldGuideLst xmlns:p15="http://schemas.microsoft.com/office/powerpoint/2012/main">
        <p15:guide id="1" pos="325">
          <p15:clr>
            <a:srgbClr val="FBAE40"/>
          </p15:clr>
        </p15:guide>
        <p15:guide id="2" orient="horz" pos="417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F3A46-BE4A-AC23-7F49-4A2C5EBEA28E}"/>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44A0E1F3-4D90-FA78-2452-1D4693D2F9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4083213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B29A5-8474-BE51-B776-849CCEE74939}"/>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B6069C1-DAD5-19B1-08F7-63F8A3E578B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013428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BOROUGH MISSIONS - MISSION SIX">
    <p:spTree>
      <p:nvGrpSpPr>
        <p:cNvPr id="1" name=""/>
        <p:cNvGrpSpPr/>
        <p:nvPr/>
      </p:nvGrpSpPr>
      <p:grpSpPr>
        <a:xfrm>
          <a:off x="0" y="0"/>
          <a:ext cx="0" cy="0"/>
          <a:chOff x="0" y="0"/>
          <a:chExt cx="0" cy="0"/>
        </a:xfrm>
      </p:grpSpPr>
      <p:pic>
        <p:nvPicPr>
          <p:cNvPr id="10" name="Picture 9" hidden="1">
            <a:extLst>
              <a:ext uri="{FF2B5EF4-FFF2-40B4-BE49-F238E27FC236}">
                <a16:creationId xmlns:a16="http://schemas.microsoft.com/office/drawing/2014/main" id="{5E449304-33B8-0FC9-E813-A5E076F64DAD}"/>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9C57E6AC-7AF1-C585-4B01-08859CDCD06D}"/>
              </a:ext>
            </a:extLst>
          </p:cNvPr>
          <p:cNvSpPr>
            <a:spLocks noGrp="1"/>
          </p:cNvSpPr>
          <p:nvPr>
            <p:ph type="title"/>
          </p:nvPr>
        </p:nvSpPr>
        <p:spPr>
          <a:xfrm>
            <a:off x="382588" y="303212"/>
            <a:ext cx="11426824" cy="1068388"/>
          </a:xfrm>
          <a:prstGeom prst="rect">
            <a:avLst/>
          </a:prstGeom>
        </p:spPr>
        <p:txBody>
          <a:bodyPr anchor="b"/>
          <a:lstStyle>
            <a:lvl1pPr>
              <a:defRPr sz="3200" b="0" i="0">
                <a:solidFill>
                  <a:schemeClr val="bg2">
                    <a:lumMod val="10000"/>
                  </a:schemeClr>
                </a:solidFill>
                <a:latin typeface="Arial" panose="020B0604020202020204" pitchFamily="34" charset="0"/>
                <a:cs typeface="Arial" panose="020B0604020202020204" pitchFamily="34" charset="0"/>
              </a:defRPr>
            </a:lvl1pPr>
          </a:lstStyle>
          <a:p>
            <a:endParaRPr lang="en-US" dirty="0"/>
          </a:p>
        </p:txBody>
      </p:sp>
      <p:sp>
        <p:nvSpPr>
          <p:cNvPr id="7" name="Content Placeholder 6">
            <a:extLst>
              <a:ext uri="{FF2B5EF4-FFF2-40B4-BE49-F238E27FC236}">
                <a16:creationId xmlns:a16="http://schemas.microsoft.com/office/drawing/2014/main" id="{A1249756-CC52-66E9-458F-7ECD4724477A}"/>
              </a:ext>
            </a:extLst>
          </p:cNvPr>
          <p:cNvSpPr>
            <a:spLocks noGrp="1"/>
          </p:cNvSpPr>
          <p:nvPr>
            <p:ph sz="quarter" idx="11"/>
          </p:nvPr>
        </p:nvSpPr>
        <p:spPr>
          <a:xfrm>
            <a:off x="6096000" y="1508125"/>
            <a:ext cx="5713413" cy="40846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6">
            <a:extLst>
              <a:ext uri="{FF2B5EF4-FFF2-40B4-BE49-F238E27FC236}">
                <a16:creationId xmlns:a16="http://schemas.microsoft.com/office/drawing/2014/main" id="{F73E6489-9BA7-81D3-C676-D06C077C1A47}"/>
              </a:ext>
            </a:extLst>
          </p:cNvPr>
          <p:cNvSpPr>
            <a:spLocks noGrp="1"/>
          </p:cNvSpPr>
          <p:nvPr>
            <p:ph sz="quarter" idx="12"/>
          </p:nvPr>
        </p:nvSpPr>
        <p:spPr>
          <a:xfrm>
            <a:off x="382587" y="1508125"/>
            <a:ext cx="5590230" cy="40846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537287406"/>
      </p:ext>
    </p:extLst>
  </p:cSld>
  <p:clrMapOvr>
    <a:masterClrMapping/>
  </p:clrMapOvr>
  <p:extLst>
    <p:ext uri="{DCECCB84-F9BA-43D5-87BE-67443E8EF086}">
      <p15:sldGuideLst xmlns:p15="http://schemas.microsoft.com/office/powerpoint/2012/main">
        <p15:guide id="1" pos="325">
          <p15:clr>
            <a:srgbClr val="FBAE40"/>
          </p15:clr>
        </p15:guide>
        <p15:guide id="2" orient="horz" pos="417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964C5-E3F6-6448-7F57-D9D18C922C2B}"/>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4210474-D0AD-586A-E59F-0CB7E3727B1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A14D14CF-E8FA-B6E1-5068-CD404830475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5975268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197265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88768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10/7/2026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8501076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10/7/2026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5198268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10/7/2026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169759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10/7/2026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68498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4169632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846977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410838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2036262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492189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Slide Plain">
    <p:spTree>
      <p:nvGrpSpPr>
        <p:cNvPr id="1" name=""/>
        <p:cNvGrpSpPr/>
        <p:nvPr/>
      </p:nvGrpSpPr>
      <p:grpSpPr>
        <a:xfrm>
          <a:off x="0" y="0"/>
          <a:ext cx="0" cy="0"/>
          <a:chOff x="0" y="0"/>
          <a:chExt cx="0" cy="0"/>
        </a:xfrm>
      </p:grpSpPr>
      <p:pic>
        <p:nvPicPr>
          <p:cNvPr id="8" name="Picture 7" descr="A green background with white text and silver letters&#10;&#10;Description automatically generated" hidden="1">
            <a:extLst>
              <a:ext uri="{FF2B5EF4-FFF2-40B4-BE49-F238E27FC236}">
                <a16:creationId xmlns:a16="http://schemas.microsoft.com/office/drawing/2014/main" id="{44833325-F4DA-A0DC-149D-3D7A602F3A73}"/>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5D4FAA78-8B9D-4A76-3D35-BD02BACCC259}"/>
              </a:ext>
            </a:extLst>
          </p:cNvPr>
          <p:cNvPicPr>
            <a:picLocks noChangeAspect="1"/>
          </p:cNvPicPr>
          <p:nvPr userDrawn="1"/>
        </p:nvPicPr>
        <p:blipFill>
          <a:blip r:embed="rId3"/>
          <a:stretch>
            <a:fillRect/>
          </a:stretch>
        </p:blipFill>
        <p:spPr>
          <a:xfrm>
            <a:off x="347848" y="633858"/>
            <a:ext cx="4011808" cy="2478994"/>
          </a:xfrm>
          <a:prstGeom prst="rect">
            <a:avLst/>
          </a:prstGeom>
        </p:spPr>
      </p:pic>
      <p:sp>
        <p:nvSpPr>
          <p:cNvPr id="2" name="Title 1">
            <a:extLst>
              <a:ext uri="{FF2B5EF4-FFF2-40B4-BE49-F238E27FC236}">
                <a16:creationId xmlns:a16="http://schemas.microsoft.com/office/drawing/2014/main" id="{8D680DD2-8F17-1203-EEAB-E1B220E44C1E}"/>
              </a:ext>
            </a:extLst>
          </p:cNvPr>
          <p:cNvSpPr>
            <a:spLocks noGrp="1"/>
          </p:cNvSpPr>
          <p:nvPr>
            <p:ph type="title" hasCustomPrompt="1"/>
          </p:nvPr>
        </p:nvSpPr>
        <p:spPr>
          <a:xfrm>
            <a:off x="416017" y="3536005"/>
            <a:ext cx="11383135" cy="909536"/>
          </a:xfrm>
          <a:prstGeom prst="rect">
            <a:avLst/>
          </a:prstGeom>
        </p:spPr>
        <p:txBody>
          <a:bodyPr wrap="none" lIns="0" tIns="0" rIns="0" bIns="0" anchor="b"/>
          <a:lstStyle>
            <a:lvl1pPr>
              <a:defRPr sz="3200" b="0" i="0">
                <a:solidFill>
                  <a:schemeClr val="bg2">
                    <a:lumMod val="10000"/>
                  </a:schemeClr>
                </a:solidFill>
                <a:latin typeface="Arial" panose="020B0604020202020204" pitchFamily="34" charset="0"/>
                <a:cs typeface="Arial" panose="020B0604020202020204" pitchFamily="34" charset="0"/>
              </a:defRPr>
            </a:lvl1pPr>
          </a:lstStyle>
          <a:p>
            <a:r>
              <a:rPr lang="en-GB" dirty="0"/>
              <a:t>Click to edit Master</a:t>
            </a:r>
            <a:br>
              <a:rPr lang="en-GB" dirty="0"/>
            </a:br>
            <a:r>
              <a:rPr lang="en-GB" dirty="0"/>
              <a:t>title style</a:t>
            </a:r>
            <a:endParaRPr lang="en-US" dirty="0"/>
          </a:p>
        </p:txBody>
      </p:sp>
      <p:sp>
        <p:nvSpPr>
          <p:cNvPr id="4" name="Text Placeholder 3">
            <a:extLst>
              <a:ext uri="{FF2B5EF4-FFF2-40B4-BE49-F238E27FC236}">
                <a16:creationId xmlns:a16="http://schemas.microsoft.com/office/drawing/2014/main" id="{D26787F1-DD54-833A-E1BF-7EAD3D9DEF12}"/>
              </a:ext>
            </a:extLst>
          </p:cNvPr>
          <p:cNvSpPr>
            <a:spLocks noGrp="1"/>
          </p:cNvSpPr>
          <p:nvPr>
            <p:ph type="body" sz="half" idx="2"/>
          </p:nvPr>
        </p:nvSpPr>
        <p:spPr>
          <a:xfrm>
            <a:off x="404432" y="4629309"/>
            <a:ext cx="11383135" cy="886275"/>
          </a:xfrm>
          <a:prstGeom prst="rect">
            <a:avLst/>
          </a:prstGeom>
        </p:spPr>
        <p:txBody>
          <a:bodyPr wrap="none" lIns="0" tIns="0" rIns="0" bIns="0"/>
          <a:lstStyle>
            <a:lvl1pPr marL="0" indent="0">
              <a:buNone/>
              <a:defRPr sz="1600" b="0" i="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Tree>
    <p:extLst>
      <p:ext uri="{BB962C8B-B14F-4D97-AF65-F5344CB8AC3E}">
        <p14:creationId xmlns:p14="http://schemas.microsoft.com/office/powerpoint/2010/main" val="86150862"/>
      </p:ext>
    </p:extLst>
  </p:cSld>
  <p:clrMapOvr>
    <a:masterClrMapping/>
  </p:clrMapOvr>
  <p:extLst>
    <p:ext uri="{DCECCB84-F9BA-43D5-87BE-67443E8EF086}">
      <p15:sldGuideLst xmlns:p15="http://schemas.microsoft.com/office/powerpoint/2012/main">
        <p15:guide id="1" orient="horz" pos="4178">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BOROUGH MISSIONS - MISSION SIX">
    <p:spTree>
      <p:nvGrpSpPr>
        <p:cNvPr id="1" name=""/>
        <p:cNvGrpSpPr/>
        <p:nvPr/>
      </p:nvGrpSpPr>
      <p:grpSpPr>
        <a:xfrm>
          <a:off x="0" y="0"/>
          <a:ext cx="0" cy="0"/>
          <a:chOff x="0" y="0"/>
          <a:chExt cx="0" cy="0"/>
        </a:xfrm>
      </p:grpSpPr>
      <p:pic>
        <p:nvPicPr>
          <p:cNvPr id="10" name="Picture 9" hidden="1">
            <a:extLst>
              <a:ext uri="{FF2B5EF4-FFF2-40B4-BE49-F238E27FC236}">
                <a16:creationId xmlns:a16="http://schemas.microsoft.com/office/drawing/2014/main" id="{5E449304-33B8-0FC9-E813-A5E076F64DAD}"/>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9C57E6AC-7AF1-C585-4B01-08859CDCD06D}"/>
              </a:ext>
            </a:extLst>
          </p:cNvPr>
          <p:cNvSpPr>
            <a:spLocks noGrp="1"/>
          </p:cNvSpPr>
          <p:nvPr>
            <p:ph type="title"/>
          </p:nvPr>
        </p:nvSpPr>
        <p:spPr>
          <a:xfrm>
            <a:off x="382588" y="303212"/>
            <a:ext cx="11426824" cy="1068388"/>
          </a:xfrm>
          <a:prstGeom prst="rect">
            <a:avLst/>
          </a:prstGeom>
        </p:spPr>
        <p:txBody>
          <a:bodyPr anchor="b"/>
          <a:lstStyle>
            <a:lvl1pPr>
              <a:defRPr sz="3200" b="0" i="0">
                <a:solidFill>
                  <a:schemeClr val="bg2">
                    <a:lumMod val="10000"/>
                  </a:schemeClr>
                </a:solidFill>
                <a:latin typeface="Arial" panose="020B0604020202020204" pitchFamily="34" charset="0"/>
                <a:cs typeface="Arial" panose="020B0604020202020204" pitchFamily="34" charset="0"/>
              </a:defRPr>
            </a:lvl1pPr>
          </a:lstStyle>
          <a:p>
            <a:endParaRPr lang="en-US" dirty="0"/>
          </a:p>
        </p:txBody>
      </p:sp>
      <p:sp>
        <p:nvSpPr>
          <p:cNvPr id="7" name="Content Placeholder 6">
            <a:extLst>
              <a:ext uri="{FF2B5EF4-FFF2-40B4-BE49-F238E27FC236}">
                <a16:creationId xmlns:a16="http://schemas.microsoft.com/office/drawing/2014/main" id="{A1249756-CC52-66E9-458F-7ECD4724477A}"/>
              </a:ext>
            </a:extLst>
          </p:cNvPr>
          <p:cNvSpPr>
            <a:spLocks noGrp="1"/>
          </p:cNvSpPr>
          <p:nvPr>
            <p:ph sz="quarter" idx="11"/>
          </p:nvPr>
        </p:nvSpPr>
        <p:spPr>
          <a:xfrm>
            <a:off x="6096000" y="1508125"/>
            <a:ext cx="5713413" cy="40846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6">
            <a:extLst>
              <a:ext uri="{FF2B5EF4-FFF2-40B4-BE49-F238E27FC236}">
                <a16:creationId xmlns:a16="http://schemas.microsoft.com/office/drawing/2014/main" id="{F73E6489-9BA7-81D3-C676-D06C077C1A47}"/>
              </a:ext>
            </a:extLst>
          </p:cNvPr>
          <p:cNvSpPr>
            <a:spLocks noGrp="1"/>
          </p:cNvSpPr>
          <p:nvPr>
            <p:ph sz="quarter" idx="12"/>
          </p:nvPr>
        </p:nvSpPr>
        <p:spPr>
          <a:xfrm>
            <a:off x="382587" y="1508125"/>
            <a:ext cx="5590230" cy="40846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889168782"/>
      </p:ext>
    </p:extLst>
  </p:cSld>
  <p:clrMapOvr>
    <a:masterClrMapping/>
  </p:clrMapOvr>
  <p:extLst>
    <p:ext uri="{DCECCB84-F9BA-43D5-87BE-67443E8EF086}">
      <p15:sldGuideLst xmlns:p15="http://schemas.microsoft.com/office/powerpoint/2012/main">
        <p15:guide id="1" pos="325">
          <p15:clr>
            <a:srgbClr val="FBAE40"/>
          </p15:clr>
        </p15:guide>
        <p15:guide id="2" orient="horz" pos="417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slide 1">
    <p:spTree>
      <p:nvGrpSpPr>
        <p:cNvPr id="1" name=""/>
        <p:cNvGrpSpPr/>
        <p:nvPr/>
      </p:nvGrpSpPr>
      <p:grpSpPr>
        <a:xfrm>
          <a:off x="0" y="0"/>
          <a:ext cx="0" cy="0"/>
          <a:chOff x="0" y="0"/>
          <a:chExt cx="0" cy="0"/>
        </a:xfrm>
      </p:grpSpPr>
      <p:pic>
        <p:nvPicPr>
          <p:cNvPr id="5" name="Picture 4" descr="Ofsted - raising standards improving lives">
            <a:extLst>
              <a:ext uri="{FF2B5EF4-FFF2-40B4-BE49-F238E27FC236}">
                <a16:creationId xmlns:a16="http://schemas.microsoft.com/office/drawing/2014/main" id="{93202E23-9CAD-D938-F126-400A4FCA9FA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Title 1"/>
          <p:cNvSpPr>
            <a:spLocks noGrp="1" noRot="1" noMove="1" noResize="1" noEditPoints="1" noAdjustHandles="1" noChangeArrowheads="1" noChangeShapeType="1"/>
          </p:cNvSpPr>
          <p:nvPr>
            <p:ph type="ctrTitle"/>
          </p:nvPr>
        </p:nvSpPr>
        <p:spPr>
          <a:xfrm>
            <a:off x="423728" y="3016556"/>
            <a:ext cx="6588818" cy="1272110"/>
          </a:xfrm>
        </p:spPr>
        <p:txBody>
          <a:bodyPr anchor="t" anchorCtr="0">
            <a:noAutofit/>
          </a:bodyPr>
          <a:lstStyle>
            <a:lvl1pPr algn="l">
              <a:defRPr sz="3400" b="1">
                <a:solidFill>
                  <a:schemeClr val="bg1"/>
                </a:solidFill>
              </a:defRPr>
            </a:lvl1pPr>
          </a:lstStyle>
          <a:p>
            <a:r>
              <a:rPr lang="en-US"/>
              <a:t>Click to edit Master title style</a:t>
            </a:r>
            <a:endParaRPr lang="en-GB" dirty="0"/>
          </a:p>
        </p:txBody>
      </p:sp>
      <p:sp>
        <p:nvSpPr>
          <p:cNvPr id="3" name="Subtitle 2"/>
          <p:cNvSpPr>
            <a:spLocks noGrp="1" noRot="1" noMove="1" noResize="1" noEditPoints="1" noAdjustHandles="1" noChangeArrowheads="1" noChangeShapeType="1"/>
          </p:cNvSpPr>
          <p:nvPr>
            <p:ph type="subTitle" idx="1"/>
          </p:nvPr>
        </p:nvSpPr>
        <p:spPr>
          <a:xfrm>
            <a:off x="423728" y="4529307"/>
            <a:ext cx="6498666" cy="969972"/>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10" name="Text Placeholder 9">
            <a:extLst>
              <a:ext uri="{FF2B5EF4-FFF2-40B4-BE49-F238E27FC236}">
                <a16:creationId xmlns:a16="http://schemas.microsoft.com/office/drawing/2014/main" id="{51161DB1-D0BC-09F9-5C54-8FD3817B6BAC}"/>
              </a:ext>
            </a:extLst>
          </p:cNvPr>
          <p:cNvSpPr>
            <a:spLocks noGrp="1" noRot="1" noMove="1" noResize="1" noEditPoints="1" noAdjustHandles="1" noChangeArrowheads="1" noChangeShapeType="1"/>
          </p:cNvSpPr>
          <p:nvPr>
            <p:ph type="body" sz="quarter" idx="10" hasCustomPrompt="1"/>
          </p:nvPr>
        </p:nvSpPr>
        <p:spPr>
          <a:xfrm>
            <a:off x="424800" y="6024779"/>
            <a:ext cx="3020699" cy="363820"/>
          </a:xfrm>
          <a:prstGeom prst="rect">
            <a:avLst/>
          </a:prstGeom>
        </p:spPr>
        <p:txBody>
          <a:bodyPr>
            <a:noAutofit/>
          </a:bodyPr>
          <a:lstStyle>
            <a:lvl1pPr>
              <a:defRPr>
                <a:solidFill>
                  <a:schemeClr val="bg1"/>
                </a:solidFill>
              </a:defRPr>
            </a:lvl1pPr>
            <a:lvl2pPr marL="0" indent="0">
              <a:buNone/>
              <a:defRPr/>
            </a:lvl2pPr>
            <a:lvl3pPr marL="239400" indent="0">
              <a:buNone/>
              <a:defRPr/>
            </a:lvl3pPr>
            <a:lvl4pPr marL="491400" indent="0">
              <a:buNone/>
              <a:defRPr/>
            </a:lvl4pPr>
            <a:lvl5pPr marL="743400" indent="0">
              <a:buNone/>
              <a:defRPr/>
            </a:lvl5pPr>
          </a:lstStyle>
          <a:p>
            <a:pPr lvl="0"/>
            <a:r>
              <a:rPr lang="en-US" dirty="0"/>
              <a:t>Month YYYY</a:t>
            </a:r>
          </a:p>
        </p:txBody>
      </p:sp>
    </p:spTree>
    <p:extLst>
      <p:ext uri="{BB962C8B-B14F-4D97-AF65-F5344CB8AC3E}">
        <p14:creationId xmlns:p14="http://schemas.microsoft.com/office/powerpoint/2010/main" val="38053809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nd content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E39E5C-30A7-8A8C-E5ED-DCC106C88F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2" name="Title 1"/>
          <p:cNvSpPr>
            <a:spLocks noGrp="1" noRot="1" noMove="1" noResize="1" noEditPoints="1" noAdjustHandles="1" noChangeArrowheads="1" noChangeShapeType="1"/>
          </p:cNvSpPr>
          <p:nvPr>
            <p:ph type="title"/>
          </p:nvPr>
        </p:nvSpPr>
        <p:spPr>
          <a:xfrm>
            <a:off x="519225" y="471455"/>
            <a:ext cx="9897255" cy="797305"/>
          </a:xfrm>
        </p:spPr>
        <p:txBody>
          <a:bodyPr>
            <a:normAutofit/>
          </a:bodyPr>
          <a:lstStyle>
            <a:lvl1pPr>
              <a:defRPr sz="3000">
                <a:solidFill>
                  <a:srgbClr val="221E5B"/>
                </a:solidFill>
              </a:defRPr>
            </a:lvl1pPr>
          </a:lstStyle>
          <a:p>
            <a:r>
              <a:rPr lang="en-US"/>
              <a:t>Click to edit Master title style</a:t>
            </a:r>
            <a:endParaRPr lang="en-GB" dirty="0"/>
          </a:p>
        </p:txBody>
      </p:sp>
      <p:sp>
        <p:nvSpPr>
          <p:cNvPr id="4" name="Slide Number Placeholder 5">
            <a:extLst>
              <a:ext uri="{FF2B5EF4-FFF2-40B4-BE49-F238E27FC236}">
                <a16:creationId xmlns:a16="http://schemas.microsoft.com/office/drawing/2014/main" id="{369857F3-7AED-8106-6F91-EDF31350F902}"/>
              </a:ext>
            </a:extLst>
          </p:cNvPr>
          <p:cNvSpPr>
            <a:spLocks noGrp="1" noRot="1" noMove="1" noResize="1" noEditPoints="1" noAdjustHandles="1" noChangeArrowheads="1" noChangeShapeType="1"/>
          </p:cNvSpPr>
          <p:nvPr>
            <p:ph type="sldNum" sz="quarter" idx="4"/>
          </p:nvPr>
        </p:nvSpPr>
        <p:spPr>
          <a:xfrm>
            <a:off x="11113200" y="6386545"/>
            <a:ext cx="1080000" cy="365125"/>
          </a:xfrm>
          <a:prstGeom prst="rect">
            <a:avLst/>
          </a:prstGeom>
        </p:spPr>
        <p:txBody>
          <a:bodyPr vert="horz" lIns="91440" tIns="45720" rIns="91440" bIns="45720" rtlCol="0" anchor="ctr"/>
          <a:lstStyle>
            <a:lvl1pPr algn="ctr">
              <a:defRPr sz="1200" b="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fld id="{5F4C8201-D8A8-417D-8A18-42E93E6C5D44}" type="slidenum">
              <a:rPr lang="en-GB" smtClean="0"/>
              <a:pPr/>
              <a:t>‹#›</a:t>
            </a:fld>
            <a:endParaRPr lang="en-GB" dirty="0"/>
          </a:p>
        </p:txBody>
      </p:sp>
      <p:sp>
        <p:nvSpPr>
          <p:cNvPr id="9" name="Content Placeholder 8">
            <a:extLst>
              <a:ext uri="{FF2B5EF4-FFF2-40B4-BE49-F238E27FC236}">
                <a16:creationId xmlns:a16="http://schemas.microsoft.com/office/drawing/2014/main" id="{D251FDE2-3F61-4DB1-1311-94CDFFAB1C86}"/>
              </a:ext>
            </a:extLst>
          </p:cNvPr>
          <p:cNvSpPr>
            <a:spLocks noGrp="1" noRot="1" noMove="1" noResize="1" noEditPoints="1" noAdjustHandles="1" noChangeArrowheads="1" noChangeShapeType="1"/>
          </p:cNvSpPr>
          <p:nvPr>
            <p:ph sz="quarter" idx="10"/>
          </p:nvPr>
        </p:nvSpPr>
        <p:spPr>
          <a:xfrm>
            <a:off x="514979" y="1556793"/>
            <a:ext cx="9181421" cy="47043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1968600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ext slide with image left v2">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3FBC5BF-BBC7-43D8-8E65-54CFFB4B4878}"/>
              </a:ext>
            </a:extLst>
          </p:cNvPr>
          <p:cNvSpPr>
            <a:spLocks noGrp="1"/>
          </p:cNvSpPr>
          <p:nvPr>
            <p:ph type="body" sz="quarter" idx="11" hasCustomPrompt="1"/>
          </p:nvPr>
        </p:nvSpPr>
        <p:spPr>
          <a:xfrm>
            <a:off x="4716879" y="1313631"/>
            <a:ext cx="5205536" cy="914400"/>
          </a:xfrm>
          <a:prstGeom prst="rect">
            <a:avLst/>
          </a:prstGeom>
        </p:spPr>
        <p:txBody>
          <a:bodyPr/>
          <a:lstStyle>
            <a:lvl1pPr marL="0" indent="0">
              <a:buNone/>
              <a:defRPr sz="3200" b="1">
                <a:solidFill>
                  <a:srgbClr val="170C59"/>
                </a:solidFill>
                <a:latin typeface="Tahoma" panose="020B0604030504040204" pitchFamily="34" charset="0"/>
                <a:ea typeface="Tahoma" panose="020B0604030504040204" pitchFamily="34" charset="0"/>
                <a:cs typeface="Tahoma" panose="020B0604030504040204" pitchFamily="34" charset="0"/>
              </a:defRPr>
            </a:lvl1pPr>
          </a:lstStyle>
          <a:p>
            <a:pPr lvl="0"/>
            <a:r>
              <a:rPr lang="en-US"/>
              <a:t>Click to add title</a:t>
            </a:r>
            <a:endParaRPr lang="en-GB"/>
          </a:p>
        </p:txBody>
      </p:sp>
      <p:sp>
        <p:nvSpPr>
          <p:cNvPr id="4" name="Text Placeholder 4">
            <a:extLst>
              <a:ext uri="{FF2B5EF4-FFF2-40B4-BE49-F238E27FC236}">
                <a16:creationId xmlns:a16="http://schemas.microsoft.com/office/drawing/2014/main" id="{B0491615-263B-4092-A084-42523B79F924}"/>
              </a:ext>
            </a:extLst>
          </p:cNvPr>
          <p:cNvSpPr>
            <a:spLocks noGrp="1"/>
          </p:cNvSpPr>
          <p:nvPr>
            <p:ph type="body" sz="quarter" idx="12"/>
          </p:nvPr>
        </p:nvSpPr>
        <p:spPr>
          <a:xfrm>
            <a:off x="4716392" y="2545042"/>
            <a:ext cx="5979746" cy="3493721"/>
          </a:xfrm>
          <a:prstGeom prst="rect">
            <a:avLst/>
          </a:prstGeom>
        </p:spPr>
        <p:txBody>
          <a:bodyPr/>
          <a:lstStyle>
            <a:lvl1pPr marL="2286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1pPr>
            <a:lvl2pPr marL="685800" indent="-228600">
              <a:buFont typeface="Wingdings" panose="05000000000000000000" pitchFamily="2" charset="2"/>
              <a:buChar char="§"/>
              <a:defRPr sz="2000">
                <a:solidFill>
                  <a:srgbClr val="170C59"/>
                </a:solidFill>
                <a:latin typeface="Tahoma" panose="020B0604030504040204" pitchFamily="34" charset="0"/>
                <a:ea typeface="Tahoma" panose="020B0604030504040204" pitchFamily="34" charset="0"/>
                <a:cs typeface="Tahoma" panose="020B0604030504040204" pitchFamily="34" charset="0"/>
              </a:defRPr>
            </a:lvl2pPr>
            <a:lvl3pPr marL="11430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3pPr>
            <a:lvl4pPr marL="16002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4pPr>
            <a:lvl5pPr marL="2057400" indent="-228600">
              <a:buFont typeface="Wingdings" panose="05000000000000000000" pitchFamily="2" charset="2"/>
              <a:buChar char="§"/>
              <a:defRPr sz="2400">
                <a:solidFill>
                  <a:srgbClr val="170C59"/>
                </a:solidFill>
                <a:latin typeface="Tahoma" panose="020B0604030504040204" pitchFamily="34" charset="0"/>
                <a:ea typeface="Tahoma" panose="020B0604030504040204" pitchFamily="34" charset="0"/>
                <a:cs typeface="Tahoma" panose="020B0604030504040204" pitchFamily="34" charset="0"/>
              </a:defRPr>
            </a:lvl5pPr>
          </a:lstStyle>
          <a:p>
            <a:pPr lvl="0"/>
            <a:r>
              <a:rPr lang="en-US"/>
              <a:t>Click to edit Master text styles</a:t>
            </a:r>
          </a:p>
          <a:p>
            <a:pPr lvl="1"/>
            <a:r>
              <a:rPr lang="en-US"/>
              <a:t>Second level</a:t>
            </a:r>
          </a:p>
        </p:txBody>
      </p:sp>
      <p:sp>
        <p:nvSpPr>
          <p:cNvPr id="5" name="Picture Placeholder 5">
            <a:extLst>
              <a:ext uri="{FF2B5EF4-FFF2-40B4-BE49-F238E27FC236}">
                <a16:creationId xmlns:a16="http://schemas.microsoft.com/office/drawing/2014/main" id="{2CC83C8E-480F-4069-A4E2-6C385CDCA360}"/>
              </a:ext>
            </a:extLst>
          </p:cNvPr>
          <p:cNvSpPr>
            <a:spLocks noGrp="1"/>
          </p:cNvSpPr>
          <p:nvPr>
            <p:ph type="pic" sz="quarter" idx="10"/>
          </p:nvPr>
        </p:nvSpPr>
        <p:spPr>
          <a:xfrm>
            <a:off x="1" y="0"/>
            <a:ext cx="4304713" cy="6858000"/>
          </a:xfrm>
          <a:custGeom>
            <a:avLst/>
            <a:gdLst>
              <a:gd name="connsiteX0" fmla="*/ 0 w 4768224"/>
              <a:gd name="connsiteY0" fmla="*/ 0 h 6858000"/>
              <a:gd name="connsiteX1" fmla="*/ 3591342 w 4768224"/>
              <a:gd name="connsiteY1" fmla="*/ 0 h 6858000"/>
              <a:gd name="connsiteX2" fmla="*/ 3657289 w 4768224"/>
              <a:gd name="connsiteY2" fmla="*/ 85262 h 6858000"/>
              <a:gd name="connsiteX3" fmla="*/ 4768224 w 4768224"/>
              <a:gd name="connsiteY3" fmla="*/ 3429000 h 6858000"/>
              <a:gd name="connsiteX4" fmla="*/ 3657289 w 4768224"/>
              <a:gd name="connsiteY4" fmla="*/ 6772739 h 6858000"/>
              <a:gd name="connsiteX5" fmla="*/ 3591342 w 4768224"/>
              <a:gd name="connsiteY5" fmla="*/ 6858000 h 6858000"/>
              <a:gd name="connsiteX6" fmla="*/ 0 w 476822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8224" h="6858000">
                <a:moveTo>
                  <a:pt x="0" y="0"/>
                </a:moveTo>
                <a:lnTo>
                  <a:pt x="3591342" y="0"/>
                </a:lnTo>
                <a:lnTo>
                  <a:pt x="3657289" y="85262"/>
                </a:lnTo>
                <a:cubicBezTo>
                  <a:pt x="4358676" y="1039751"/>
                  <a:pt x="4768224" y="2190404"/>
                  <a:pt x="4768224" y="3429000"/>
                </a:cubicBezTo>
                <a:cubicBezTo>
                  <a:pt x="4768224" y="4667596"/>
                  <a:pt x="4358676" y="5818249"/>
                  <a:pt x="3657289" y="6772739"/>
                </a:cubicBezTo>
                <a:lnTo>
                  <a:pt x="3591342" y="6858000"/>
                </a:lnTo>
                <a:lnTo>
                  <a:pt x="0" y="6858000"/>
                </a:lnTo>
                <a:close/>
              </a:path>
            </a:pathLst>
          </a:custGeom>
        </p:spPr>
        <p:txBody>
          <a:bodyPr wrap="square">
            <a:noAutofit/>
          </a:bodyPr>
          <a:lstStyle/>
          <a:p>
            <a:r>
              <a:rPr lang="en-US"/>
              <a:t>Click icon to add picture</a:t>
            </a:r>
          </a:p>
        </p:txBody>
      </p:sp>
    </p:spTree>
    <p:extLst>
      <p:ext uri="{BB962C8B-B14F-4D97-AF65-F5344CB8AC3E}">
        <p14:creationId xmlns:p14="http://schemas.microsoft.com/office/powerpoint/2010/main" val="32647291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wo content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AA9773-BC8C-BF9F-71BC-D910692561B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2" y="0"/>
            <a:ext cx="12191998" cy="6857999"/>
          </a:xfrm>
          <a:prstGeom prst="rect">
            <a:avLst/>
          </a:prstGeom>
        </p:spPr>
      </p:pic>
      <p:sp>
        <p:nvSpPr>
          <p:cNvPr id="2" name="Title 1"/>
          <p:cNvSpPr>
            <a:spLocks noGrp="1" noRot="1" noMove="1" noResize="1" noEditPoints="1" noAdjustHandles="1" noChangeArrowheads="1" noChangeShapeType="1"/>
          </p:cNvSpPr>
          <p:nvPr>
            <p:ph type="title"/>
          </p:nvPr>
        </p:nvSpPr>
        <p:spPr/>
        <p:txBody>
          <a:bodyPr/>
          <a:lstStyle/>
          <a:p>
            <a:r>
              <a:rPr lang="en-US"/>
              <a:t>Click to edit Master title style</a:t>
            </a:r>
            <a:endParaRPr lang="en-GB" dirty="0"/>
          </a:p>
        </p:txBody>
      </p:sp>
      <p:sp>
        <p:nvSpPr>
          <p:cNvPr id="7" name="Slide Number Placeholder 6"/>
          <p:cNvSpPr>
            <a:spLocks noGrp="1" noRot="1" noMove="1" noResize="1" noEditPoints="1" noAdjustHandles="1" noChangeArrowheads="1" noChangeShapeType="1"/>
          </p:cNvSpPr>
          <p:nvPr>
            <p:ph type="sldNum" sz="quarter" idx="12"/>
          </p:nvPr>
        </p:nvSpPr>
        <p:spPr/>
        <p:txBody>
          <a:bodyPr/>
          <a:lstStyle>
            <a:lvl1pPr>
              <a:defRPr b="0">
                <a:solidFill>
                  <a:schemeClr val="bg1"/>
                </a:solidFill>
              </a:defRPr>
            </a:lvl1pPr>
          </a:lstStyle>
          <a:p>
            <a:fld id="{5F4C8201-D8A8-417D-8A18-42E93E6C5D44}" type="slidenum">
              <a:rPr lang="en-GB" smtClean="0"/>
              <a:pPr/>
              <a:t>‹#›</a:t>
            </a:fld>
            <a:endParaRPr lang="en-GB" dirty="0"/>
          </a:p>
        </p:txBody>
      </p:sp>
      <p:sp>
        <p:nvSpPr>
          <p:cNvPr id="3" name="Content Placeholder 8">
            <a:extLst>
              <a:ext uri="{FF2B5EF4-FFF2-40B4-BE49-F238E27FC236}">
                <a16:creationId xmlns:a16="http://schemas.microsoft.com/office/drawing/2014/main" id="{56389E94-99FA-D46C-43E4-7EADAB3123E4}"/>
              </a:ext>
            </a:extLst>
          </p:cNvPr>
          <p:cNvSpPr>
            <a:spLocks noGrp="1" noRot="1" noMove="1" noResize="1" noEditPoints="1" noAdjustHandles="1" noChangeArrowheads="1" noChangeShapeType="1"/>
          </p:cNvSpPr>
          <p:nvPr>
            <p:ph sz="quarter" idx="13"/>
          </p:nvPr>
        </p:nvSpPr>
        <p:spPr>
          <a:xfrm>
            <a:off x="517970" y="1556792"/>
            <a:ext cx="5001966" cy="47525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10">
            <a:extLst>
              <a:ext uri="{FF2B5EF4-FFF2-40B4-BE49-F238E27FC236}">
                <a16:creationId xmlns:a16="http://schemas.microsoft.com/office/drawing/2014/main" id="{1BF44073-509A-C968-5F6E-B998F0C87BC6}"/>
              </a:ext>
            </a:extLst>
          </p:cNvPr>
          <p:cNvSpPr>
            <a:spLocks noGrp="1" noRot="1" noMove="1" noResize="1" noEditPoints="1" noAdjustHandles="1" noChangeArrowheads="1" noChangeShapeType="1"/>
          </p:cNvSpPr>
          <p:nvPr>
            <p:ph sz="quarter" idx="14"/>
          </p:nvPr>
        </p:nvSpPr>
        <p:spPr>
          <a:xfrm>
            <a:off x="5889171" y="1556792"/>
            <a:ext cx="5001966" cy="47525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601138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and content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FE06D7B-D2E7-CE80-DB1A-73291FCD5C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Title 1"/>
          <p:cNvSpPr>
            <a:spLocks noGrp="1" noRot="1" noMove="1" noResize="1" noEditPoints="1" noAdjustHandles="1" noChangeArrowheads="1" noChangeShapeType="1"/>
          </p:cNvSpPr>
          <p:nvPr>
            <p:ph type="title"/>
          </p:nvPr>
        </p:nvSpPr>
        <p:spPr>
          <a:xfrm>
            <a:off x="519224" y="471455"/>
            <a:ext cx="9897255" cy="797305"/>
          </a:xfrm>
        </p:spPr>
        <p:txBody>
          <a:bodyPr>
            <a:normAutofit/>
          </a:bodyPr>
          <a:lstStyle>
            <a:lvl1pPr>
              <a:defRPr sz="3000">
                <a:solidFill>
                  <a:srgbClr val="221E5B"/>
                </a:solidFill>
              </a:defRPr>
            </a:lvl1pPr>
          </a:lstStyle>
          <a:p>
            <a:r>
              <a:rPr lang="en-US"/>
              <a:t>Click to edit Master title style</a:t>
            </a:r>
            <a:endParaRPr lang="en-GB" dirty="0"/>
          </a:p>
        </p:txBody>
      </p:sp>
      <p:sp>
        <p:nvSpPr>
          <p:cNvPr id="5" name="Slide Number Placeholder 5">
            <a:extLst>
              <a:ext uri="{FF2B5EF4-FFF2-40B4-BE49-F238E27FC236}">
                <a16:creationId xmlns:a16="http://schemas.microsoft.com/office/drawing/2014/main" id="{99D6E4E2-1A09-F6CF-1A26-6ACF9B969C4D}"/>
              </a:ext>
            </a:extLst>
          </p:cNvPr>
          <p:cNvSpPr>
            <a:spLocks noGrp="1" noRot="1" noMove="1" noResize="1" noEditPoints="1" noAdjustHandles="1" noChangeArrowheads="1" noChangeShapeType="1"/>
          </p:cNvSpPr>
          <p:nvPr>
            <p:ph type="sldNum" sz="quarter" idx="4"/>
          </p:nvPr>
        </p:nvSpPr>
        <p:spPr>
          <a:xfrm>
            <a:off x="11113200" y="6386545"/>
            <a:ext cx="1080000" cy="365125"/>
          </a:xfrm>
          <a:prstGeom prst="rect">
            <a:avLst/>
          </a:prstGeom>
        </p:spPr>
        <p:txBody>
          <a:bodyPr vert="horz" lIns="91440" tIns="45720" rIns="91440" bIns="45720" rtlCol="0" anchor="ctr"/>
          <a:lstStyle>
            <a:lvl1pPr algn="ctr">
              <a:defRPr sz="1200" b="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fld id="{5F4C8201-D8A8-417D-8A18-42E93E6C5D44}" type="slidenum">
              <a:rPr lang="en-GB" smtClean="0"/>
              <a:pPr/>
              <a:t>‹#›</a:t>
            </a:fld>
            <a:endParaRPr lang="en-GB" dirty="0"/>
          </a:p>
        </p:txBody>
      </p:sp>
      <p:sp>
        <p:nvSpPr>
          <p:cNvPr id="8" name="Content Placeholder 7">
            <a:extLst>
              <a:ext uri="{FF2B5EF4-FFF2-40B4-BE49-F238E27FC236}">
                <a16:creationId xmlns:a16="http://schemas.microsoft.com/office/drawing/2014/main" id="{560DDFA3-D88C-9C75-7A78-F3CF18285910}"/>
              </a:ext>
            </a:extLst>
          </p:cNvPr>
          <p:cNvSpPr>
            <a:spLocks noGrp="1" noRot="1" noMove="1" noResize="1" noEditPoints="1" noAdjustHandles="1" noChangeArrowheads="1" noChangeShapeType="1"/>
          </p:cNvSpPr>
          <p:nvPr>
            <p:ph sz="quarter" idx="10"/>
          </p:nvPr>
        </p:nvSpPr>
        <p:spPr>
          <a:xfrm>
            <a:off x="519226" y="1556792"/>
            <a:ext cx="9177174" cy="47053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933491112"/>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and content 4">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title"/>
          </p:nvPr>
        </p:nvSpPr>
        <p:spPr>
          <a:xfrm>
            <a:off x="519225" y="471455"/>
            <a:ext cx="9897255" cy="797305"/>
          </a:xfrm>
        </p:spPr>
        <p:txBody>
          <a:bodyPr>
            <a:normAutofit/>
          </a:bodyPr>
          <a:lstStyle>
            <a:lvl1pPr>
              <a:defRPr sz="3000">
                <a:solidFill>
                  <a:srgbClr val="221E5B"/>
                </a:solidFill>
              </a:defRPr>
            </a:lvl1pPr>
          </a:lstStyle>
          <a:p>
            <a:r>
              <a:rPr lang="en-US"/>
              <a:t>Click to edit Master title style</a:t>
            </a:r>
            <a:endParaRPr lang="en-GB" dirty="0"/>
          </a:p>
        </p:txBody>
      </p:sp>
      <p:sp>
        <p:nvSpPr>
          <p:cNvPr id="4" name="Slide Number Placeholder 5">
            <a:extLst>
              <a:ext uri="{FF2B5EF4-FFF2-40B4-BE49-F238E27FC236}">
                <a16:creationId xmlns:a16="http://schemas.microsoft.com/office/drawing/2014/main" id="{1C5A785C-79F5-FC5B-0E79-6CF0FB159520}"/>
              </a:ext>
            </a:extLst>
          </p:cNvPr>
          <p:cNvSpPr>
            <a:spLocks noGrp="1" noRot="1" noMove="1" noResize="1" noEditPoints="1" noAdjustHandles="1" noChangeArrowheads="1" noChangeShapeType="1"/>
          </p:cNvSpPr>
          <p:nvPr>
            <p:ph type="sldNum" sz="quarter" idx="4"/>
          </p:nvPr>
        </p:nvSpPr>
        <p:spPr>
          <a:xfrm>
            <a:off x="11113200" y="6386545"/>
            <a:ext cx="1080000" cy="365125"/>
          </a:xfrm>
          <a:prstGeom prst="rect">
            <a:avLst/>
          </a:prstGeom>
        </p:spPr>
        <p:txBody>
          <a:bodyPr vert="horz" lIns="91440" tIns="45720" rIns="91440" bIns="45720" rtlCol="0" anchor="ctr"/>
          <a:lstStyle>
            <a:lvl1pPr algn="ctr">
              <a:defRPr sz="1200" b="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fld id="{5F4C8201-D8A8-417D-8A18-42E93E6C5D44}" type="slidenum">
              <a:rPr lang="en-GB" smtClean="0"/>
              <a:pPr/>
              <a:t>‹#›</a:t>
            </a:fld>
            <a:endParaRPr lang="en-GB" dirty="0"/>
          </a:p>
        </p:txBody>
      </p:sp>
      <p:sp>
        <p:nvSpPr>
          <p:cNvPr id="6" name="Content Placeholder 5">
            <a:extLst>
              <a:ext uri="{FF2B5EF4-FFF2-40B4-BE49-F238E27FC236}">
                <a16:creationId xmlns:a16="http://schemas.microsoft.com/office/drawing/2014/main" id="{0657EE2C-3000-2D4D-DAE1-290B1509EC1D}"/>
              </a:ext>
            </a:extLst>
          </p:cNvPr>
          <p:cNvSpPr>
            <a:spLocks noGrp="1" noRot="1" noMove="1" noResize="1" noEditPoints="1" noAdjustHandles="1" noChangeArrowheads="1" noChangeShapeType="1"/>
          </p:cNvSpPr>
          <p:nvPr>
            <p:ph sz="quarter" idx="10"/>
          </p:nvPr>
        </p:nvSpPr>
        <p:spPr>
          <a:xfrm>
            <a:off x="514978" y="1556793"/>
            <a:ext cx="9181422" cy="47043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8540471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wo content 3">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title"/>
          </p:nvPr>
        </p:nvSpPr>
        <p:spPr/>
        <p:txBody>
          <a:bodyPr/>
          <a:lstStyle/>
          <a:p>
            <a:r>
              <a:rPr lang="en-US"/>
              <a:t>Click to edit Master title style</a:t>
            </a:r>
            <a:endParaRPr lang="en-GB" dirty="0"/>
          </a:p>
        </p:txBody>
      </p:sp>
      <p:sp>
        <p:nvSpPr>
          <p:cNvPr id="7" name="Slide Number Placeholder 6"/>
          <p:cNvSpPr>
            <a:spLocks noGrp="1" noRot="1" noMove="1" noResize="1" noEditPoints="1" noAdjustHandles="1" noChangeArrowheads="1" noChangeShapeType="1"/>
          </p:cNvSpPr>
          <p:nvPr>
            <p:ph type="sldNum" sz="quarter" idx="12"/>
          </p:nvPr>
        </p:nvSpPr>
        <p:spPr/>
        <p:txBody>
          <a:bodyPr/>
          <a:lstStyle>
            <a:lvl1pPr>
              <a:defRPr b="0">
                <a:solidFill>
                  <a:schemeClr val="tx1"/>
                </a:solidFill>
              </a:defRPr>
            </a:lvl1pPr>
          </a:lstStyle>
          <a:p>
            <a:fld id="{5F4C8201-D8A8-417D-8A18-42E93E6C5D44}" type="slidenum">
              <a:rPr lang="en-GB" smtClean="0"/>
              <a:pPr/>
              <a:t>‹#›</a:t>
            </a:fld>
            <a:endParaRPr lang="en-GB" dirty="0"/>
          </a:p>
        </p:txBody>
      </p:sp>
      <p:sp>
        <p:nvSpPr>
          <p:cNvPr id="5" name="Content Placeholder 8">
            <a:extLst>
              <a:ext uri="{FF2B5EF4-FFF2-40B4-BE49-F238E27FC236}">
                <a16:creationId xmlns:a16="http://schemas.microsoft.com/office/drawing/2014/main" id="{6801E79D-19C1-9236-55F8-23BC490F6A5C}"/>
              </a:ext>
            </a:extLst>
          </p:cNvPr>
          <p:cNvSpPr>
            <a:spLocks noGrp="1" noRot="1" noMove="1" noResize="1" noEditPoints="1" noAdjustHandles="1" noChangeArrowheads="1" noChangeShapeType="1"/>
          </p:cNvSpPr>
          <p:nvPr>
            <p:ph sz="quarter" idx="13"/>
          </p:nvPr>
        </p:nvSpPr>
        <p:spPr>
          <a:xfrm>
            <a:off x="517969" y="1556792"/>
            <a:ext cx="5247389" cy="47525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Content Placeholder 10">
            <a:extLst>
              <a:ext uri="{FF2B5EF4-FFF2-40B4-BE49-F238E27FC236}">
                <a16:creationId xmlns:a16="http://schemas.microsoft.com/office/drawing/2014/main" id="{FE633A50-1CC6-A056-DE94-073A2CC50B2B}"/>
              </a:ext>
            </a:extLst>
          </p:cNvPr>
          <p:cNvSpPr>
            <a:spLocks noGrp="1" noRot="1" noMove="1" noResize="1" noEditPoints="1" noAdjustHandles="1" noChangeArrowheads="1" noChangeShapeType="1"/>
          </p:cNvSpPr>
          <p:nvPr>
            <p:ph sz="quarter" idx="14"/>
          </p:nvPr>
        </p:nvSpPr>
        <p:spPr>
          <a:xfrm>
            <a:off x="6101390" y="1556792"/>
            <a:ext cx="5247389" cy="47525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6305407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Content and picture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FA48CC6-9074-F53D-EC65-D729B23CF3B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1"/>
            <a:ext cx="12192000" cy="6857999"/>
          </a:xfrm>
          <a:prstGeom prst="rect">
            <a:avLst/>
          </a:prstGeom>
        </p:spPr>
      </p:pic>
      <p:sp>
        <p:nvSpPr>
          <p:cNvPr id="4" name="Picture Placeholder 4">
            <a:extLst>
              <a:ext uri="{FF2B5EF4-FFF2-40B4-BE49-F238E27FC236}">
                <a16:creationId xmlns:a16="http://schemas.microsoft.com/office/drawing/2014/main" id="{3270D39F-CC86-6430-E99A-11768D6A58BC}"/>
              </a:ext>
            </a:extLst>
          </p:cNvPr>
          <p:cNvSpPr>
            <a:spLocks noGrp="1" noRot="1" noMove="1" noResize="1" noEditPoints="1" noAdjustHandles="1" noChangeArrowheads="1" noChangeShapeType="1"/>
          </p:cNvSpPr>
          <p:nvPr>
            <p:ph type="pic" sz="quarter" idx="13"/>
          </p:nvPr>
        </p:nvSpPr>
        <p:spPr>
          <a:xfrm>
            <a:off x="0" y="0"/>
            <a:ext cx="4633913" cy="6858000"/>
          </a:xfrm>
          <a:prstGeom prst="rect">
            <a:avLst/>
          </a:prstGeom>
          <a:solidFill>
            <a:schemeClr val="bg2"/>
          </a:solidFill>
        </p:spPr>
        <p:txBody>
          <a:bodyPr anchor="ctr" anchorCtr="0"/>
          <a:lstStyle>
            <a:lvl1pPr algn="ctr">
              <a:defRPr/>
            </a:lvl1pPr>
          </a:lstStyle>
          <a:p>
            <a:r>
              <a:rPr lang="en-US"/>
              <a:t>Click icon to add picture</a:t>
            </a:r>
            <a:endParaRPr lang="en-GB"/>
          </a:p>
        </p:txBody>
      </p:sp>
      <p:sp>
        <p:nvSpPr>
          <p:cNvPr id="2" name="Title 1"/>
          <p:cNvSpPr>
            <a:spLocks noGrp="1" noRot="1" noMove="1" noResize="1" noEditPoints="1" noAdjustHandles="1" noChangeArrowheads="1" noChangeShapeType="1"/>
          </p:cNvSpPr>
          <p:nvPr>
            <p:ph type="title"/>
          </p:nvPr>
        </p:nvSpPr>
        <p:spPr>
          <a:xfrm>
            <a:off x="5091225" y="471455"/>
            <a:ext cx="6054570" cy="1157345"/>
          </a:xfrm>
        </p:spPr>
        <p:txBody>
          <a:bodyPr>
            <a:normAutofit/>
          </a:bodyPr>
          <a:lstStyle>
            <a:lvl1pPr>
              <a:defRPr sz="3000">
                <a:solidFill>
                  <a:srgbClr val="221E5B"/>
                </a:solidFill>
              </a:defRPr>
            </a:lvl1pPr>
          </a:lstStyle>
          <a:p>
            <a:r>
              <a:rPr lang="en-US"/>
              <a:t>Click to edit Master title style</a:t>
            </a:r>
            <a:endParaRPr lang="en-GB" dirty="0"/>
          </a:p>
        </p:txBody>
      </p:sp>
      <p:sp>
        <p:nvSpPr>
          <p:cNvPr id="7" name="Slide Number Placeholder 5">
            <a:extLst>
              <a:ext uri="{FF2B5EF4-FFF2-40B4-BE49-F238E27FC236}">
                <a16:creationId xmlns:a16="http://schemas.microsoft.com/office/drawing/2014/main" id="{32BA7CA4-39AE-1A15-6C50-B1D0800C6A65}"/>
              </a:ext>
            </a:extLst>
          </p:cNvPr>
          <p:cNvSpPr>
            <a:spLocks noGrp="1" noRot="1" noMove="1" noResize="1" noEditPoints="1" noAdjustHandles="1" noChangeArrowheads="1" noChangeShapeType="1"/>
          </p:cNvSpPr>
          <p:nvPr>
            <p:ph type="sldNum" sz="quarter" idx="4"/>
          </p:nvPr>
        </p:nvSpPr>
        <p:spPr>
          <a:xfrm>
            <a:off x="11113200" y="6386545"/>
            <a:ext cx="1080000" cy="365125"/>
          </a:xfrm>
          <a:prstGeom prst="rect">
            <a:avLst/>
          </a:prstGeom>
        </p:spPr>
        <p:txBody>
          <a:bodyPr vert="horz" lIns="91440" tIns="45720" rIns="91440" bIns="45720" rtlCol="0" anchor="ctr"/>
          <a:lstStyle>
            <a:lvl1pPr algn="ctr">
              <a:defRPr sz="1200" b="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fld id="{5F4C8201-D8A8-417D-8A18-42E93E6C5D44}" type="slidenum">
              <a:rPr lang="en-GB" smtClean="0"/>
              <a:pPr/>
              <a:t>‹#›</a:t>
            </a:fld>
            <a:endParaRPr lang="en-GB" dirty="0"/>
          </a:p>
        </p:txBody>
      </p:sp>
      <p:sp>
        <p:nvSpPr>
          <p:cNvPr id="9" name="Content Placeholder 8">
            <a:extLst>
              <a:ext uri="{FF2B5EF4-FFF2-40B4-BE49-F238E27FC236}">
                <a16:creationId xmlns:a16="http://schemas.microsoft.com/office/drawing/2014/main" id="{CA14B0F9-83BF-18DC-8DA5-DAB0C5091D2E}"/>
              </a:ext>
            </a:extLst>
          </p:cNvPr>
          <p:cNvSpPr>
            <a:spLocks noGrp="1" noRot="1" noMove="1" noResize="1" noEditPoints="1" noAdjustHandles="1" noChangeArrowheads="1" noChangeShapeType="1"/>
          </p:cNvSpPr>
          <p:nvPr>
            <p:ph sz="quarter" idx="14"/>
          </p:nvPr>
        </p:nvSpPr>
        <p:spPr>
          <a:xfrm>
            <a:off x="5091225" y="1909763"/>
            <a:ext cx="6054613"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1220259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Content and picture 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9BC95F7-0C36-F8E7-D7C0-B12624AD6AE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12802" y="0"/>
            <a:ext cx="12204802" cy="6865200"/>
          </a:xfrm>
          <a:prstGeom prst="rect">
            <a:avLst/>
          </a:prstGeom>
        </p:spPr>
      </p:pic>
      <p:sp>
        <p:nvSpPr>
          <p:cNvPr id="2" name="Title 1"/>
          <p:cNvSpPr>
            <a:spLocks noGrp="1" noRot="1" noMove="1" noResize="1" noEditPoints="1" noAdjustHandles="1" noChangeArrowheads="1" noChangeShapeType="1"/>
          </p:cNvSpPr>
          <p:nvPr>
            <p:ph type="title"/>
          </p:nvPr>
        </p:nvSpPr>
        <p:spPr>
          <a:xfrm>
            <a:off x="519225" y="471455"/>
            <a:ext cx="6054570" cy="1157345"/>
          </a:xfrm>
        </p:spPr>
        <p:txBody>
          <a:bodyPr>
            <a:normAutofit/>
          </a:bodyPr>
          <a:lstStyle>
            <a:lvl1pPr>
              <a:defRPr sz="3000">
                <a:solidFill>
                  <a:srgbClr val="221E5B"/>
                </a:solidFill>
              </a:defRPr>
            </a:lvl1pPr>
          </a:lstStyle>
          <a:p>
            <a:r>
              <a:rPr lang="en-US"/>
              <a:t>Click to edit Master title style</a:t>
            </a:r>
            <a:endParaRPr lang="en-GB" dirty="0"/>
          </a:p>
        </p:txBody>
      </p:sp>
      <p:sp>
        <p:nvSpPr>
          <p:cNvPr id="7" name="Slide Number Placeholder 5">
            <a:extLst>
              <a:ext uri="{FF2B5EF4-FFF2-40B4-BE49-F238E27FC236}">
                <a16:creationId xmlns:a16="http://schemas.microsoft.com/office/drawing/2014/main" id="{E8D9E353-05A1-7240-335D-133408EBFB53}"/>
              </a:ext>
            </a:extLst>
          </p:cNvPr>
          <p:cNvSpPr>
            <a:spLocks noGrp="1" noRot="1" noMove="1" noResize="1" noEditPoints="1" noAdjustHandles="1" noChangeArrowheads="1" noChangeShapeType="1"/>
          </p:cNvSpPr>
          <p:nvPr>
            <p:ph type="sldNum" sz="quarter" idx="4"/>
          </p:nvPr>
        </p:nvSpPr>
        <p:spPr>
          <a:xfrm>
            <a:off x="11113200" y="6386545"/>
            <a:ext cx="1080000" cy="365125"/>
          </a:xfrm>
          <a:prstGeom prst="rect">
            <a:avLst/>
          </a:prstGeom>
        </p:spPr>
        <p:txBody>
          <a:bodyPr vert="horz" lIns="91440" tIns="45720" rIns="91440" bIns="45720" rtlCol="0" anchor="ctr"/>
          <a:lstStyle>
            <a:lvl1pPr algn="ctr">
              <a:defRPr sz="1200" b="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fld id="{5F4C8201-D8A8-417D-8A18-42E93E6C5D44}" type="slidenum">
              <a:rPr lang="en-GB" smtClean="0"/>
              <a:pPr/>
              <a:t>‹#›</a:t>
            </a:fld>
            <a:endParaRPr lang="en-GB" dirty="0"/>
          </a:p>
        </p:txBody>
      </p:sp>
      <p:sp>
        <p:nvSpPr>
          <p:cNvPr id="11" name="Content Placeholder 10">
            <a:extLst>
              <a:ext uri="{FF2B5EF4-FFF2-40B4-BE49-F238E27FC236}">
                <a16:creationId xmlns:a16="http://schemas.microsoft.com/office/drawing/2014/main" id="{EBA43027-354C-837B-3CC7-287078A3DF6E}"/>
              </a:ext>
            </a:extLst>
          </p:cNvPr>
          <p:cNvSpPr>
            <a:spLocks noGrp="1" noRot="1" noMove="1" noResize="1" noEditPoints="1" noAdjustHandles="1" noChangeArrowheads="1" noChangeShapeType="1"/>
          </p:cNvSpPr>
          <p:nvPr>
            <p:ph sz="quarter" idx="14"/>
          </p:nvPr>
        </p:nvSpPr>
        <p:spPr>
          <a:xfrm>
            <a:off x="519225" y="1909763"/>
            <a:ext cx="6054613"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ree-form: Shape 14">
            <a:extLst>
              <a:ext uri="{FF2B5EF4-FFF2-40B4-BE49-F238E27FC236}">
                <a16:creationId xmlns:a16="http://schemas.microsoft.com/office/drawing/2014/main" id="{732E63D1-2595-C02D-9B0D-53612521D081}"/>
              </a:ext>
            </a:extLst>
          </p:cNvPr>
          <p:cNvSpPr>
            <a:spLocks noGrp="1" noRot="1" noMove="1" noResize="1" noEditPoints="1" noAdjustHandles="1" noChangeArrowheads="1" noChangeShapeType="1"/>
          </p:cNvSpPr>
          <p:nvPr>
            <p:ph type="pic" sz="quarter" idx="15"/>
          </p:nvPr>
        </p:nvSpPr>
        <p:spPr>
          <a:xfrm>
            <a:off x="6816080" y="-2188"/>
            <a:ext cx="4718224" cy="6867389"/>
          </a:xfrm>
          <a:custGeom>
            <a:avLst/>
            <a:gdLst>
              <a:gd name="connsiteX0" fmla="*/ 0 w 4644000"/>
              <a:gd name="connsiteY0" fmla="*/ 0 h 6858000"/>
              <a:gd name="connsiteX1" fmla="*/ 4644000 w 4644000"/>
              <a:gd name="connsiteY1" fmla="*/ 0 h 6858000"/>
              <a:gd name="connsiteX2" fmla="*/ 4644000 w 4644000"/>
              <a:gd name="connsiteY2" fmla="*/ 4975848 h 6858000"/>
              <a:gd name="connsiteX3" fmla="*/ 4572875 w 4644000"/>
              <a:gd name="connsiteY3" fmla="*/ 5038894 h 6858000"/>
              <a:gd name="connsiteX4" fmla="*/ 4145837 w 4644000"/>
              <a:gd name="connsiteY4" fmla="*/ 6044400 h 6858000"/>
              <a:gd name="connsiteX5" fmla="*/ 4394841 w 4644000"/>
              <a:gd name="connsiteY5" fmla="*/ 6839454 h 6858000"/>
              <a:gd name="connsiteX6" fmla="*/ 4409060 w 4644000"/>
              <a:gd name="connsiteY6" fmla="*/ 6858000 h 6858000"/>
              <a:gd name="connsiteX7" fmla="*/ 0 w 4644000"/>
              <a:gd name="connsiteY7" fmla="*/ 6858000 h 6858000"/>
              <a:gd name="csX0" fmla="*/ 0 w 4644000"/>
              <a:gd name="csY0" fmla="*/ 101841 h 6858000"/>
              <a:gd name="csX1" fmla="*/ 4644000 w 4644000"/>
              <a:gd name="csY1" fmla="*/ 0 h 6858000"/>
              <a:gd name="csX2" fmla="*/ 4644000 w 4644000"/>
              <a:gd name="csY2" fmla="*/ 4975848 h 6858000"/>
              <a:gd name="csX3" fmla="*/ 4572875 w 4644000"/>
              <a:gd name="csY3" fmla="*/ 5038894 h 6858000"/>
              <a:gd name="csX4" fmla="*/ 4145837 w 4644000"/>
              <a:gd name="csY4" fmla="*/ 6044400 h 6858000"/>
              <a:gd name="csX5" fmla="*/ 4394841 w 4644000"/>
              <a:gd name="csY5" fmla="*/ 6839454 h 6858000"/>
              <a:gd name="csX6" fmla="*/ 4409060 w 4644000"/>
              <a:gd name="csY6" fmla="*/ 6858000 h 6858000"/>
              <a:gd name="csX7" fmla="*/ 0 w 4644000"/>
              <a:gd name="csY7" fmla="*/ 6858000 h 6858000"/>
              <a:gd name="csX8" fmla="*/ 0 w 4644000"/>
              <a:gd name="csY8" fmla="*/ 101841 h 6858000"/>
              <a:gd name="csX0" fmla="*/ 0 w 4649340"/>
              <a:gd name="csY0" fmla="*/ 5360 h 6761519"/>
              <a:gd name="csX1" fmla="*/ 4649340 w 4649340"/>
              <a:gd name="csY1" fmla="*/ 0 h 6761519"/>
              <a:gd name="csX2" fmla="*/ 4644000 w 4649340"/>
              <a:gd name="csY2" fmla="*/ 4879367 h 6761519"/>
              <a:gd name="csX3" fmla="*/ 4572875 w 4649340"/>
              <a:gd name="csY3" fmla="*/ 4942413 h 6761519"/>
              <a:gd name="csX4" fmla="*/ 4145837 w 4649340"/>
              <a:gd name="csY4" fmla="*/ 5947919 h 6761519"/>
              <a:gd name="csX5" fmla="*/ 4394841 w 4649340"/>
              <a:gd name="csY5" fmla="*/ 6742973 h 6761519"/>
              <a:gd name="csX6" fmla="*/ 4409060 w 4649340"/>
              <a:gd name="csY6" fmla="*/ 6761519 h 6761519"/>
              <a:gd name="csX7" fmla="*/ 0 w 4649340"/>
              <a:gd name="csY7" fmla="*/ 6761519 h 6761519"/>
              <a:gd name="csX8" fmla="*/ 0 w 4649340"/>
              <a:gd name="csY8" fmla="*/ 5360 h 6761519"/>
              <a:gd name="csX0" fmla="*/ 0 w 4649340"/>
              <a:gd name="csY0" fmla="*/ 0 h 6756159"/>
              <a:gd name="csX1" fmla="*/ 4649340 w 4649340"/>
              <a:gd name="csY1" fmla="*/ 10721 h 6756159"/>
              <a:gd name="csX2" fmla="*/ 4644000 w 4649340"/>
              <a:gd name="csY2" fmla="*/ 4874007 h 6756159"/>
              <a:gd name="csX3" fmla="*/ 4572875 w 4649340"/>
              <a:gd name="csY3" fmla="*/ 4937053 h 6756159"/>
              <a:gd name="csX4" fmla="*/ 4145837 w 4649340"/>
              <a:gd name="csY4" fmla="*/ 5942559 h 6756159"/>
              <a:gd name="csX5" fmla="*/ 4394841 w 4649340"/>
              <a:gd name="csY5" fmla="*/ 6737613 h 6756159"/>
              <a:gd name="csX6" fmla="*/ 4409060 w 4649340"/>
              <a:gd name="csY6" fmla="*/ 6756159 h 6756159"/>
              <a:gd name="csX7" fmla="*/ 0 w 4649340"/>
              <a:gd name="csY7" fmla="*/ 6756159 h 6756159"/>
              <a:gd name="csX8" fmla="*/ 0 w 4649340"/>
              <a:gd name="csY8" fmla="*/ 0 h 6756159"/>
              <a:gd name="csX0" fmla="*/ 0 w 4644000"/>
              <a:gd name="csY0" fmla="*/ 5077 h 6761236"/>
              <a:gd name="csX1" fmla="*/ 4626859 w 4644000"/>
              <a:gd name="csY1" fmla="*/ 0 h 6761236"/>
              <a:gd name="csX2" fmla="*/ 4644000 w 4644000"/>
              <a:gd name="csY2" fmla="*/ 4879084 h 6761236"/>
              <a:gd name="csX3" fmla="*/ 4572875 w 4644000"/>
              <a:gd name="csY3" fmla="*/ 4942130 h 6761236"/>
              <a:gd name="csX4" fmla="*/ 4145837 w 4644000"/>
              <a:gd name="csY4" fmla="*/ 5947636 h 6761236"/>
              <a:gd name="csX5" fmla="*/ 4394841 w 4644000"/>
              <a:gd name="csY5" fmla="*/ 6742690 h 6761236"/>
              <a:gd name="csX6" fmla="*/ 4409060 w 4644000"/>
              <a:gd name="csY6" fmla="*/ 6761236 h 6761236"/>
              <a:gd name="csX7" fmla="*/ 0 w 4644000"/>
              <a:gd name="csY7" fmla="*/ 6761236 h 6761236"/>
              <a:gd name="csX8" fmla="*/ 0 w 4644000"/>
              <a:gd name="csY8" fmla="*/ 5077 h 6761236"/>
              <a:gd name="csX0" fmla="*/ 0 w 4644000"/>
              <a:gd name="csY0" fmla="*/ 0 h 6762930"/>
              <a:gd name="csX1" fmla="*/ 4626859 w 4644000"/>
              <a:gd name="csY1" fmla="*/ 1694 h 6762930"/>
              <a:gd name="csX2" fmla="*/ 4644000 w 4644000"/>
              <a:gd name="csY2" fmla="*/ 4880778 h 6762930"/>
              <a:gd name="csX3" fmla="*/ 4572875 w 4644000"/>
              <a:gd name="csY3" fmla="*/ 4943824 h 6762930"/>
              <a:gd name="csX4" fmla="*/ 4145837 w 4644000"/>
              <a:gd name="csY4" fmla="*/ 5949330 h 6762930"/>
              <a:gd name="csX5" fmla="*/ 4394841 w 4644000"/>
              <a:gd name="csY5" fmla="*/ 6744384 h 6762930"/>
              <a:gd name="csX6" fmla="*/ 4409060 w 4644000"/>
              <a:gd name="csY6" fmla="*/ 6762930 h 6762930"/>
              <a:gd name="csX7" fmla="*/ 0 w 4644000"/>
              <a:gd name="csY7" fmla="*/ 6762930 h 6762930"/>
              <a:gd name="csX8" fmla="*/ 0 w 4644000"/>
              <a:gd name="csY8" fmla="*/ 0 h 6762930"/>
              <a:gd name="csX0" fmla="*/ 0 w 4630511"/>
              <a:gd name="csY0" fmla="*/ 0 h 6762930"/>
              <a:gd name="csX1" fmla="*/ 4626859 w 4630511"/>
              <a:gd name="csY1" fmla="*/ 1694 h 6762930"/>
              <a:gd name="csX2" fmla="*/ 4630511 w 4630511"/>
              <a:gd name="csY2" fmla="*/ 4885292 h 6762930"/>
              <a:gd name="csX3" fmla="*/ 4572875 w 4630511"/>
              <a:gd name="csY3" fmla="*/ 4943824 h 6762930"/>
              <a:gd name="csX4" fmla="*/ 4145837 w 4630511"/>
              <a:gd name="csY4" fmla="*/ 5949330 h 6762930"/>
              <a:gd name="csX5" fmla="*/ 4394841 w 4630511"/>
              <a:gd name="csY5" fmla="*/ 6744384 h 6762930"/>
              <a:gd name="csX6" fmla="*/ 4409060 w 4630511"/>
              <a:gd name="csY6" fmla="*/ 6762930 h 6762930"/>
              <a:gd name="csX7" fmla="*/ 0 w 4630511"/>
              <a:gd name="csY7" fmla="*/ 6762930 h 6762930"/>
              <a:gd name="csX8" fmla="*/ 0 w 4630511"/>
              <a:gd name="csY8" fmla="*/ 0 h 6762930"/>
              <a:gd name="csX0" fmla="*/ 0 w 4630511"/>
              <a:gd name="csY0" fmla="*/ 0 h 6762930"/>
              <a:gd name="csX1" fmla="*/ 4626859 w 4630511"/>
              <a:gd name="csY1" fmla="*/ 1694 h 6762930"/>
              <a:gd name="csX2" fmla="*/ 4630511 w 4630511"/>
              <a:gd name="csY2" fmla="*/ 4885292 h 6762930"/>
              <a:gd name="csX3" fmla="*/ 4572875 w 4630511"/>
              <a:gd name="csY3" fmla="*/ 4943824 h 6762930"/>
              <a:gd name="csX4" fmla="*/ 4141340 w 4630511"/>
              <a:gd name="csY4" fmla="*/ 5947074 h 6762930"/>
              <a:gd name="csX5" fmla="*/ 4394841 w 4630511"/>
              <a:gd name="csY5" fmla="*/ 6744384 h 6762930"/>
              <a:gd name="csX6" fmla="*/ 4409060 w 4630511"/>
              <a:gd name="csY6" fmla="*/ 6762930 h 6762930"/>
              <a:gd name="csX7" fmla="*/ 0 w 4630511"/>
              <a:gd name="csY7" fmla="*/ 6762930 h 6762930"/>
              <a:gd name="csX8" fmla="*/ 0 w 4630511"/>
              <a:gd name="csY8" fmla="*/ 0 h 6762930"/>
              <a:gd name="csX0" fmla="*/ 0 w 4630511"/>
              <a:gd name="csY0" fmla="*/ 0 h 6762930"/>
              <a:gd name="csX1" fmla="*/ 4626859 w 4630511"/>
              <a:gd name="csY1" fmla="*/ 1694 h 6762930"/>
              <a:gd name="csX2" fmla="*/ 4630511 w 4630511"/>
              <a:gd name="csY2" fmla="*/ 4885292 h 6762930"/>
              <a:gd name="csX3" fmla="*/ 4572875 w 4630511"/>
              <a:gd name="csY3" fmla="*/ 4943824 h 6762930"/>
              <a:gd name="csX4" fmla="*/ 4141340 w 4630511"/>
              <a:gd name="csY4" fmla="*/ 5947074 h 6762930"/>
              <a:gd name="csX5" fmla="*/ 4397090 w 4630511"/>
              <a:gd name="csY5" fmla="*/ 6744384 h 6762930"/>
              <a:gd name="csX6" fmla="*/ 4409060 w 4630511"/>
              <a:gd name="csY6" fmla="*/ 6762930 h 6762930"/>
              <a:gd name="csX7" fmla="*/ 0 w 4630511"/>
              <a:gd name="csY7" fmla="*/ 6762930 h 6762930"/>
              <a:gd name="csX8" fmla="*/ 0 w 4630511"/>
              <a:gd name="csY8" fmla="*/ 0 h 6762930"/>
              <a:gd name="csX0" fmla="*/ 0 w 4630511"/>
              <a:gd name="csY0" fmla="*/ 0 h 6762930"/>
              <a:gd name="csX1" fmla="*/ 4626859 w 4630511"/>
              <a:gd name="csY1" fmla="*/ 1694 h 6762930"/>
              <a:gd name="csX2" fmla="*/ 4630511 w 4630511"/>
              <a:gd name="csY2" fmla="*/ 4885292 h 6762930"/>
              <a:gd name="csX3" fmla="*/ 4572875 w 4630511"/>
              <a:gd name="csY3" fmla="*/ 4943824 h 6762930"/>
              <a:gd name="csX4" fmla="*/ 4141340 w 4630511"/>
              <a:gd name="csY4" fmla="*/ 5947074 h 6762930"/>
              <a:gd name="csX5" fmla="*/ 4397090 w 4630511"/>
              <a:gd name="csY5" fmla="*/ 6744384 h 6762930"/>
              <a:gd name="csX6" fmla="*/ 4409060 w 4630511"/>
              <a:gd name="csY6" fmla="*/ 6762930 h 6762930"/>
              <a:gd name="csX7" fmla="*/ 0 w 4630511"/>
              <a:gd name="csY7" fmla="*/ 6762930 h 6762930"/>
              <a:gd name="csX8" fmla="*/ 0 w 4630511"/>
              <a:gd name="csY8" fmla="*/ 0 h 6762930"/>
              <a:gd name="csX0" fmla="*/ 0 w 4630511"/>
              <a:gd name="csY0" fmla="*/ 0 h 6762930"/>
              <a:gd name="csX1" fmla="*/ 4626859 w 4630511"/>
              <a:gd name="csY1" fmla="*/ 1694 h 6762930"/>
              <a:gd name="csX2" fmla="*/ 4630511 w 4630511"/>
              <a:gd name="csY2" fmla="*/ 4885292 h 6762930"/>
              <a:gd name="csX3" fmla="*/ 4572875 w 4630511"/>
              <a:gd name="csY3" fmla="*/ 4943824 h 6762930"/>
              <a:gd name="csX4" fmla="*/ 4141340 w 4630511"/>
              <a:gd name="csY4" fmla="*/ 5947074 h 6762930"/>
              <a:gd name="csX5" fmla="*/ 4397090 w 4630511"/>
              <a:gd name="csY5" fmla="*/ 6744384 h 6762930"/>
              <a:gd name="csX6" fmla="*/ 4409060 w 4630511"/>
              <a:gd name="csY6" fmla="*/ 6762930 h 6762930"/>
              <a:gd name="csX7" fmla="*/ 0 w 4630511"/>
              <a:gd name="csY7" fmla="*/ 6762930 h 6762930"/>
              <a:gd name="csX8" fmla="*/ 0 w 4630511"/>
              <a:gd name="csY8" fmla="*/ 0 h 6762930"/>
              <a:gd name="csX0" fmla="*/ 0 w 4630511"/>
              <a:gd name="csY0" fmla="*/ 0 h 6814838"/>
              <a:gd name="csX1" fmla="*/ 4626859 w 4630511"/>
              <a:gd name="csY1" fmla="*/ 1694 h 6814838"/>
              <a:gd name="csX2" fmla="*/ 4630511 w 4630511"/>
              <a:gd name="csY2" fmla="*/ 4885292 h 6814838"/>
              <a:gd name="csX3" fmla="*/ 4572875 w 4630511"/>
              <a:gd name="csY3" fmla="*/ 4943824 h 6814838"/>
              <a:gd name="csX4" fmla="*/ 4141340 w 4630511"/>
              <a:gd name="csY4" fmla="*/ 5947074 h 6814838"/>
              <a:gd name="csX5" fmla="*/ 4397090 w 4630511"/>
              <a:gd name="csY5" fmla="*/ 6744384 h 6814838"/>
              <a:gd name="csX6" fmla="*/ 4449527 w 4630511"/>
              <a:gd name="csY6" fmla="*/ 6814838 h 6814838"/>
              <a:gd name="csX7" fmla="*/ 0 w 4630511"/>
              <a:gd name="csY7" fmla="*/ 6762930 h 6814838"/>
              <a:gd name="csX8" fmla="*/ 0 w 4630511"/>
              <a:gd name="csY8" fmla="*/ 0 h 6814838"/>
              <a:gd name="csX0" fmla="*/ 0 w 4630511"/>
              <a:gd name="csY0" fmla="*/ 0 h 6814838"/>
              <a:gd name="csX1" fmla="*/ 4626859 w 4630511"/>
              <a:gd name="csY1" fmla="*/ 1694 h 6814838"/>
              <a:gd name="csX2" fmla="*/ 4630511 w 4630511"/>
              <a:gd name="csY2" fmla="*/ 4885292 h 6814838"/>
              <a:gd name="csX3" fmla="*/ 4572875 w 4630511"/>
              <a:gd name="csY3" fmla="*/ 4943824 h 6814838"/>
              <a:gd name="csX4" fmla="*/ 4141340 w 4630511"/>
              <a:gd name="csY4" fmla="*/ 5947074 h 6814838"/>
              <a:gd name="csX5" fmla="*/ 4345382 w 4630511"/>
              <a:gd name="csY5" fmla="*/ 6712788 h 6814838"/>
              <a:gd name="csX6" fmla="*/ 4449527 w 4630511"/>
              <a:gd name="csY6" fmla="*/ 6814838 h 6814838"/>
              <a:gd name="csX7" fmla="*/ 0 w 4630511"/>
              <a:gd name="csY7" fmla="*/ 6762930 h 6814838"/>
              <a:gd name="csX8" fmla="*/ 0 w 4630511"/>
              <a:gd name="csY8" fmla="*/ 0 h 6814838"/>
              <a:gd name="csX0" fmla="*/ 0 w 4630511"/>
              <a:gd name="csY0" fmla="*/ 0 h 6814838"/>
              <a:gd name="csX1" fmla="*/ 4626859 w 4630511"/>
              <a:gd name="csY1" fmla="*/ 1694 h 6814838"/>
              <a:gd name="csX2" fmla="*/ 4630511 w 4630511"/>
              <a:gd name="csY2" fmla="*/ 4885292 h 6814838"/>
              <a:gd name="csX3" fmla="*/ 4572875 w 4630511"/>
              <a:gd name="csY3" fmla="*/ 4943824 h 6814838"/>
              <a:gd name="csX4" fmla="*/ 4141340 w 4630511"/>
              <a:gd name="csY4" fmla="*/ 5947074 h 6814838"/>
              <a:gd name="csX5" fmla="*/ 4318404 w 4630511"/>
              <a:gd name="csY5" fmla="*/ 6636054 h 6814838"/>
              <a:gd name="csX6" fmla="*/ 4449527 w 4630511"/>
              <a:gd name="csY6" fmla="*/ 6814838 h 6814838"/>
              <a:gd name="csX7" fmla="*/ 0 w 4630511"/>
              <a:gd name="csY7" fmla="*/ 6762930 h 6814838"/>
              <a:gd name="csX8" fmla="*/ 0 w 4630511"/>
              <a:gd name="csY8" fmla="*/ 0 h 6814838"/>
              <a:gd name="csX0" fmla="*/ 0 w 4630511"/>
              <a:gd name="csY0" fmla="*/ 0 h 6762931"/>
              <a:gd name="csX1" fmla="*/ 4626859 w 4630511"/>
              <a:gd name="csY1" fmla="*/ 1694 h 6762931"/>
              <a:gd name="csX2" fmla="*/ 4630511 w 4630511"/>
              <a:gd name="csY2" fmla="*/ 4885292 h 6762931"/>
              <a:gd name="csX3" fmla="*/ 4572875 w 4630511"/>
              <a:gd name="csY3" fmla="*/ 4943824 h 6762931"/>
              <a:gd name="csX4" fmla="*/ 4141340 w 4630511"/>
              <a:gd name="csY4" fmla="*/ 5947074 h 6762931"/>
              <a:gd name="csX5" fmla="*/ 4318404 w 4630511"/>
              <a:gd name="csY5" fmla="*/ 6636054 h 6762931"/>
              <a:gd name="csX6" fmla="*/ 4393322 w 4630511"/>
              <a:gd name="csY6" fmla="*/ 6762931 h 6762931"/>
              <a:gd name="csX7" fmla="*/ 0 w 4630511"/>
              <a:gd name="csY7" fmla="*/ 6762930 h 6762931"/>
              <a:gd name="csX8" fmla="*/ 0 w 4630511"/>
              <a:gd name="csY8" fmla="*/ 0 h 6762931"/>
              <a:gd name="csX0" fmla="*/ 0 w 4630511"/>
              <a:gd name="csY0" fmla="*/ 0 h 6762931"/>
              <a:gd name="csX1" fmla="*/ 4626859 w 4630511"/>
              <a:gd name="csY1" fmla="*/ 1694 h 6762931"/>
              <a:gd name="csX2" fmla="*/ 4630511 w 4630511"/>
              <a:gd name="csY2" fmla="*/ 4885292 h 6762931"/>
              <a:gd name="csX3" fmla="*/ 4572875 w 4630511"/>
              <a:gd name="csY3" fmla="*/ 4943824 h 6762931"/>
              <a:gd name="csX4" fmla="*/ 4145836 w 4630511"/>
              <a:gd name="csY4" fmla="*/ 5757498 h 6762931"/>
              <a:gd name="csX5" fmla="*/ 4318404 w 4630511"/>
              <a:gd name="csY5" fmla="*/ 6636054 h 6762931"/>
              <a:gd name="csX6" fmla="*/ 4393322 w 4630511"/>
              <a:gd name="csY6" fmla="*/ 6762931 h 6762931"/>
              <a:gd name="csX7" fmla="*/ 0 w 4630511"/>
              <a:gd name="csY7" fmla="*/ 6762930 h 6762931"/>
              <a:gd name="csX8" fmla="*/ 0 w 4630511"/>
              <a:gd name="csY8" fmla="*/ 0 h 6762931"/>
              <a:gd name="csX0" fmla="*/ 0 w 4630511"/>
              <a:gd name="csY0" fmla="*/ 0 h 6762931"/>
              <a:gd name="csX1" fmla="*/ 4626859 w 4630511"/>
              <a:gd name="csY1" fmla="*/ 1694 h 6762931"/>
              <a:gd name="csX2" fmla="*/ 4630511 w 4630511"/>
              <a:gd name="csY2" fmla="*/ 4885292 h 6762931"/>
              <a:gd name="csX3" fmla="*/ 4572875 w 4630511"/>
              <a:gd name="csY3" fmla="*/ 4943824 h 6762931"/>
              <a:gd name="csX4" fmla="*/ 4145836 w 4630511"/>
              <a:gd name="csY4" fmla="*/ 5757498 h 6762931"/>
              <a:gd name="csX5" fmla="*/ 4325149 w 4630511"/>
              <a:gd name="csY5" fmla="*/ 6658624 h 6762931"/>
              <a:gd name="csX6" fmla="*/ 4393322 w 4630511"/>
              <a:gd name="csY6" fmla="*/ 6762931 h 6762931"/>
              <a:gd name="csX7" fmla="*/ 0 w 4630511"/>
              <a:gd name="csY7" fmla="*/ 6762930 h 6762931"/>
              <a:gd name="csX8" fmla="*/ 0 w 4630511"/>
              <a:gd name="csY8" fmla="*/ 0 h 6762931"/>
              <a:gd name="csX0" fmla="*/ 0 w 4630511"/>
              <a:gd name="csY0" fmla="*/ 0 h 6762931"/>
              <a:gd name="csX1" fmla="*/ 4626859 w 4630511"/>
              <a:gd name="csY1" fmla="*/ 1694 h 6762931"/>
              <a:gd name="csX2" fmla="*/ 4630511 w 4630511"/>
              <a:gd name="csY2" fmla="*/ 4885292 h 6762931"/>
              <a:gd name="csX3" fmla="*/ 4572875 w 4630511"/>
              <a:gd name="csY3" fmla="*/ 4943824 h 6762931"/>
              <a:gd name="csX4" fmla="*/ 4154829 w 4630511"/>
              <a:gd name="csY4" fmla="*/ 5762012 h 6762931"/>
              <a:gd name="csX5" fmla="*/ 4325149 w 4630511"/>
              <a:gd name="csY5" fmla="*/ 6658624 h 6762931"/>
              <a:gd name="csX6" fmla="*/ 4393322 w 4630511"/>
              <a:gd name="csY6" fmla="*/ 6762931 h 6762931"/>
              <a:gd name="csX7" fmla="*/ 0 w 4630511"/>
              <a:gd name="csY7" fmla="*/ 6762930 h 6762931"/>
              <a:gd name="csX8" fmla="*/ 0 w 4630511"/>
              <a:gd name="csY8" fmla="*/ 0 h 6762931"/>
              <a:gd name="csX0" fmla="*/ 0 w 4628516"/>
              <a:gd name="csY0" fmla="*/ 0 h 6762931"/>
              <a:gd name="csX1" fmla="*/ 4626859 w 4628516"/>
              <a:gd name="csY1" fmla="*/ 1694 h 6762931"/>
              <a:gd name="csX2" fmla="*/ 4626924 w 4628516"/>
              <a:gd name="csY2" fmla="*/ 4903302 h 6762931"/>
              <a:gd name="csX3" fmla="*/ 4572875 w 4628516"/>
              <a:gd name="csY3" fmla="*/ 4943824 h 6762931"/>
              <a:gd name="csX4" fmla="*/ 4154829 w 4628516"/>
              <a:gd name="csY4" fmla="*/ 5762012 h 6762931"/>
              <a:gd name="csX5" fmla="*/ 4325149 w 4628516"/>
              <a:gd name="csY5" fmla="*/ 6658624 h 6762931"/>
              <a:gd name="csX6" fmla="*/ 4393322 w 4628516"/>
              <a:gd name="csY6" fmla="*/ 6762931 h 6762931"/>
              <a:gd name="csX7" fmla="*/ 0 w 4628516"/>
              <a:gd name="csY7" fmla="*/ 6762930 h 6762931"/>
              <a:gd name="csX8" fmla="*/ 0 w 4628516"/>
              <a:gd name="csY8" fmla="*/ 0 h 6762931"/>
              <a:gd name="csX0" fmla="*/ 0 w 4628516"/>
              <a:gd name="csY0" fmla="*/ 0 h 6762931"/>
              <a:gd name="csX1" fmla="*/ 4626859 w 4628516"/>
              <a:gd name="csY1" fmla="*/ 1694 h 6762931"/>
              <a:gd name="csX2" fmla="*/ 4626924 w 4628516"/>
              <a:gd name="csY2" fmla="*/ 4903302 h 6762931"/>
              <a:gd name="csX3" fmla="*/ 4547759 w 4628516"/>
              <a:gd name="csY3" fmla="*/ 4970839 h 6762931"/>
              <a:gd name="csX4" fmla="*/ 4154829 w 4628516"/>
              <a:gd name="csY4" fmla="*/ 5762012 h 6762931"/>
              <a:gd name="csX5" fmla="*/ 4325149 w 4628516"/>
              <a:gd name="csY5" fmla="*/ 6658624 h 6762931"/>
              <a:gd name="csX6" fmla="*/ 4393322 w 4628516"/>
              <a:gd name="csY6" fmla="*/ 6762931 h 6762931"/>
              <a:gd name="csX7" fmla="*/ 0 w 4628516"/>
              <a:gd name="csY7" fmla="*/ 6762930 h 6762931"/>
              <a:gd name="csX8" fmla="*/ 0 w 4628516"/>
              <a:gd name="csY8" fmla="*/ 0 h 6762931"/>
              <a:gd name="csX0" fmla="*/ 0 w 4628516"/>
              <a:gd name="csY0" fmla="*/ 0 h 6762931"/>
              <a:gd name="csX1" fmla="*/ 4626859 w 4628516"/>
              <a:gd name="csY1" fmla="*/ 1694 h 6762931"/>
              <a:gd name="csX2" fmla="*/ 4626924 w 4628516"/>
              <a:gd name="csY2" fmla="*/ 4897900 h 6762931"/>
              <a:gd name="csX3" fmla="*/ 4547759 w 4628516"/>
              <a:gd name="csY3" fmla="*/ 4970839 h 6762931"/>
              <a:gd name="csX4" fmla="*/ 4154829 w 4628516"/>
              <a:gd name="csY4" fmla="*/ 5762012 h 6762931"/>
              <a:gd name="csX5" fmla="*/ 4325149 w 4628516"/>
              <a:gd name="csY5" fmla="*/ 6658624 h 6762931"/>
              <a:gd name="csX6" fmla="*/ 4393322 w 4628516"/>
              <a:gd name="csY6" fmla="*/ 6762931 h 6762931"/>
              <a:gd name="csX7" fmla="*/ 0 w 4628516"/>
              <a:gd name="csY7" fmla="*/ 6762930 h 6762931"/>
              <a:gd name="csX8" fmla="*/ 0 w 4628516"/>
              <a:gd name="csY8" fmla="*/ 0 h 6762931"/>
              <a:gd name="csX0" fmla="*/ 0 w 4628516"/>
              <a:gd name="csY0" fmla="*/ 0 h 6762931"/>
              <a:gd name="csX1" fmla="*/ 4626859 w 4628516"/>
              <a:gd name="csY1" fmla="*/ 1694 h 6762931"/>
              <a:gd name="csX2" fmla="*/ 4626924 w 4628516"/>
              <a:gd name="csY2" fmla="*/ 4897900 h 6762931"/>
              <a:gd name="csX3" fmla="*/ 4547759 w 4628516"/>
              <a:gd name="csY3" fmla="*/ 4970839 h 6762931"/>
              <a:gd name="csX4" fmla="*/ 4145859 w 4628516"/>
              <a:gd name="csY4" fmla="*/ 5825046 h 6762931"/>
              <a:gd name="csX5" fmla="*/ 4325149 w 4628516"/>
              <a:gd name="csY5" fmla="*/ 6658624 h 6762931"/>
              <a:gd name="csX6" fmla="*/ 4393322 w 4628516"/>
              <a:gd name="csY6" fmla="*/ 6762931 h 6762931"/>
              <a:gd name="csX7" fmla="*/ 0 w 4628516"/>
              <a:gd name="csY7" fmla="*/ 6762930 h 6762931"/>
              <a:gd name="csX8" fmla="*/ 0 w 4628516"/>
              <a:gd name="csY8" fmla="*/ 0 h 6762931"/>
              <a:gd name="csX0" fmla="*/ 0 w 4628516"/>
              <a:gd name="csY0" fmla="*/ 0 h 6762931"/>
              <a:gd name="csX1" fmla="*/ 4626859 w 4628516"/>
              <a:gd name="csY1" fmla="*/ 1694 h 6762931"/>
              <a:gd name="csX2" fmla="*/ 4626924 w 4628516"/>
              <a:gd name="csY2" fmla="*/ 4897900 h 6762931"/>
              <a:gd name="csX3" fmla="*/ 4547759 w 4628516"/>
              <a:gd name="csY3" fmla="*/ 4970839 h 6762931"/>
              <a:gd name="csX4" fmla="*/ 4145859 w 4628516"/>
              <a:gd name="csY4" fmla="*/ 5825046 h 6762931"/>
              <a:gd name="csX5" fmla="*/ 4325149 w 4628516"/>
              <a:gd name="csY5" fmla="*/ 6658624 h 6762931"/>
              <a:gd name="csX6" fmla="*/ 4393322 w 4628516"/>
              <a:gd name="csY6" fmla="*/ 6762931 h 6762931"/>
              <a:gd name="csX7" fmla="*/ 0 w 4628516"/>
              <a:gd name="csY7" fmla="*/ 6762930 h 6762931"/>
              <a:gd name="csX8" fmla="*/ 0 w 4628516"/>
              <a:gd name="csY8" fmla="*/ 0 h 6762931"/>
              <a:gd name="csX0" fmla="*/ 0 w 4628516"/>
              <a:gd name="csY0" fmla="*/ 0 h 6762931"/>
              <a:gd name="csX1" fmla="*/ 4626859 w 4628516"/>
              <a:gd name="csY1" fmla="*/ 1694 h 6762931"/>
              <a:gd name="csX2" fmla="*/ 4626924 w 4628516"/>
              <a:gd name="csY2" fmla="*/ 4897900 h 6762931"/>
              <a:gd name="csX3" fmla="*/ 4547759 w 4628516"/>
              <a:gd name="csY3" fmla="*/ 4976243 h 6762931"/>
              <a:gd name="csX4" fmla="*/ 4145859 w 4628516"/>
              <a:gd name="csY4" fmla="*/ 5825046 h 6762931"/>
              <a:gd name="csX5" fmla="*/ 4325149 w 4628516"/>
              <a:gd name="csY5" fmla="*/ 6658624 h 6762931"/>
              <a:gd name="csX6" fmla="*/ 4393322 w 4628516"/>
              <a:gd name="csY6" fmla="*/ 6762931 h 6762931"/>
              <a:gd name="csX7" fmla="*/ 0 w 4628516"/>
              <a:gd name="csY7" fmla="*/ 6762930 h 6762931"/>
              <a:gd name="csX8" fmla="*/ 0 w 4628516"/>
              <a:gd name="csY8" fmla="*/ 0 h 6762931"/>
              <a:gd name="csX0" fmla="*/ 0 w 4628516"/>
              <a:gd name="csY0" fmla="*/ 0 h 6762931"/>
              <a:gd name="csX1" fmla="*/ 4626859 w 4628516"/>
              <a:gd name="csY1" fmla="*/ 1694 h 6762931"/>
              <a:gd name="csX2" fmla="*/ 4626924 w 4628516"/>
              <a:gd name="csY2" fmla="*/ 4897900 h 6762931"/>
              <a:gd name="csX3" fmla="*/ 4545966 w 4628516"/>
              <a:gd name="csY3" fmla="*/ 4974443 h 6762931"/>
              <a:gd name="csX4" fmla="*/ 4145859 w 4628516"/>
              <a:gd name="csY4" fmla="*/ 5825046 h 6762931"/>
              <a:gd name="csX5" fmla="*/ 4325149 w 4628516"/>
              <a:gd name="csY5" fmla="*/ 6658624 h 6762931"/>
              <a:gd name="csX6" fmla="*/ 4393322 w 4628516"/>
              <a:gd name="csY6" fmla="*/ 6762931 h 6762931"/>
              <a:gd name="csX7" fmla="*/ 0 w 4628516"/>
              <a:gd name="csY7" fmla="*/ 6762930 h 6762931"/>
              <a:gd name="csX8" fmla="*/ 0 w 4628516"/>
              <a:gd name="csY8" fmla="*/ 0 h 6762931"/>
              <a:gd name="csX0" fmla="*/ 0 w 4628516"/>
              <a:gd name="csY0" fmla="*/ 0 h 6762931"/>
              <a:gd name="csX1" fmla="*/ 4626859 w 4628516"/>
              <a:gd name="csY1" fmla="*/ 1694 h 6762931"/>
              <a:gd name="csX2" fmla="*/ 4626924 w 4628516"/>
              <a:gd name="csY2" fmla="*/ 4897900 h 6762931"/>
              <a:gd name="csX3" fmla="*/ 4545966 w 4628516"/>
              <a:gd name="csY3" fmla="*/ 4974443 h 6762931"/>
              <a:gd name="csX4" fmla="*/ 4145859 w 4628516"/>
              <a:gd name="csY4" fmla="*/ 5825046 h 6762931"/>
              <a:gd name="csX5" fmla="*/ 4325149 w 4628516"/>
              <a:gd name="csY5" fmla="*/ 6658624 h 6762931"/>
              <a:gd name="csX6" fmla="*/ 4393322 w 4628516"/>
              <a:gd name="csY6" fmla="*/ 6762931 h 6762931"/>
              <a:gd name="csX7" fmla="*/ 0 w 4628516"/>
              <a:gd name="csY7" fmla="*/ 6762930 h 6762931"/>
              <a:gd name="csX8" fmla="*/ 0 w 4628516"/>
              <a:gd name="csY8" fmla="*/ 0 h 6762931"/>
              <a:gd name="csX0" fmla="*/ 0 w 4628516"/>
              <a:gd name="csY0" fmla="*/ 0 h 6762931"/>
              <a:gd name="csX1" fmla="*/ 4626859 w 4628516"/>
              <a:gd name="csY1" fmla="*/ 1694 h 6762931"/>
              <a:gd name="csX2" fmla="*/ 4626924 w 4628516"/>
              <a:gd name="csY2" fmla="*/ 4897900 h 6762931"/>
              <a:gd name="csX3" fmla="*/ 4545966 w 4628516"/>
              <a:gd name="csY3" fmla="*/ 4974443 h 6762931"/>
              <a:gd name="csX4" fmla="*/ 4145859 w 4628516"/>
              <a:gd name="csY4" fmla="*/ 5825046 h 6762931"/>
              <a:gd name="csX5" fmla="*/ 4325149 w 4628516"/>
              <a:gd name="csY5" fmla="*/ 6658624 h 6762931"/>
              <a:gd name="csX6" fmla="*/ 4393322 w 4628516"/>
              <a:gd name="csY6" fmla="*/ 6762931 h 6762931"/>
              <a:gd name="csX7" fmla="*/ 0 w 4628516"/>
              <a:gd name="csY7" fmla="*/ 6762930 h 6762931"/>
              <a:gd name="csX8" fmla="*/ 0 w 4628516"/>
              <a:gd name="csY8" fmla="*/ 0 h 6762931"/>
              <a:gd name="csX0" fmla="*/ 0 w 4628516"/>
              <a:gd name="csY0" fmla="*/ 0 h 6762931"/>
              <a:gd name="csX1" fmla="*/ 4626859 w 4628516"/>
              <a:gd name="csY1" fmla="*/ 1694 h 6762931"/>
              <a:gd name="csX2" fmla="*/ 4626924 w 4628516"/>
              <a:gd name="csY2" fmla="*/ 4897900 h 6762931"/>
              <a:gd name="csX3" fmla="*/ 4545966 w 4628516"/>
              <a:gd name="csY3" fmla="*/ 4974443 h 6762931"/>
              <a:gd name="csX4" fmla="*/ 4145859 w 4628516"/>
              <a:gd name="csY4" fmla="*/ 5825046 h 6762931"/>
              <a:gd name="csX5" fmla="*/ 4325149 w 4628516"/>
              <a:gd name="csY5" fmla="*/ 6658624 h 6762931"/>
              <a:gd name="csX6" fmla="*/ 4393322 w 4628516"/>
              <a:gd name="csY6" fmla="*/ 6762931 h 6762931"/>
              <a:gd name="csX7" fmla="*/ 0 w 4628516"/>
              <a:gd name="csY7" fmla="*/ 6762930 h 6762931"/>
              <a:gd name="csX8" fmla="*/ 0 w 4628516"/>
              <a:gd name="csY8" fmla="*/ 0 h 6762931"/>
              <a:gd name="csX0" fmla="*/ 0 w 4628516"/>
              <a:gd name="csY0" fmla="*/ 0 h 6762931"/>
              <a:gd name="csX1" fmla="*/ 4626859 w 4628516"/>
              <a:gd name="csY1" fmla="*/ 1694 h 6762931"/>
              <a:gd name="csX2" fmla="*/ 4626924 w 4628516"/>
              <a:gd name="csY2" fmla="*/ 4895000 h 6762931"/>
              <a:gd name="csX3" fmla="*/ 4545966 w 4628516"/>
              <a:gd name="csY3" fmla="*/ 4974443 h 6762931"/>
              <a:gd name="csX4" fmla="*/ 4145859 w 4628516"/>
              <a:gd name="csY4" fmla="*/ 5825046 h 6762931"/>
              <a:gd name="csX5" fmla="*/ 4325149 w 4628516"/>
              <a:gd name="csY5" fmla="*/ 6658624 h 6762931"/>
              <a:gd name="csX6" fmla="*/ 4393322 w 4628516"/>
              <a:gd name="csY6" fmla="*/ 6762931 h 6762931"/>
              <a:gd name="csX7" fmla="*/ 0 w 4628516"/>
              <a:gd name="csY7" fmla="*/ 6762930 h 6762931"/>
              <a:gd name="csX8" fmla="*/ 0 w 4628516"/>
              <a:gd name="csY8" fmla="*/ 0 h 6762931"/>
              <a:gd name="csX0" fmla="*/ 0 w 4628516"/>
              <a:gd name="csY0" fmla="*/ 0 h 6762931"/>
              <a:gd name="csX1" fmla="*/ 4626859 w 4628516"/>
              <a:gd name="csY1" fmla="*/ 1694 h 6762931"/>
              <a:gd name="csX2" fmla="*/ 4626924 w 4628516"/>
              <a:gd name="csY2" fmla="*/ 4895000 h 6762931"/>
              <a:gd name="csX3" fmla="*/ 4548855 w 4628516"/>
              <a:gd name="csY3" fmla="*/ 4971543 h 6762931"/>
              <a:gd name="csX4" fmla="*/ 4145859 w 4628516"/>
              <a:gd name="csY4" fmla="*/ 5825046 h 6762931"/>
              <a:gd name="csX5" fmla="*/ 4325149 w 4628516"/>
              <a:gd name="csY5" fmla="*/ 6658624 h 6762931"/>
              <a:gd name="csX6" fmla="*/ 4393322 w 4628516"/>
              <a:gd name="csY6" fmla="*/ 6762931 h 6762931"/>
              <a:gd name="csX7" fmla="*/ 0 w 4628516"/>
              <a:gd name="csY7" fmla="*/ 6762930 h 6762931"/>
              <a:gd name="csX8" fmla="*/ 0 w 4628516"/>
              <a:gd name="csY8" fmla="*/ 0 h 6762931"/>
              <a:gd name="csX0" fmla="*/ 0 w 4628516"/>
              <a:gd name="csY0" fmla="*/ 0 h 6762931"/>
              <a:gd name="csX1" fmla="*/ 4626859 w 4628516"/>
              <a:gd name="csY1" fmla="*/ 1694 h 6762931"/>
              <a:gd name="csX2" fmla="*/ 4626924 w 4628516"/>
              <a:gd name="csY2" fmla="*/ 4895000 h 6762931"/>
              <a:gd name="csX3" fmla="*/ 4548855 w 4628516"/>
              <a:gd name="csY3" fmla="*/ 4971543 h 6762931"/>
              <a:gd name="csX4" fmla="*/ 4145859 w 4628516"/>
              <a:gd name="csY4" fmla="*/ 5825046 h 6762931"/>
              <a:gd name="csX5" fmla="*/ 4325149 w 4628516"/>
              <a:gd name="csY5" fmla="*/ 6658624 h 6762931"/>
              <a:gd name="csX6" fmla="*/ 4393322 w 4628516"/>
              <a:gd name="csY6" fmla="*/ 6762931 h 6762931"/>
              <a:gd name="csX7" fmla="*/ 0 w 4628516"/>
              <a:gd name="csY7" fmla="*/ 6762930 h 6762931"/>
              <a:gd name="csX8" fmla="*/ 0 w 4628516"/>
              <a:gd name="csY8" fmla="*/ 0 h 6762931"/>
              <a:gd name="csX0" fmla="*/ 0 w 4628516"/>
              <a:gd name="csY0" fmla="*/ 0 h 6762931"/>
              <a:gd name="csX1" fmla="*/ 4626859 w 4628516"/>
              <a:gd name="csY1" fmla="*/ 1694 h 6762931"/>
              <a:gd name="csX2" fmla="*/ 4626924 w 4628516"/>
              <a:gd name="csY2" fmla="*/ 4895000 h 6762931"/>
              <a:gd name="csX3" fmla="*/ 4548855 w 4628516"/>
              <a:gd name="csY3" fmla="*/ 4971543 h 6762931"/>
              <a:gd name="csX4" fmla="*/ 4145859 w 4628516"/>
              <a:gd name="csY4" fmla="*/ 5825046 h 6762931"/>
              <a:gd name="csX5" fmla="*/ 4325149 w 4628516"/>
              <a:gd name="csY5" fmla="*/ 6658624 h 6762931"/>
              <a:gd name="csX6" fmla="*/ 4393322 w 4628516"/>
              <a:gd name="csY6" fmla="*/ 6762931 h 6762931"/>
              <a:gd name="csX7" fmla="*/ 0 w 4628516"/>
              <a:gd name="csY7" fmla="*/ 6762930 h 6762931"/>
              <a:gd name="csX8" fmla="*/ 0 w 4628516"/>
              <a:gd name="csY8" fmla="*/ 0 h 6762931"/>
              <a:gd name="csX0" fmla="*/ 0 w 4628516"/>
              <a:gd name="csY0" fmla="*/ 0 h 6762931"/>
              <a:gd name="csX1" fmla="*/ 4626859 w 4628516"/>
              <a:gd name="csY1" fmla="*/ 1694 h 6762931"/>
              <a:gd name="csX2" fmla="*/ 4626924 w 4628516"/>
              <a:gd name="csY2" fmla="*/ 4895000 h 6762931"/>
              <a:gd name="csX3" fmla="*/ 4548855 w 4628516"/>
              <a:gd name="csY3" fmla="*/ 4971543 h 6762931"/>
              <a:gd name="csX4" fmla="*/ 4145859 w 4628516"/>
              <a:gd name="csY4" fmla="*/ 5825046 h 6762931"/>
              <a:gd name="csX5" fmla="*/ 4325149 w 4628516"/>
              <a:gd name="csY5" fmla="*/ 6658624 h 6762931"/>
              <a:gd name="csX6" fmla="*/ 4393322 w 4628516"/>
              <a:gd name="csY6" fmla="*/ 6762931 h 6762931"/>
              <a:gd name="csX7" fmla="*/ 0 w 4628516"/>
              <a:gd name="csY7" fmla="*/ 6762930 h 6762931"/>
              <a:gd name="csX8" fmla="*/ 0 w 4628516"/>
              <a:gd name="csY8" fmla="*/ 0 h 67629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628516" h="6762931">
                <a:moveTo>
                  <a:pt x="0" y="0"/>
                </a:moveTo>
                <a:lnTo>
                  <a:pt x="4626859" y="1694"/>
                </a:lnTo>
                <a:cubicBezTo>
                  <a:pt x="4632573" y="1628055"/>
                  <a:pt x="4621210" y="3268639"/>
                  <a:pt x="4626924" y="4895000"/>
                </a:cubicBezTo>
                <a:lnTo>
                  <a:pt x="4548855" y="4971543"/>
                </a:lnTo>
                <a:cubicBezTo>
                  <a:pt x="4285009" y="5228875"/>
                  <a:pt x="4170630" y="5565662"/>
                  <a:pt x="4145859" y="5825046"/>
                </a:cubicBezTo>
                <a:cubicBezTo>
                  <a:pt x="4116535" y="6132105"/>
                  <a:pt x="4177865" y="6393986"/>
                  <a:pt x="4325149" y="6658624"/>
                </a:cubicBezTo>
                <a:lnTo>
                  <a:pt x="4393322" y="6762931"/>
                </a:lnTo>
                <a:lnTo>
                  <a:pt x="0" y="6762930"/>
                </a:lnTo>
                <a:lnTo>
                  <a:pt x="0" y="0"/>
                </a:lnTo>
                <a:close/>
              </a:path>
            </a:pathLst>
          </a:custGeom>
        </p:spPr>
        <p:txBody>
          <a:bodyPr wrap="square" anchor="ctr" anchorCtr="0">
            <a:noAutofit/>
          </a:bodyPr>
          <a:lstStyle>
            <a:lvl1pPr algn="ctr">
              <a:defRPr/>
            </a:lvl1pPr>
          </a:lstStyle>
          <a:p>
            <a:r>
              <a:rPr lang="en-US"/>
              <a:t>Click icon to add picture</a:t>
            </a:r>
            <a:endParaRPr lang="en-GB" dirty="0"/>
          </a:p>
        </p:txBody>
      </p:sp>
    </p:spTree>
    <p:extLst>
      <p:ext uri="{BB962C8B-B14F-4D97-AF65-F5344CB8AC3E}">
        <p14:creationId xmlns:p14="http://schemas.microsoft.com/office/powerpoint/2010/main" val="2951325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hree pictures">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90436212-C84C-5A60-99AC-31914F1C3A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30" name="Rectangle 29">
            <a:extLst>
              <a:ext uri="{FF2B5EF4-FFF2-40B4-BE49-F238E27FC236}">
                <a16:creationId xmlns:a16="http://schemas.microsoft.com/office/drawing/2014/main" id="{53CE9F30-FE62-8261-F827-BADB699235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1417306" y="2957745"/>
            <a:ext cx="2458800" cy="3496266"/>
          </a:xfrm>
          <a:prstGeom prst="rect">
            <a:avLst/>
          </a:prstGeom>
          <a:solidFill>
            <a:srgbClr val="F6F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Picture Placeholder 6">
            <a:extLst>
              <a:ext uri="{FF2B5EF4-FFF2-40B4-BE49-F238E27FC236}">
                <a16:creationId xmlns:a16="http://schemas.microsoft.com/office/drawing/2014/main" id="{64CDB0A9-571D-F2E7-C4BC-8CD791C5D302}"/>
              </a:ext>
            </a:extLst>
          </p:cNvPr>
          <p:cNvSpPr>
            <a:spLocks noGrp="1" noRot="1" noChangeAspect="1" noMove="1" noResize="1" noEditPoints="1" noAdjustHandles="1" noChangeArrowheads="1" noChangeShapeType="1"/>
          </p:cNvSpPr>
          <p:nvPr>
            <p:ph type="pic" sz="quarter" idx="21"/>
          </p:nvPr>
        </p:nvSpPr>
        <p:spPr>
          <a:xfrm>
            <a:off x="1415480" y="1716357"/>
            <a:ext cx="2458800" cy="2458800"/>
          </a:xfrm>
          <a:custGeom>
            <a:avLst/>
            <a:gdLst>
              <a:gd name="connsiteX0" fmla="*/ 2568600 w 5137200"/>
              <a:gd name="connsiteY0" fmla="*/ 0 h 5137200"/>
              <a:gd name="connsiteX1" fmla="*/ 5137200 w 5137200"/>
              <a:gd name="connsiteY1" fmla="*/ 2568600 h 5137200"/>
              <a:gd name="connsiteX2" fmla="*/ 2568600 w 5137200"/>
              <a:gd name="connsiteY2" fmla="*/ 5137200 h 5137200"/>
              <a:gd name="connsiteX3" fmla="*/ 0 w 5137200"/>
              <a:gd name="connsiteY3" fmla="*/ 2568600 h 5137200"/>
              <a:gd name="connsiteX4" fmla="*/ 2568600 w 5137200"/>
              <a:gd name="connsiteY4" fmla="*/ 0 h 513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7200" h="5137200">
                <a:moveTo>
                  <a:pt x="2568600" y="0"/>
                </a:moveTo>
                <a:cubicBezTo>
                  <a:pt x="3987199" y="0"/>
                  <a:pt x="5137200" y="1150001"/>
                  <a:pt x="5137200" y="2568600"/>
                </a:cubicBezTo>
                <a:cubicBezTo>
                  <a:pt x="5137200" y="3987199"/>
                  <a:pt x="3987199" y="5137200"/>
                  <a:pt x="2568600" y="5137200"/>
                </a:cubicBezTo>
                <a:cubicBezTo>
                  <a:pt x="1150001" y="5137200"/>
                  <a:pt x="0" y="3987199"/>
                  <a:pt x="0" y="2568600"/>
                </a:cubicBezTo>
                <a:cubicBezTo>
                  <a:pt x="0" y="1150001"/>
                  <a:pt x="1150001" y="0"/>
                  <a:pt x="2568600" y="0"/>
                </a:cubicBezTo>
                <a:close/>
              </a:path>
            </a:pathLst>
          </a:custGeom>
          <a:solidFill>
            <a:schemeClr val="bg1">
              <a:lumMod val="95000"/>
            </a:schemeClr>
          </a:solidFill>
          <a:ln>
            <a:noFill/>
          </a:ln>
        </p:spPr>
        <p:txBody>
          <a:bodyPr wrap="square" anchor="ctr" anchorCtr="0">
            <a:noAutofit/>
          </a:bodyPr>
          <a:lstStyle>
            <a:lvl1pPr algn="ctr">
              <a:defRPr/>
            </a:lvl1pPr>
          </a:lstStyle>
          <a:p>
            <a:r>
              <a:rPr lang="en-US"/>
              <a:t>Click icon to add picture</a:t>
            </a:r>
            <a:endParaRPr lang="en-GB" dirty="0"/>
          </a:p>
        </p:txBody>
      </p:sp>
      <p:sp>
        <p:nvSpPr>
          <p:cNvPr id="13" name="Text Placeholder 12">
            <a:extLst>
              <a:ext uri="{FF2B5EF4-FFF2-40B4-BE49-F238E27FC236}">
                <a16:creationId xmlns:a16="http://schemas.microsoft.com/office/drawing/2014/main" id="{0A83B511-7CDD-E30D-3911-8E6BEC269A10}"/>
              </a:ext>
            </a:extLst>
          </p:cNvPr>
          <p:cNvSpPr>
            <a:spLocks noGrp="1" noRot="1" noMove="1" noResize="1" noEditPoints="1" noAdjustHandles="1" noChangeArrowheads="1" noChangeShapeType="1"/>
          </p:cNvSpPr>
          <p:nvPr>
            <p:ph type="body" sz="quarter" idx="15" hasCustomPrompt="1"/>
          </p:nvPr>
        </p:nvSpPr>
        <p:spPr>
          <a:xfrm>
            <a:off x="1596638" y="4386471"/>
            <a:ext cx="2106000" cy="627380"/>
          </a:xfrm>
        </p:spPr>
        <p:txBody>
          <a:bodyPr lIns="0" tIns="0" rIns="0" bIns="0" anchor="t" anchorCtr="0">
            <a:noAutofit/>
          </a:bodyPr>
          <a:lstStyle>
            <a:lvl1pPr algn="ctr">
              <a:defRPr sz="1800" b="1">
                <a:solidFill>
                  <a:schemeClr val="accent1"/>
                </a:solidFill>
              </a:defRPr>
            </a:lvl1pPr>
          </a:lstStyle>
          <a:p>
            <a:pPr lvl="0"/>
            <a:r>
              <a:rPr lang="en-GB" dirty="0"/>
              <a:t>Heading</a:t>
            </a:r>
          </a:p>
        </p:txBody>
      </p:sp>
      <p:sp>
        <p:nvSpPr>
          <p:cNvPr id="22" name="Text Placeholder 21">
            <a:extLst>
              <a:ext uri="{FF2B5EF4-FFF2-40B4-BE49-F238E27FC236}">
                <a16:creationId xmlns:a16="http://schemas.microsoft.com/office/drawing/2014/main" id="{0142E092-8C29-F99F-0BAC-79E73DC236BE}"/>
              </a:ext>
            </a:extLst>
          </p:cNvPr>
          <p:cNvSpPr>
            <a:spLocks noGrp="1" noRot="1" noMove="1" noResize="1" noEditPoints="1" noAdjustHandles="1" noChangeArrowheads="1" noChangeShapeType="1"/>
          </p:cNvSpPr>
          <p:nvPr>
            <p:ph type="body" sz="quarter" idx="16" hasCustomPrompt="1"/>
          </p:nvPr>
        </p:nvSpPr>
        <p:spPr>
          <a:xfrm>
            <a:off x="1597092" y="5113163"/>
            <a:ext cx="2105546" cy="1052816"/>
          </a:xfrm>
        </p:spPr>
        <p:txBody>
          <a:bodyPr lIns="0" tIns="0" rIns="0" bIns="0">
            <a:noAutofit/>
          </a:bodyPr>
          <a:lstStyle>
            <a:lvl1pPr algn="ctr">
              <a:defRPr sz="1800">
                <a:solidFill>
                  <a:schemeClr val="tx1"/>
                </a:solidFill>
              </a:defRPr>
            </a:lvl1pPr>
          </a:lstStyle>
          <a:p>
            <a:pPr lvl="0"/>
            <a:r>
              <a:rPr lang="en-GB" dirty="0"/>
              <a:t>Body text</a:t>
            </a:r>
          </a:p>
        </p:txBody>
      </p:sp>
      <p:sp>
        <p:nvSpPr>
          <p:cNvPr id="6" name="Slide Number Placeholder 6">
            <a:extLst>
              <a:ext uri="{FF2B5EF4-FFF2-40B4-BE49-F238E27FC236}">
                <a16:creationId xmlns:a16="http://schemas.microsoft.com/office/drawing/2014/main" id="{B9F89307-89B6-3651-8E04-B4220D381182}"/>
              </a:ext>
            </a:extLst>
          </p:cNvPr>
          <p:cNvSpPr>
            <a:spLocks noGrp="1" noRot="1" noMove="1" noResize="1" noEditPoints="1" noAdjustHandles="1" noChangeArrowheads="1" noChangeShapeType="1"/>
          </p:cNvSpPr>
          <p:nvPr userDrawn="1">
            <p:ph type="sldNum" sz="quarter" idx="13"/>
          </p:nvPr>
        </p:nvSpPr>
        <p:spPr>
          <a:xfrm>
            <a:off x="11113200" y="6386545"/>
            <a:ext cx="1080000" cy="365125"/>
          </a:xfrm>
        </p:spPr>
        <p:txBody>
          <a:bodyPr/>
          <a:lstStyle>
            <a:lvl1pPr>
              <a:defRPr b="0">
                <a:solidFill>
                  <a:schemeClr val="bg1"/>
                </a:solidFill>
              </a:defRPr>
            </a:lvl1pPr>
          </a:lstStyle>
          <a:p>
            <a:fld id="{5F4C8201-D8A8-417D-8A18-42E93E6C5D44}" type="slidenum">
              <a:rPr lang="en-GB" smtClean="0"/>
              <a:pPr/>
              <a:t>‹#›</a:t>
            </a:fld>
            <a:endParaRPr lang="en-GB" dirty="0"/>
          </a:p>
        </p:txBody>
      </p:sp>
      <p:sp>
        <p:nvSpPr>
          <p:cNvPr id="33" name="Title 32">
            <a:extLst>
              <a:ext uri="{FF2B5EF4-FFF2-40B4-BE49-F238E27FC236}">
                <a16:creationId xmlns:a16="http://schemas.microsoft.com/office/drawing/2014/main" id="{652FD7D8-EA3E-0B50-4D84-B585EE094EF2}"/>
              </a:ext>
            </a:extLst>
          </p:cNvPr>
          <p:cNvSpPr>
            <a:spLocks noGrp="1" noRot="1" noMove="1" noResize="1" noEditPoints="1" noAdjustHandles="1" noChangeArrowheads="1" noChangeShapeType="1"/>
          </p:cNvSpPr>
          <p:nvPr userDrawn="1">
            <p:ph type="title"/>
          </p:nvPr>
        </p:nvSpPr>
        <p:spPr/>
        <p:txBody>
          <a:bodyPr/>
          <a:lstStyle/>
          <a:p>
            <a:r>
              <a:rPr lang="en-US"/>
              <a:t>Click to edit Master title style</a:t>
            </a:r>
            <a:endParaRPr lang="en-GB"/>
          </a:p>
        </p:txBody>
      </p:sp>
      <p:sp>
        <p:nvSpPr>
          <p:cNvPr id="2" name="Rectangle 1">
            <a:extLst>
              <a:ext uri="{FF2B5EF4-FFF2-40B4-BE49-F238E27FC236}">
                <a16:creationId xmlns:a16="http://schemas.microsoft.com/office/drawing/2014/main" id="{0C5252B8-B2E3-9786-7E16-3AA5DCB37A4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7642126" y="2957745"/>
            <a:ext cx="2458800" cy="3496266"/>
          </a:xfrm>
          <a:prstGeom prst="rect">
            <a:avLst/>
          </a:prstGeom>
          <a:solidFill>
            <a:srgbClr val="F6F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Picture Placeholder 6">
            <a:extLst>
              <a:ext uri="{FF2B5EF4-FFF2-40B4-BE49-F238E27FC236}">
                <a16:creationId xmlns:a16="http://schemas.microsoft.com/office/drawing/2014/main" id="{6F7C67DF-5B11-A2DB-ACE7-685054455365}"/>
              </a:ext>
            </a:extLst>
          </p:cNvPr>
          <p:cNvSpPr>
            <a:spLocks noGrp="1" noRot="1" noMove="1" noResize="1" noEditPoints="1" noAdjustHandles="1" noChangeArrowheads="1" noChangeShapeType="1"/>
          </p:cNvSpPr>
          <p:nvPr>
            <p:ph type="pic" sz="quarter" idx="22"/>
          </p:nvPr>
        </p:nvSpPr>
        <p:spPr>
          <a:xfrm>
            <a:off x="7642126" y="1716357"/>
            <a:ext cx="2458800" cy="2458800"/>
          </a:xfrm>
          <a:custGeom>
            <a:avLst/>
            <a:gdLst>
              <a:gd name="connsiteX0" fmla="*/ 2568600 w 5137200"/>
              <a:gd name="connsiteY0" fmla="*/ 0 h 5137200"/>
              <a:gd name="connsiteX1" fmla="*/ 5137200 w 5137200"/>
              <a:gd name="connsiteY1" fmla="*/ 2568600 h 5137200"/>
              <a:gd name="connsiteX2" fmla="*/ 2568600 w 5137200"/>
              <a:gd name="connsiteY2" fmla="*/ 5137200 h 5137200"/>
              <a:gd name="connsiteX3" fmla="*/ 0 w 5137200"/>
              <a:gd name="connsiteY3" fmla="*/ 2568600 h 5137200"/>
              <a:gd name="connsiteX4" fmla="*/ 2568600 w 5137200"/>
              <a:gd name="connsiteY4" fmla="*/ 0 h 513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7200" h="5137200">
                <a:moveTo>
                  <a:pt x="2568600" y="0"/>
                </a:moveTo>
                <a:cubicBezTo>
                  <a:pt x="3987199" y="0"/>
                  <a:pt x="5137200" y="1150001"/>
                  <a:pt x="5137200" y="2568600"/>
                </a:cubicBezTo>
                <a:cubicBezTo>
                  <a:pt x="5137200" y="3987199"/>
                  <a:pt x="3987199" y="5137200"/>
                  <a:pt x="2568600" y="5137200"/>
                </a:cubicBezTo>
                <a:cubicBezTo>
                  <a:pt x="1150001" y="5137200"/>
                  <a:pt x="0" y="3987199"/>
                  <a:pt x="0" y="2568600"/>
                </a:cubicBezTo>
                <a:cubicBezTo>
                  <a:pt x="0" y="1150001"/>
                  <a:pt x="1150001" y="0"/>
                  <a:pt x="2568600" y="0"/>
                </a:cubicBezTo>
                <a:close/>
              </a:path>
            </a:pathLst>
          </a:custGeom>
          <a:solidFill>
            <a:schemeClr val="bg1">
              <a:lumMod val="95000"/>
            </a:schemeClr>
          </a:solidFill>
          <a:ln>
            <a:noFill/>
          </a:ln>
        </p:spPr>
        <p:txBody>
          <a:bodyPr wrap="square" anchor="ctr" anchorCtr="0">
            <a:noAutofit/>
          </a:bodyPr>
          <a:lstStyle>
            <a:lvl1pPr algn="ctr">
              <a:defRPr/>
            </a:lvl1pPr>
          </a:lstStyle>
          <a:p>
            <a:r>
              <a:rPr lang="en-US"/>
              <a:t>Click icon to add picture</a:t>
            </a:r>
            <a:endParaRPr lang="en-GB"/>
          </a:p>
        </p:txBody>
      </p:sp>
      <p:sp>
        <p:nvSpPr>
          <p:cNvPr id="4" name="Text Placeholder 12">
            <a:extLst>
              <a:ext uri="{FF2B5EF4-FFF2-40B4-BE49-F238E27FC236}">
                <a16:creationId xmlns:a16="http://schemas.microsoft.com/office/drawing/2014/main" id="{CD6197E2-4663-E4C8-ABCC-E645071F2D7C}"/>
              </a:ext>
            </a:extLst>
          </p:cNvPr>
          <p:cNvSpPr>
            <a:spLocks noGrp="1" noRot="1" noMove="1" noResize="1" noEditPoints="1" noAdjustHandles="1" noChangeArrowheads="1" noChangeShapeType="1"/>
          </p:cNvSpPr>
          <p:nvPr>
            <p:ph type="body" sz="quarter" idx="23" hasCustomPrompt="1"/>
          </p:nvPr>
        </p:nvSpPr>
        <p:spPr>
          <a:xfrm>
            <a:off x="7821458" y="4386471"/>
            <a:ext cx="2106000" cy="627380"/>
          </a:xfrm>
        </p:spPr>
        <p:txBody>
          <a:bodyPr lIns="0" tIns="0" rIns="0" bIns="0" anchor="t" anchorCtr="0">
            <a:noAutofit/>
          </a:bodyPr>
          <a:lstStyle>
            <a:lvl1pPr algn="ctr">
              <a:defRPr sz="1800" b="1">
                <a:solidFill>
                  <a:schemeClr val="accent1"/>
                </a:solidFill>
              </a:defRPr>
            </a:lvl1pPr>
          </a:lstStyle>
          <a:p>
            <a:pPr lvl="0"/>
            <a:r>
              <a:rPr lang="en-GB" dirty="0"/>
              <a:t>Heading</a:t>
            </a:r>
          </a:p>
        </p:txBody>
      </p:sp>
      <p:sp>
        <p:nvSpPr>
          <p:cNvPr id="5" name="Text Placeholder 21">
            <a:extLst>
              <a:ext uri="{FF2B5EF4-FFF2-40B4-BE49-F238E27FC236}">
                <a16:creationId xmlns:a16="http://schemas.microsoft.com/office/drawing/2014/main" id="{BBB4CF7E-F3FD-3AEA-BD65-A282C97AB142}"/>
              </a:ext>
            </a:extLst>
          </p:cNvPr>
          <p:cNvSpPr>
            <a:spLocks noGrp="1" noRot="1" noMove="1" noResize="1" noEditPoints="1" noAdjustHandles="1" noChangeArrowheads="1" noChangeShapeType="1"/>
          </p:cNvSpPr>
          <p:nvPr>
            <p:ph type="body" sz="quarter" idx="24" hasCustomPrompt="1"/>
          </p:nvPr>
        </p:nvSpPr>
        <p:spPr>
          <a:xfrm>
            <a:off x="7821912" y="5113163"/>
            <a:ext cx="2105546" cy="1052816"/>
          </a:xfrm>
        </p:spPr>
        <p:txBody>
          <a:bodyPr lIns="0" tIns="0" rIns="0" bIns="0">
            <a:noAutofit/>
          </a:bodyPr>
          <a:lstStyle>
            <a:lvl1pPr algn="ctr">
              <a:defRPr sz="1800">
                <a:solidFill>
                  <a:schemeClr val="tx1"/>
                </a:solidFill>
              </a:defRPr>
            </a:lvl1pPr>
          </a:lstStyle>
          <a:p>
            <a:pPr lvl="0"/>
            <a:r>
              <a:rPr lang="en-GB" dirty="0"/>
              <a:t>Body text</a:t>
            </a:r>
          </a:p>
        </p:txBody>
      </p:sp>
      <p:sp>
        <p:nvSpPr>
          <p:cNvPr id="7" name="Rectangle 6">
            <a:extLst>
              <a:ext uri="{FF2B5EF4-FFF2-40B4-BE49-F238E27FC236}">
                <a16:creationId xmlns:a16="http://schemas.microsoft.com/office/drawing/2014/main" id="{A622D2A8-B16F-FEC0-C7BC-A8A46A5B1D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4529716" y="2957745"/>
            <a:ext cx="2458800" cy="3496266"/>
          </a:xfrm>
          <a:prstGeom prst="rect">
            <a:avLst/>
          </a:prstGeom>
          <a:solidFill>
            <a:srgbClr val="F6F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Picture Placeholder 6">
            <a:extLst>
              <a:ext uri="{FF2B5EF4-FFF2-40B4-BE49-F238E27FC236}">
                <a16:creationId xmlns:a16="http://schemas.microsoft.com/office/drawing/2014/main" id="{ABCA866D-E216-5484-3C48-FFA0C185F7CA}"/>
              </a:ext>
            </a:extLst>
          </p:cNvPr>
          <p:cNvSpPr>
            <a:spLocks noGrp="1" noRot="1" noMove="1" noResize="1" noEditPoints="1" noAdjustHandles="1" noChangeArrowheads="1" noChangeShapeType="1"/>
          </p:cNvSpPr>
          <p:nvPr>
            <p:ph type="pic" sz="quarter" idx="25"/>
          </p:nvPr>
        </p:nvSpPr>
        <p:spPr>
          <a:xfrm>
            <a:off x="4529716" y="1716357"/>
            <a:ext cx="2458800" cy="2458800"/>
          </a:xfrm>
          <a:custGeom>
            <a:avLst/>
            <a:gdLst>
              <a:gd name="connsiteX0" fmla="*/ 2568600 w 5137200"/>
              <a:gd name="connsiteY0" fmla="*/ 0 h 5137200"/>
              <a:gd name="connsiteX1" fmla="*/ 5137200 w 5137200"/>
              <a:gd name="connsiteY1" fmla="*/ 2568600 h 5137200"/>
              <a:gd name="connsiteX2" fmla="*/ 2568600 w 5137200"/>
              <a:gd name="connsiteY2" fmla="*/ 5137200 h 5137200"/>
              <a:gd name="connsiteX3" fmla="*/ 0 w 5137200"/>
              <a:gd name="connsiteY3" fmla="*/ 2568600 h 5137200"/>
              <a:gd name="connsiteX4" fmla="*/ 2568600 w 5137200"/>
              <a:gd name="connsiteY4" fmla="*/ 0 h 513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7200" h="5137200">
                <a:moveTo>
                  <a:pt x="2568600" y="0"/>
                </a:moveTo>
                <a:cubicBezTo>
                  <a:pt x="3987199" y="0"/>
                  <a:pt x="5137200" y="1150001"/>
                  <a:pt x="5137200" y="2568600"/>
                </a:cubicBezTo>
                <a:cubicBezTo>
                  <a:pt x="5137200" y="3987199"/>
                  <a:pt x="3987199" y="5137200"/>
                  <a:pt x="2568600" y="5137200"/>
                </a:cubicBezTo>
                <a:cubicBezTo>
                  <a:pt x="1150001" y="5137200"/>
                  <a:pt x="0" y="3987199"/>
                  <a:pt x="0" y="2568600"/>
                </a:cubicBezTo>
                <a:cubicBezTo>
                  <a:pt x="0" y="1150001"/>
                  <a:pt x="1150001" y="0"/>
                  <a:pt x="2568600" y="0"/>
                </a:cubicBezTo>
                <a:close/>
              </a:path>
            </a:pathLst>
          </a:custGeom>
          <a:solidFill>
            <a:schemeClr val="bg1">
              <a:lumMod val="95000"/>
            </a:schemeClr>
          </a:solidFill>
          <a:ln>
            <a:noFill/>
          </a:ln>
        </p:spPr>
        <p:txBody>
          <a:bodyPr wrap="square" anchor="ctr" anchorCtr="0">
            <a:noAutofit/>
          </a:bodyPr>
          <a:lstStyle>
            <a:lvl1pPr algn="ctr">
              <a:defRPr/>
            </a:lvl1pPr>
          </a:lstStyle>
          <a:p>
            <a:r>
              <a:rPr lang="en-US"/>
              <a:t>Click icon to add picture</a:t>
            </a:r>
            <a:endParaRPr lang="en-GB"/>
          </a:p>
        </p:txBody>
      </p:sp>
      <p:sp>
        <p:nvSpPr>
          <p:cNvPr id="9" name="Text Placeholder 12">
            <a:extLst>
              <a:ext uri="{FF2B5EF4-FFF2-40B4-BE49-F238E27FC236}">
                <a16:creationId xmlns:a16="http://schemas.microsoft.com/office/drawing/2014/main" id="{70515FD6-8DAC-8FB3-A5F6-53858287520F}"/>
              </a:ext>
            </a:extLst>
          </p:cNvPr>
          <p:cNvSpPr>
            <a:spLocks noGrp="1" noRot="1" noMove="1" noResize="1" noEditPoints="1" noAdjustHandles="1" noChangeArrowheads="1" noChangeShapeType="1"/>
          </p:cNvSpPr>
          <p:nvPr>
            <p:ph type="body" sz="quarter" idx="26" hasCustomPrompt="1"/>
          </p:nvPr>
        </p:nvSpPr>
        <p:spPr>
          <a:xfrm>
            <a:off x="4709048" y="4386471"/>
            <a:ext cx="2106000" cy="627380"/>
          </a:xfrm>
        </p:spPr>
        <p:txBody>
          <a:bodyPr lIns="0" tIns="0" rIns="0" bIns="0" anchor="t" anchorCtr="0">
            <a:noAutofit/>
          </a:bodyPr>
          <a:lstStyle>
            <a:lvl1pPr algn="ctr">
              <a:defRPr sz="1800" b="1">
                <a:solidFill>
                  <a:schemeClr val="accent1"/>
                </a:solidFill>
              </a:defRPr>
            </a:lvl1pPr>
          </a:lstStyle>
          <a:p>
            <a:pPr lvl="0"/>
            <a:r>
              <a:rPr lang="en-GB" dirty="0"/>
              <a:t>Heading</a:t>
            </a:r>
          </a:p>
        </p:txBody>
      </p:sp>
      <p:sp>
        <p:nvSpPr>
          <p:cNvPr id="10" name="Text Placeholder 21">
            <a:extLst>
              <a:ext uri="{FF2B5EF4-FFF2-40B4-BE49-F238E27FC236}">
                <a16:creationId xmlns:a16="http://schemas.microsoft.com/office/drawing/2014/main" id="{CE8492AC-D72E-36A9-D7A4-E67565C2BFB0}"/>
              </a:ext>
            </a:extLst>
          </p:cNvPr>
          <p:cNvSpPr>
            <a:spLocks noGrp="1" noRot="1" noMove="1" noResize="1" noEditPoints="1" noAdjustHandles="1" noChangeArrowheads="1" noChangeShapeType="1"/>
          </p:cNvSpPr>
          <p:nvPr>
            <p:ph type="body" sz="quarter" idx="27" hasCustomPrompt="1"/>
          </p:nvPr>
        </p:nvSpPr>
        <p:spPr>
          <a:xfrm>
            <a:off x="4709502" y="5113163"/>
            <a:ext cx="2105546" cy="1052816"/>
          </a:xfrm>
        </p:spPr>
        <p:txBody>
          <a:bodyPr lIns="0" tIns="0" rIns="0" bIns="0">
            <a:noAutofit/>
          </a:bodyPr>
          <a:lstStyle>
            <a:lvl1pPr algn="ctr">
              <a:defRPr sz="1800">
                <a:solidFill>
                  <a:schemeClr val="tx1"/>
                </a:solidFill>
              </a:defRPr>
            </a:lvl1pPr>
          </a:lstStyle>
          <a:p>
            <a:pPr lvl="0"/>
            <a:r>
              <a:rPr lang="en-GB" dirty="0"/>
              <a:t>Body text</a:t>
            </a:r>
          </a:p>
        </p:txBody>
      </p:sp>
    </p:spTree>
    <p:extLst>
      <p:ext uri="{BB962C8B-B14F-4D97-AF65-F5344CB8AC3E}">
        <p14:creationId xmlns:p14="http://schemas.microsoft.com/office/powerpoint/2010/main" val="424584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41AC0-969A-6330-1A4E-292B25E9306D}"/>
              </a:ext>
            </a:extLst>
          </p:cNvPr>
          <p:cNvSpPr>
            <a:spLocks noGrp="1"/>
          </p:cNvSpPr>
          <p:nvPr>
            <p:ph type="ctrTitle"/>
          </p:nvPr>
        </p:nvSpPr>
        <p:spPr>
          <a:xfrm>
            <a:off x="838200" y="559321"/>
            <a:ext cx="6886303" cy="792889"/>
          </a:xfrm>
        </p:spPr>
        <p:txBody>
          <a:bodyPr anchor="b">
            <a:normAutofit/>
          </a:bodyPr>
          <a:lstStyle>
            <a:lvl1pPr algn="l">
              <a:defRPr sz="3600"/>
            </a:lvl1pPr>
          </a:lstStyle>
          <a:p>
            <a:r>
              <a:rPr lang="en-US"/>
              <a:t>Click to edit Master title style</a:t>
            </a:r>
            <a:endParaRPr lang="en-GB"/>
          </a:p>
        </p:txBody>
      </p:sp>
      <p:sp>
        <p:nvSpPr>
          <p:cNvPr id="4" name="Date Placeholder 3">
            <a:extLst>
              <a:ext uri="{FF2B5EF4-FFF2-40B4-BE49-F238E27FC236}">
                <a16:creationId xmlns:a16="http://schemas.microsoft.com/office/drawing/2014/main" id="{D1912AB6-942A-024D-B8EA-3812EACC92FC}"/>
              </a:ext>
            </a:extLst>
          </p:cNvPr>
          <p:cNvSpPr>
            <a:spLocks noGrp="1"/>
          </p:cNvSpPr>
          <p:nvPr>
            <p:ph type="dt" sz="half" idx="10"/>
          </p:nvPr>
        </p:nvSpPr>
        <p:spPr>
          <a:xfrm>
            <a:off x="838199" y="6356350"/>
            <a:ext cx="7400110" cy="365125"/>
          </a:xfrm>
        </p:spPr>
        <p:txBody>
          <a:bodyPr/>
          <a:lstStyle>
            <a:lvl1pPr algn="l">
              <a:defRPr sz="1200">
                <a:solidFill>
                  <a:schemeClr val="bg1"/>
                </a:solidFill>
              </a:defRPr>
            </a:lvl1pPr>
          </a:lstStyle>
          <a:p>
            <a:pPr>
              <a:defRPr/>
            </a:pPr>
            <a:fld id="{9B055CEB-3CAE-4EEF-9457-95CC88A03C5B}" type="datetime1">
              <a:rPr lang="en-GB" smtClean="0">
                <a:latin typeface="Calibri" panose="020F0502020204030204"/>
                <a:ea typeface="+mn-ea"/>
                <a:cs typeface="+mn-cs"/>
              </a:rPr>
              <a:t>07/10/2026</a:t>
            </a:fld>
            <a:endParaRPr lang="en-GB">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A8307A6C-2C7B-C266-1189-2D1062A39C0A}"/>
              </a:ext>
            </a:extLst>
          </p:cNvPr>
          <p:cNvSpPr>
            <a:spLocks noGrp="1"/>
          </p:cNvSpPr>
          <p:nvPr>
            <p:ph type="sldNum" sz="quarter" idx="12"/>
          </p:nvPr>
        </p:nvSpPr>
        <p:spPr/>
        <p:txBody>
          <a:bodyPr/>
          <a:lstStyle/>
          <a:p>
            <a:r>
              <a:rPr lang="en-GB"/>
              <a:t>Page </a:t>
            </a:r>
            <a:fld id="{EA249465-1481-4052-A50B-CC5435C4BA0A}" type="slidenum">
              <a:rPr lang="en-GB" b="1" smtClean="0"/>
              <a:pPr/>
              <a:t>‹#›</a:t>
            </a:fld>
            <a:endParaRPr lang="en-GB" b="1"/>
          </a:p>
        </p:txBody>
      </p:sp>
      <p:sp>
        <p:nvSpPr>
          <p:cNvPr id="5" name="Content Placeholder 4">
            <a:extLst>
              <a:ext uri="{FF2B5EF4-FFF2-40B4-BE49-F238E27FC236}">
                <a16:creationId xmlns:a16="http://schemas.microsoft.com/office/drawing/2014/main" id="{144E9754-8758-85C2-8223-6783DF1F6B66}"/>
              </a:ext>
            </a:extLst>
          </p:cNvPr>
          <p:cNvSpPr>
            <a:spLocks noGrp="1"/>
          </p:cNvSpPr>
          <p:nvPr>
            <p:ph sz="quarter" idx="13"/>
          </p:nvPr>
        </p:nvSpPr>
        <p:spPr>
          <a:xfrm>
            <a:off x="838200" y="1720109"/>
            <a:ext cx="10515600" cy="43862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223522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End slide">
    <p:spTree>
      <p:nvGrpSpPr>
        <p:cNvPr id="1" name=""/>
        <p:cNvGrpSpPr/>
        <p:nvPr/>
      </p:nvGrpSpPr>
      <p:grpSpPr>
        <a:xfrm>
          <a:off x="0" y="0"/>
          <a:ext cx="0" cy="0"/>
          <a:chOff x="0" y="0"/>
          <a:chExt cx="0" cy="0"/>
        </a:xfrm>
      </p:grpSpPr>
      <p:pic>
        <p:nvPicPr>
          <p:cNvPr id="4" name="Picture 3" descr="Ofsted - raising standards improving lives">
            <a:extLst>
              <a:ext uri="{FF2B5EF4-FFF2-40B4-BE49-F238E27FC236}">
                <a16:creationId xmlns:a16="http://schemas.microsoft.com/office/drawing/2014/main" id="{E81B0729-6EAC-A618-574D-7186BDFCFE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3" name="Subtitle 2"/>
          <p:cNvSpPr>
            <a:spLocks noGrp="1" noRot="1" noMove="1" noResize="1" noEditPoints="1" noAdjustHandles="1" noChangeArrowheads="1" noChangeShapeType="1"/>
          </p:cNvSpPr>
          <p:nvPr>
            <p:ph type="subTitle" idx="1"/>
          </p:nvPr>
        </p:nvSpPr>
        <p:spPr>
          <a:xfrm>
            <a:off x="423728" y="3096170"/>
            <a:ext cx="7615372" cy="3361780"/>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Tree>
    <p:extLst>
      <p:ext uri="{BB962C8B-B14F-4D97-AF65-F5344CB8AC3E}">
        <p14:creationId xmlns:p14="http://schemas.microsoft.com/office/powerpoint/2010/main" val="4134261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2302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928000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991162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332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39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901673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321642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992726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4450661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992712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56718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1980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10" Type="http://schemas.openxmlformats.org/officeDocument/2006/relationships/image" Target="../media/image4.emf"/><Relationship Id="rId4" Type="http://schemas.openxmlformats.org/officeDocument/2006/relationships/slideLayout" Target="../slideLayouts/slideLayout9.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image" Target="../media/image1.emf"/><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B18ACD-367D-B4DD-F012-345EBB5976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Placeholder 9">
            <a:extLst>
              <a:ext uri="{FF2B5EF4-FFF2-40B4-BE49-F238E27FC236}">
                <a16:creationId xmlns:a16="http://schemas.microsoft.com/office/drawing/2014/main" id="{7E3AB85F-A8E5-289E-4D98-CE954D13F6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17" name="Rectangle 16">
            <a:extLst>
              <a:ext uri="{FF2B5EF4-FFF2-40B4-BE49-F238E27FC236}">
                <a16:creationId xmlns:a16="http://schemas.microsoft.com/office/drawing/2014/main" id="{9E1E2A40-2B97-72E9-ADD7-F4F2C208856C}"/>
              </a:ext>
            </a:extLst>
          </p:cNvPr>
          <p:cNvSpPr/>
          <p:nvPr userDrawn="1"/>
        </p:nvSpPr>
        <p:spPr>
          <a:xfrm flipV="1">
            <a:off x="0" y="5797071"/>
            <a:ext cx="12192000" cy="1068388"/>
          </a:xfrm>
          <a:prstGeom prst="rect">
            <a:avLst/>
          </a:prstGeom>
          <a:solidFill>
            <a:srgbClr val="38B3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2F36EDDC-62EB-15B0-68FF-84465F3C03BD}"/>
              </a:ext>
            </a:extLst>
          </p:cNvPr>
          <p:cNvPicPr>
            <a:picLocks noChangeAspect="1"/>
          </p:cNvPicPr>
          <p:nvPr userDrawn="1"/>
        </p:nvPicPr>
        <p:blipFill>
          <a:blip r:embed="rId7"/>
          <a:stretch>
            <a:fillRect/>
          </a:stretch>
        </p:blipFill>
        <p:spPr>
          <a:xfrm>
            <a:off x="10565890" y="6050745"/>
            <a:ext cx="1056615" cy="585422"/>
          </a:xfrm>
          <a:prstGeom prst="rect">
            <a:avLst/>
          </a:prstGeom>
        </p:spPr>
      </p:pic>
      <p:pic>
        <p:nvPicPr>
          <p:cNvPr id="19" name="Picture 18" descr="A black background with white text&#10;&#10;Description automatically generated">
            <a:extLst>
              <a:ext uri="{FF2B5EF4-FFF2-40B4-BE49-F238E27FC236}">
                <a16:creationId xmlns:a16="http://schemas.microsoft.com/office/drawing/2014/main" id="{8D2EB38D-B7B9-3123-01EF-AA8FBBE9E0FD}"/>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382588" y="6009969"/>
            <a:ext cx="1000314" cy="666974"/>
          </a:xfrm>
          <a:prstGeom prst="rect">
            <a:avLst/>
          </a:prstGeom>
        </p:spPr>
      </p:pic>
    </p:spTree>
    <p:extLst>
      <p:ext uri="{BB962C8B-B14F-4D97-AF65-F5344CB8AC3E}">
        <p14:creationId xmlns:p14="http://schemas.microsoft.com/office/powerpoint/2010/main" val="1905167034"/>
      </p:ext>
    </p:extLst>
  </p:cSld>
  <p:clrMap bg1="lt1" tx1="dk1" bg2="lt2" tx2="dk2" accent1="accent1" accent2="accent2" accent3="accent3" accent4="accent4" accent5="accent5" accent6="accent6" hlink="hlink" folHlink="folHlink"/>
  <p:sldLayoutIdLst>
    <p:sldLayoutId id="2147483742" r:id="rId1"/>
    <p:sldLayoutId id="2147483750" r:id="rId2"/>
    <p:sldLayoutId id="2147483751" r:id="rId3"/>
    <p:sldLayoutId id="2147483748" r:id="rId4"/>
    <p:sldLayoutId id="2147483753" r:id="rId5"/>
  </p:sldLayoutIdLst>
  <p:txStyles>
    <p:titleStyle>
      <a:lvl1pPr algn="l" defTabSz="914400" rtl="0" eaLnBrk="1" latinLnBrk="0" hangingPunct="1">
        <a:lnSpc>
          <a:spcPct val="90000"/>
        </a:lnSpc>
        <a:spcBef>
          <a:spcPct val="0"/>
        </a:spcBef>
        <a:buNone/>
        <a:defRPr sz="4400" kern="1200">
          <a:solidFill>
            <a:schemeClr val="bg2">
              <a:lumMod val="1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1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1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1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B18ACD-367D-B4DD-F012-345EBB5976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Placeholder 9">
            <a:extLst>
              <a:ext uri="{FF2B5EF4-FFF2-40B4-BE49-F238E27FC236}">
                <a16:creationId xmlns:a16="http://schemas.microsoft.com/office/drawing/2014/main" id="{7E3AB85F-A8E5-289E-4D98-CE954D13F6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2" name="Rectangle 1">
            <a:extLst>
              <a:ext uri="{FF2B5EF4-FFF2-40B4-BE49-F238E27FC236}">
                <a16:creationId xmlns:a16="http://schemas.microsoft.com/office/drawing/2014/main" id="{8B41B4BC-6F17-14B0-FE47-7E1F0C80E4A6}"/>
              </a:ext>
            </a:extLst>
          </p:cNvPr>
          <p:cNvSpPr/>
          <p:nvPr userDrawn="1"/>
        </p:nvSpPr>
        <p:spPr>
          <a:xfrm flipV="1">
            <a:off x="0" y="5823283"/>
            <a:ext cx="12192000" cy="1034715"/>
          </a:xfrm>
          <a:prstGeom prst="rect">
            <a:avLst/>
          </a:prstGeom>
          <a:solidFill>
            <a:srgbClr val="1F75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ack background with white text&#10;&#10;Description automatically generated">
            <a:extLst>
              <a:ext uri="{FF2B5EF4-FFF2-40B4-BE49-F238E27FC236}">
                <a16:creationId xmlns:a16="http://schemas.microsoft.com/office/drawing/2014/main" id="{231030D4-D1C4-91B5-39B0-69E8FFB1028F}"/>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382588" y="6009969"/>
            <a:ext cx="1000314" cy="666974"/>
          </a:xfrm>
          <a:prstGeom prst="rect">
            <a:avLst/>
          </a:prstGeom>
        </p:spPr>
      </p:pic>
      <p:pic>
        <p:nvPicPr>
          <p:cNvPr id="11" name="Picture 10">
            <a:extLst>
              <a:ext uri="{FF2B5EF4-FFF2-40B4-BE49-F238E27FC236}">
                <a16:creationId xmlns:a16="http://schemas.microsoft.com/office/drawing/2014/main" id="{517BE766-958E-7359-097E-B80AD2F8DEAF}"/>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10738772" y="6058121"/>
            <a:ext cx="1070640" cy="598714"/>
          </a:xfrm>
          <a:prstGeom prst="rect">
            <a:avLst/>
          </a:prstGeom>
        </p:spPr>
      </p:pic>
    </p:spTree>
    <p:extLst>
      <p:ext uri="{BB962C8B-B14F-4D97-AF65-F5344CB8AC3E}">
        <p14:creationId xmlns:p14="http://schemas.microsoft.com/office/powerpoint/2010/main" val="1116119111"/>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60" r:id="rId4"/>
    <p:sldLayoutId id="2147483761" r:id="rId5"/>
    <p:sldLayoutId id="2147483759" r:id="rId6"/>
    <p:sldLayoutId id="2147483763" r:id="rId7"/>
  </p:sldLayoutIdLst>
  <p:txStyles>
    <p:titleStyle>
      <a:lvl1pPr algn="l" defTabSz="914400" rtl="0" eaLnBrk="1" latinLnBrk="0" hangingPunct="1">
        <a:lnSpc>
          <a:spcPct val="90000"/>
        </a:lnSpc>
        <a:spcBef>
          <a:spcPct val="0"/>
        </a:spcBef>
        <a:buNone/>
        <a:defRPr sz="4400" kern="1200">
          <a:solidFill>
            <a:schemeClr val="bg2">
              <a:lumMod val="1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1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1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1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64DE79-268F-4C1A-8933-263129D2AF90}" type="datetimeFigureOut">
              <a:rPr lang="en-US" dirty="0"/>
              <a:t>10/7/2026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F63A3B-78C7-47BE-AE5E-E10140E04643}" type="slidenum">
              <a:rPr lang="en-US" dirty="0"/>
              <a:t>‹#›</a:t>
            </a:fld>
            <a:endParaRPr lang="en-US" dirty="0"/>
          </a:p>
        </p:txBody>
      </p:sp>
      <p:sp>
        <p:nvSpPr>
          <p:cNvPr id="7" name="Rectangle 6">
            <a:extLst>
              <a:ext uri="{FF2B5EF4-FFF2-40B4-BE49-F238E27FC236}">
                <a16:creationId xmlns:a16="http://schemas.microsoft.com/office/drawing/2014/main" id="{AB15133E-01AD-E531-7CA6-D2901D0F8C67}"/>
              </a:ext>
            </a:extLst>
          </p:cNvPr>
          <p:cNvSpPr/>
          <p:nvPr userDrawn="1"/>
        </p:nvSpPr>
        <p:spPr>
          <a:xfrm flipV="1">
            <a:off x="0" y="5797071"/>
            <a:ext cx="12192000" cy="1068388"/>
          </a:xfrm>
          <a:prstGeom prst="rect">
            <a:avLst/>
          </a:prstGeom>
          <a:solidFill>
            <a:srgbClr val="38B3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87BC1CE-0FFB-C9AC-C7B6-A3B5B51A13E7}"/>
              </a:ext>
            </a:extLst>
          </p:cNvPr>
          <p:cNvPicPr>
            <a:picLocks noChangeAspect="1"/>
          </p:cNvPicPr>
          <p:nvPr userDrawn="1"/>
        </p:nvPicPr>
        <p:blipFill>
          <a:blip r:embed="rId28"/>
          <a:stretch>
            <a:fillRect/>
          </a:stretch>
        </p:blipFill>
        <p:spPr>
          <a:xfrm>
            <a:off x="10565890" y="6050745"/>
            <a:ext cx="1056615" cy="585422"/>
          </a:xfrm>
          <a:prstGeom prst="rect">
            <a:avLst/>
          </a:prstGeom>
        </p:spPr>
      </p:pic>
      <p:pic>
        <p:nvPicPr>
          <p:cNvPr id="9" name="Picture 8" descr="A black background with white text&#10;&#10;Description automatically generated">
            <a:extLst>
              <a:ext uri="{FF2B5EF4-FFF2-40B4-BE49-F238E27FC236}">
                <a16:creationId xmlns:a16="http://schemas.microsoft.com/office/drawing/2014/main" id="{1ABAD8BC-EF48-5CA3-92A8-77AE99076D21}"/>
              </a:ext>
            </a:extLst>
          </p:cNvPr>
          <p:cNvPicPr>
            <a:picLocks noChangeAspect="1"/>
          </p:cNvPicPr>
          <p:nvPr userDrawn="1"/>
        </p:nvPicPr>
        <p:blipFill>
          <a:blip r:embed="rId29" cstate="screen">
            <a:extLst>
              <a:ext uri="{28A0092B-C50C-407E-A947-70E740481C1C}">
                <a14:useLocalDpi xmlns:a14="http://schemas.microsoft.com/office/drawing/2010/main"/>
              </a:ext>
            </a:extLst>
          </a:blip>
          <a:stretch>
            <a:fillRect/>
          </a:stretch>
        </p:blipFill>
        <p:spPr>
          <a:xfrm>
            <a:off x="382588" y="6009969"/>
            <a:ext cx="1000314" cy="666974"/>
          </a:xfrm>
          <a:prstGeom prst="rect">
            <a:avLst/>
          </a:prstGeom>
        </p:spPr>
      </p:pic>
    </p:spTree>
    <p:extLst>
      <p:ext uri="{BB962C8B-B14F-4D97-AF65-F5344CB8AC3E}">
        <p14:creationId xmlns:p14="http://schemas.microsoft.com/office/powerpoint/2010/main" val="224722761"/>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 id="2147483895" r:id="rId13"/>
    <p:sldLayoutId id="2147483896" r:id="rId14"/>
    <p:sldLayoutId id="2147483897" r:id="rId15"/>
    <p:sldLayoutId id="2147483898" r:id="rId16"/>
    <p:sldLayoutId id="2147483899" r:id="rId17"/>
    <p:sldLayoutId id="2147483900" r:id="rId18"/>
    <p:sldLayoutId id="2147483901" r:id="rId19"/>
    <p:sldLayoutId id="2147483902" r:id="rId20"/>
    <p:sldLayoutId id="2147483903" r:id="rId21"/>
    <p:sldLayoutId id="2147483904" r:id="rId22"/>
    <p:sldLayoutId id="2147483905" r:id="rId23"/>
    <p:sldLayoutId id="2147483906" r:id="rId24"/>
    <p:sldLayoutId id="2147483907" r:id="rId25"/>
    <p:sldLayoutId id="2147483908"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10/7/2026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53917696"/>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8" Type="http://schemas.openxmlformats.org/officeDocument/2006/relationships/hyperlink" Target="mailto:Mary.mycroft@walthamforest.gov.uk" TargetMode="External"/><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38.xml"/><Relationship Id="rId6" Type="http://schemas.openxmlformats.org/officeDocument/2006/relationships/image" Target="../media/image16.png"/><Relationship Id="rId5" Type="http://schemas.openxmlformats.org/officeDocument/2006/relationships/image" Target="../media/image15.jpeg"/><Relationship Id="rId10" Type="http://schemas.openxmlformats.org/officeDocument/2006/relationships/image" Target="../media/image18.png"/><Relationship Id="rId4" Type="http://schemas.openxmlformats.org/officeDocument/2006/relationships/image" Target="../media/image14.jpeg"/><Relationship Id="rId9" Type="http://schemas.openxmlformats.org/officeDocument/2006/relationships/hyperlink" Target="mailto:David.Austin@walthamforest.gov.uk"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1.svg"/><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8.xml"/><Relationship Id="rId5" Type="http://schemas.openxmlformats.org/officeDocument/2006/relationships/image" Target="../media/image25.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2.png"/><Relationship Id="rId1" Type="http://schemas.openxmlformats.org/officeDocument/2006/relationships/slideLayout" Target="../slideLayouts/slideLayout18.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image" Target="../media/image32.svg"/><Relationship Id="rId5" Type="http://schemas.openxmlformats.org/officeDocument/2006/relationships/image" Target="../media/image31.svg"/><Relationship Id="rId4" Type="http://schemas.openxmlformats.org/officeDocument/2006/relationships/image" Target="../media/image30.sv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8.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5.sv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5.sv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21.svg"/><Relationship Id="rId2" Type="http://schemas.openxmlformats.org/officeDocument/2006/relationships/diagramData" Target="../diagrams/data6.xml"/><Relationship Id="rId1" Type="http://schemas.openxmlformats.org/officeDocument/2006/relationships/slideLayout" Target="../slideLayouts/slideLayout18.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8.xml"/><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46.svg"/><Relationship Id="rId7" Type="http://schemas.openxmlformats.org/officeDocument/2006/relationships/diagramQuickStyle" Target="../diagrams/quickStyle8.xml"/><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diagramLayout" Target="../diagrams/layout8.xml"/><Relationship Id="rId5" Type="http://schemas.openxmlformats.org/officeDocument/2006/relationships/diagramData" Target="../diagrams/data8.xml"/><Relationship Id="rId10" Type="http://schemas.openxmlformats.org/officeDocument/2006/relationships/image" Target="../media/image47.svg"/><Relationship Id="rId4" Type="http://schemas.openxmlformats.org/officeDocument/2006/relationships/image" Target="../media/image34.svg"/><Relationship Id="rId9" Type="http://schemas.microsoft.com/office/2007/relationships/diagramDrawing" Target="../diagrams/drawing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0.png"/><Relationship Id="rId7" Type="http://schemas.openxmlformats.org/officeDocument/2006/relationships/image" Target="../media/image54.jpeg"/><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 Id="rId9" Type="http://schemas.openxmlformats.org/officeDocument/2006/relationships/image" Target="../media/image56.png"/></Relationships>
</file>

<file path=ppt/slides/_rels/slide4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5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9.xml"/><Relationship Id="rId1" Type="http://schemas.openxmlformats.org/officeDocument/2006/relationships/slideLayout" Target="../slideLayouts/slideLayout18.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hyperlink" Target="https://www.ascl.org.uk/News/Podcasts/SEND-Bites" TargetMode="External"/><Relationship Id="rId2" Type="http://schemas.openxmlformats.org/officeDocument/2006/relationships/hyperlink" Target="https://www.ascl.org.uk/Help-and-Advice/Inclusion/Inclusion-disadvantage-social-mobility/Preparing-your-2026-inclusion-strategy" TargetMode="External"/><Relationship Id="rId1" Type="http://schemas.openxmlformats.org/officeDocument/2006/relationships/slideLayout" Target="../slideLayouts/slideLayout14.xml"/><Relationship Id="rId4" Type="http://schemas.openxmlformats.org/officeDocument/2006/relationships/hyperlink" Target="https://www.willowtreelearning.co.uk/"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2.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6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2.xml"/><Relationship Id="rId1" Type="http://schemas.openxmlformats.org/officeDocument/2006/relationships/slideLayout" Target="../slideLayouts/slideLayout27.xml"/><Relationship Id="rId4" Type="http://schemas.microsoft.com/office/2007/relationships/hdphoto" Target="../media/hdphoto1.wdp"/></Relationships>
</file>

<file path=ppt/slides/_rels/slide6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3.xml"/><Relationship Id="rId1" Type="http://schemas.openxmlformats.org/officeDocument/2006/relationships/slideLayout" Target="../slideLayouts/slideLayout28.xml"/><Relationship Id="rId4" Type="http://schemas.microsoft.com/office/2007/relationships/hdphoto" Target="../media/hdphoto2.wdp"/></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31.xml"/></Relationships>
</file>

<file path=ppt/slides/_rels/slide71.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8.xml"/><Relationship Id="rId1" Type="http://schemas.openxmlformats.org/officeDocument/2006/relationships/slideLayout" Target="../slideLayouts/slideLayout3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29.xml"/><Relationship Id="rId1" Type="http://schemas.openxmlformats.org/officeDocument/2006/relationships/slideLayout" Target="../slideLayouts/slideLayout27.xml"/></Relationships>
</file>

<file path=ppt/slides/_rels/slide73.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notesSlide" Target="../notesSlides/notesSlide30.xml"/><Relationship Id="rId1" Type="http://schemas.openxmlformats.org/officeDocument/2006/relationships/slideLayout" Target="../slideLayouts/slideLayout14.xml"/><Relationship Id="rId6" Type="http://schemas.openxmlformats.org/officeDocument/2006/relationships/image" Target="../media/image69.svg"/><Relationship Id="rId5" Type="http://schemas.openxmlformats.org/officeDocument/2006/relationships/image" Target="../media/image68.svg"/><Relationship Id="rId4" Type="http://schemas.openxmlformats.org/officeDocument/2006/relationships/image" Target="../media/image67.svg"/></Relationships>
</file>

<file path=ppt/slides/_rels/slide74.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svg"/><Relationship Id="rId7" Type="http://schemas.openxmlformats.org/officeDocument/2006/relationships/image" Target="../media/image74.svg"/><Relationship Id="rId2" Type="http://schemas.openxmlformats.org/officeDocument/2006/relationships/notesSlide" Target="../notesSlides/notesSlide31.xml"/><Relationship Id="rId1" Type="http://schemas.openxmlformats.org/officeDocument/2006/relationships/slideLayout" Target="../slideLayouts/slideLayout14.xml"/><Relationship Id="rId6" Type="http://schemas.openxmlformats.org/officeDocument/2006/relationships/image" Target="../media/image73.svg"/><Relationship Id="rId5" Type="http://schemas.openxmlformats.org/officeDocument/2006/relationships/image" Target="../media/image72.svg"/><Relationship Id="rId4" Type="http://schemas.openxmlformats.org/officeDocument/2006/relationships/image" Target="../media/image71.svg"/></Relationships>
</file>

<file path=ppt/slides/_rels/slide75.xml.rels><?xml version="1.0" encoding="UTF-8" standalone="yes"?>
<Relationships xmlns="http://schemas.openxmlformats.org/package/2006/relationships"><Relationship Id="rId8" Type="http://schemas.openxmlformats.org/officeDocument/2006/relationships/image" Target="../media/image81.svg"/><Relationship Id="rId3" Type="http://schemas.openxmlformats.org/officeDocument/2006/relationships/image" Target="../media/image76.svg"/><Relationship Id="rId7" Type="http://schemas.openxmlformats.org/officeDocument/2006/relationships/image" Target="../media/image80.svg"/><Relationship Id="rId2" Type="http://schemas.openxmlformats.org/officeDocument/2006/relationships/notesSlide" Target="../notesSlides/notesSlide32.xml"/><Relationship Id="rId1" Type="http://schemas.openxmlformats.org/officeDocument/2006/relationships/slideLayout" Target="../slideLayouts/slideLayout14.xml"/><Relationship Id="rId6" Type="http://schemas.openxmlformats.org/officeDocument/2006/relationships/image" Target="../media/image79.svg"/><Relationship Id="rId5" Type="http://schemas.openxmlformats.org/officeDocument/2006/relationships/image" Target="../media/image78.svg"/><Relationship Id="rId4" Type="http://schemas.openxmlformats.org/officeDocument/2006/relationships/image" Target="../media/image77.svg"/><Relationship Id="rId9" Type="http://schemas.openxmlformats.org/officeDocument/2006/relationships/image" Target="../media/image82.png"/></Relationships>
</file>

<file path=ppt/slides/_rels/slide76.xml.rels><?xml version="1.0" encoding="UTF-8" standalone="yes"?>
<Relationships xmlns="http://schemas.openxmlformats.org/package/2006/relationships"><Relationship Id="rId8" Type="http://schemas.openxmlformats.org/officeDocument/2006/relationships/image" Target="../media/image88.svg"/><Relationship Id="rId3" Type="http://schemas.openxmlformats.org/officeDocument/2006/relationships/image" Target="../media/image83.svg"/><Relationship Id="rId7" Type="http://schemas.openxmlformats.org/officeDocument/2006/relationships/image" Target="../media/image87.svg"/><Relationship Id="rId2" Type="http://schemas.openxmlformats.org/officeDocument/2006/relationships/notesSlide" Target="../notesSlides/notesSlide33.xml"/><Relationship Id="rId1" Type="http://schemas.openxmlformats.org/officeDocument/2006/relationships/slideLayout" Target="../slideLayouts/slideLayout14.xml"/><Relationship Id="rId6" Type="http://schemas.openxmlformats.org/officeDocument/2006/relationships/image" Target="../media/image86.svg"/><Relationship Id="rId5" Type="http://schemas.openxmlformats.org/officeDocument/2006/relationships/image" Target="../media/image85.svg"/><Relationship Id="rId10" Type="http://schemas.microsoft.com/office/2007/relationships/hdphoto" Target="../media/hdphoto3.wdp"/><Relationship Id="rId4" Type="http://schemas.openxmlformats.org/officeDocument/2006/relationships/image" Target="../media/image84.svg"/><Relationship Id="rId9" Type="http://schemas.openxmlformats.org/officeDocument/2006/relationships/image" Target="../media/image89.png"/></Relationships>
</file>

<file path=ppt/slides/_rels/slide7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4.xml"/><Relationship Id="rId1" Type="http://schemas.openxmlformats.org/officeDocument/2006/relationships/slideLayout" Target="../slideLayouts/slideLayout2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7.xml"/></Relationships>
</file>

<file path=ppt/slides/_rels/slide7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6.xml"/><Relationship Id="rId1" Type="http://schemas.openxmlformats.org/officeDocument/2006/relationships/slideLayout" Target="../slideLayouts/slideLayout33.xml"/></Relationships>
</file>

<file path=ppt/slides/_rels/slide8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39.xml"/><Relationship Id="rId1" Type="http://schemas.openxmlformats.org/officeDocument/2006/relationships/slideLayout" Target="../slideLayouts/slideLayout31.xml"/></Relationships>
</file>

<file path=ppt/slides/_rels/slide8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1.xml"/><Relationship Id="rId1" Type="http://schemas.openxmlformats.org/officeDocument/2006/relationships/slideLayout" Target="../slideLayouts/slideLayout2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7.xml"/></Relationships>
</file>

<file path=ppt/slides/_rels/slide8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3.xml"/><Relationship Id="rId1" Type="http://schemas.openxmlformats.org/officeDocument/2006/relationships/slideLayout" Target="../slideLayouts/slideLayout36.xml"/></Relationships>
</file>

<file path=ppt/slides/_rels/slide87.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notesSlide" Target="../notesSlides/notesSlide44.xml"/><Relationship Id="rId1" Type="http://schemas.openxmlformats.org/officeDocument/2006/relationships/slideLayout" Target="../slideLayouts/slideLayout35.xml"/></Relationships>
</file>

<file path=ppt/slides/_rels/slide88.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notesSlide" Target="../notesSlides/notesSlide45.xml"/><Relationship Id="rId1" Type="http://schemas.openxmlformats.org/officeDocument/2006/relationships/slideLayout" Target="../slideLayouts/slideLayout29.xml"/></Relationships>
</file>

<file path=ppt/slides/_rels/slide8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46.xml"/><Relationship Id="rId1" Type="http://schemas.openxmlformats.org/officeDocument/2006/relationships/slideLayout" Target="../slideLayouts/slideLayout2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6.xml"/></Relationships>
</file>

<file path=ppt/slides/_rels/slide9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9.xml"/><Relationship Id="rId1" Type="http://schemas.openxmlformats.org/officeDocument/2006/relationships/slideLayout" Target="../slideLayouts/slideLayout31.xml"/></Relationships>
</file>

<file path=ppt/slides/_rels/slide9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50.xml"/><Relationship Id="rId1" Type="http://schemas.openxmlformats.org/officeDocument/2006/relationships/slideLayout" Target="../slideLayouts/slideLayout3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6.xml"/></Relationships>
</file>

<file path=ppt/slides/_rels/slide9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52.xml"/><Relationship Id="rId1" Type="http://schemas.openxmlformats.org/officeDocument/2006/relationships/slideLayout" Target="../slideLayouts/slideLayout19.xml"/></Relationships>
</file>

<file path=ppt/slides/_rels/slide9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53.xml"/><Relationship Id="rId1" Type="http://schemas.openxmlformats.org/officeDocument/2006/relationships/slideLayout" Target="../slideLayouts/slideLayout36.xml"/><Relationship Id="rId4" Type="http://schemas.openxmlformats.org/officeDocument/2006/relationships/image" Target="../media/image103.png"/></Relationships>
</file>

<file path=ppt/slides/_rels/slide9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54.xml"/><Relationship Id="rId1" Type="http://schemas.openxmlformats.org/officeDocument/2006/relationships/slideLayout" Target="../slideLayouts/slideLayout36.xml"/><Relationship Id="rId4" Type="http://schemas.openxmlformats.org/officeDocument/2006/relationships/image" Target="../media/image105.png"/></Relationships>
</file>

<file path=ppt/slides/_rels/slide9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55.xml"/><Relationship Id="rId1" Type="http://schemas.openxmlformats.org/officeDocument/2006/relationships/slideLayout" Target="../slideLayouts/slideLayout14.xml"/><Relationship Id="rId4" Type="http://schemas.openxmlformats.org/officeDocument/2006/relationships/image" Target="../media/image107.jpeg"/></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4.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1.xml"/></Relationships>
</file>

<file path=ppt/slides/_rels/slide10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58.xml"/><Relationship Id="rId1" Type="http://schemas.openxmlformats.org/officeDocument/2006/relationships/slideLayout" Target="../slideLayouts/slideLayout1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03.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hyperlink" Target="http://reports.ofsted.gov.uk/" TargetMode="External"/><Relationship Id="rId7" Type="http://schemas.openxmlformats.org/officeDocument/2006/relationships/hyperlink" Target="http://www.facebook.com/ChildcareRegistration" TargetMode="External"/><Relationship Id="rId2" Type="http://schemas.openxmlformats.org/officeDocument/2006/relationships/hyperlink" Target="http://www.gov.uk/ofsted" TargetMode="External"/><Relationship Id="rId1" Type="http://schemas.openxmlformats.org/officeDocument/2006/relationships/slideLayout" Target="../slideLayouts/slideLayout37.xml"/><Relationship Id="rId6" Type="http://schemas.openxmlformats.org/officeDocument/2006/relationships/hyperlink" Target="http://www.x.com/ofstednews" TargetMode="External"/><Relationship Id="rId11" Type="http://schemas.openxmlformats.org/officeDocument/2006/relationships/image" Target="../media/image112.png"/><Relationship Id="rId5" Type="http://schemas.openxmlformats.org/officeDocument/2006/relationships/hyperlink" Target="http://www.linkedin.com/company/ofsted" TargetMode="External"/><Relationship Id="rId10" Type="http://schemas.openxmlformats.org/officeDocument/2006/relationships/image" Target="../media/image111.png"/><Relationship Id="rId4" Type="http://schemas.openxmlformats.org/officeDocument/2006/relationships/hyperlink" Target="http://www.youtube.com/ofstednews" TargetMode="External"/><Relationship Id="rId9" Type="http://schemas.openxmlformats.org/officeDocument/2006/relationships/image" Target="../media/image110.png"/></Relationships>
</file>

<file path=ppt/slides/_rels/slide104.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28.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60.xml"/><Relationship Id="rId1" Type="http://schemas.openxmlformats.org/officeDocument/2006/relationships/slideLayout" Target="../slideLayouts/slideLayout5.xml"/><Relationship Id="rId4" Type="http://schemas.openxmlformats.org/officeDocument/2006/relationships/image" Target="../media/image116.png"/></Relationships>
</file>

<file path=ppt/slides/_rels/slide108.xml.rels><?xml version="1.0" encoding="UTF-8" standalone="yes"?>
<Relationships xmlns="http://schemas.openxmlformats.org/package/2006/relationships"><Relationship Id="rId3" Type="http://schemas.openxmlformats.org/officeDocument/2006/relationships/image" Target="../media/image117.svg"/><Relationship Id="rId2" Type="http://schemas.openxmlformats.org/officeDocument/2006/relationships/notesSlide" Target="../notesSlides/notesSlide61.xml"/><Relationship Id="rId1" Type="http://schemas.openxmlformats.org/officeDocument/2006/relationships/slideLayout" Target="../slideLayouts/slideLayout3.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18.jpeg"/></Relationships>
</file>

<file path=ppt/slides/_rels/slide109.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121.jpg"/><Relationship Id="rId7" Type="http://schemas.openxmlformats.org/officeDocument/2006/relationships/diagramColors" Target="../diagrams/colors12.xml"/><Relationship Id="rId2" Type="http://schemas.openxmlformats.org/officeDocument/2006/relationships/notesSlide" Target="../notesSlides/notesSlide62.xml"/><Relationship Id="rId1" Type="http://schemas.openxmlformats.org/officeDocument/2006/relationships/slideLayout" Target="../slideLayouts/slideLayout5.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 Id="rId9" Type="http://schemas.openxmlformats.org/officeDocument/2006/relationships/image" Target="../media/image122.svg"/></Relationships>
</file>

<file path=ppt/slides/_rels/slide110.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124.jpeg"/></Relationships>
</file>

<file path=ppt/slides/_rels/slide111.xml.rels><?xml version="1.0" encoding="UTF-8" standalone="yes"?>
<Relationships xmlns="http://schemas.openxmlformats.org/package/2006/relationships"><Relationship Id="rId3" Type="http://schemas.openxmlformats.org/officeDocument/2006/relationships/image" Target="../media/image125.svg"/><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8.xml"/></Relationships>
</file>

<file path=ppt/slides/_rels/slide114.xml.rels><?xml version="1.0" encoding="UTF-8" standalone="yes"?>
<Relationships xmlns="http://schemas.openxmlformats.org/package/2006/relationships"><Relationship Id="rId2" Type="http://schemas.openxmlformats.org/officeDocument/2006/relationships/image" Target="../media/image127.JPG"/><Relationship Id="rId1" Type="http://schemas.openxmlformats.org/officeDocument/2006/relationships/slideLayout" Target="../slideLayouts/slideLayout28.xml"/></Relationships>
</file>

<file path=ppt/slides/_rels/slide115.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png"/><Relationship Id="rId1" Type="http://schemas.openxmlformats.org/officeDocument/2006/relationships/slideLayout" Target="../slideLayouts/slideLayout45.xml"/><Relationship Id="rId4" Type="http://schemas.openxmlformats.org/officeDocument/2006/relationships/image" Target="../media/image130.png"/></Relationships>
</file>

<file path=ppt/slides/_rels/slide116.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31.jpeg"/><Relationship Id="rId1" Type="http://schemas.openxmlformats.org/officeDocument/2006/relationships/slideLayout" Target="../slideLayouts/slideLayout45.xml"/><Relationship Id="rId4" Type="http://schemas.openxmlformats.org/officeDocument/2006/relationships/image" Target="../media/image132.svg"/></Relationships>
</file>

<file path=ppt/slides/_rels/slide117.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33.jpeg"/><Relationship Id="rId1" Type="http://schemas.openxmlformats.org/officeDocument/2006/relationships/slideLayout" Target="../slideLayouts/slideLayout45.xml"/><Relationship Id="rId4" Type="http://schemas.openxmlformats.org/officeDocument/2006/relationships/image" Target="../media/image134.svg"/></Relationships>
</file>

<file path=ppt/slides/_rels/slide118.xml.rels><?xml version="1.0" encoding="UTF-8" standalone="yes"?>
<Relationships xmlns="http://schemas.openxmlformats.org/package/2006/relationships"><Relationship Id="rId3" Type="http://schemas.openxmlformats.org/officeDocument/2006/relationships/image" Target="../media/image135.svg"/><Relationship Id="rId2" Type="http://schemas.openxmlformats.org/officeDocument/2006/relationships/image" Target="../media/image128.png"/><Relationship Id="rId1" Type="http://schemas.openxmlformats.org/officeDocument/2006/relationships/slideLayout" Target="../slideLayouts/slideLayout45.xml"/><Relationship Id="rId6" Type="http://schemas.openxmlformats.org/officeDocument/2006/relationships/image" Target="../media/image138.svg"/><Relationship Id="rId5" Type="http://schemas.openxmlformats.org/officeDocument/2006/relationships/image" Target="../media/image137.svg"/><Relationship Id="rId4" Type="http://schemas.openxmlformats.org/officeDocument/2006/relationships/image" Target="../media/image136.svg"/></Relationships>
</file>

<file path=ppt/slides/_rels/slide119.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39.png"/><Relationship Id="rId1" Type="http://schemas.openxmlformats.org/officeDocument/2006/relationships/slideLayout" Target="../slideLayouts/slideLayout45.xml"/></Relationships>
</file>

<file path=ppt/slides/_rels/slide120.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33.jpeg"/><Relationship Id="rId1" Type="http://schemas.openxmlformats.org/officeDocument/2006/relationships/slideLayout" Target="../slideLayouts/slideLayout45.xml"/><Relationship Id="rId4" Type="http://schemas.openxmlformats.org/officeDocument/2006/relationships/image" Target="../media/image134.svg"/></Relationships>
</file>

<file path=ppt/slides/_rels/slide12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39.png"/><Relationship Id="rId1" Type="http://schemas.openxmlformats.org/officeDocument/2006/relationships/slideLayout" Target="../slideLayouts/slideLayout45.xml"/></Relationships>
</file>

<file path=ppt/slides/_rels/slide122.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31.jpeg"/><Relationship Id="rId1" Type="http://schemas.openxmlformats.org/officeDocument/2006/relationships/slideLayout" Target="../slideLayouts/slideLayout45.xml"/><Relationship Id="rId4" Type="http://schemas.openxmlformats.org/officeDocument/2006/relationships/image" Target="../media/image140.png"/></Relationships>
</file>

<file path=ppt/slides/_rels/slide123.xml.rels><?xml version="1.0" encoding="UTF-8" standalone="yes"?>
<Relationships xmlns="http://schemas.openxmlformats.org/package/2006/relationships"><Relationship Id="rId3" Type="http://schemas.openxmlformats.org/officeDocument/2006/relationships/image" Target="../media/image141.svg"/><Relationship Id="rId2" Type="http://schemas.openxmlformats.org/officeDocument/2006/relationships/image" Target="../media/image128.png"/><Relationship Id="rId1" Type="http://schemas.openxmlformats.org/officeDocument/2006/relationships/slideLayout" Target="../slideLayouts/slideLayout45.xml"/></Relationships>
</file>

<file path=ppt/slides/_rels/slide124.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42.jpeg"/><Relationship Id="rId1" Type="http://schemas.openxmlformats.org/officeDocument/2006/relationships/slideLayout" Target="../slideLayouts/slideLayout45.xml"/><Relationship Id="rId5" Type="http://schemas.openxmlformats.org/officeDocument/2006/relationships/image" Target="../media/image144.png"/><Relationship Id="rId4" Type="http://schemas.openxmlformats.org/officeDocument/2006/relationships/image" Target="../media/image143.svg"/></Relationships>
</file>

<file path=ppt/slides/_rels/slide125.xml.rels><?xml version="1.0" encoding="UTF-8" standalone="yes"?>
<Relationships xmlns="http://schemas.openxmlformats.org/package/2006/relationships"><Relationship Id="rId3" Type="http://schemas.openxmlformats.org/officeDocument/2006/relationships/image" Target="../media/image146.svg"/><Relationship Id="rId2" Type="http://schemas.openxmlformats.org/officeDocument/2006/relationships/image" Target="../media/image145.pn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F026D82-8940-70D8-210A-2EF1C5371CB5}"/>
              </a:ext>
            </a:extLst>
          </p:cNvPr>
          <p:cNvSpPr>
            <a:spLocks noGrp="1"/>
          </p:cNvSpPr>
          <p:nvPr>
            <p:ph type="title"/>
          </p:nvPr>
        </p:nvSpPr>
        <p:spPr>
          <a:xfrm>
            <a:off x="284689" y="3419097"/>
            <a:ext cx="11232397" cy="1265422"/>
          </a:xfrm>
        </p:spPr>
        <p:txBody>
          <a:bodyPr>
            <a:normAutofit/>
          </a:bodyPr>
          <a:lstStyle/>
          <a:p>
            <a:r>
              <a:rPr lang="en-US" sz="4400" dirty="0"/>
              <a:t>Waltham Forest Education Conference 2026</a:t>
            </a:r>
            <a:br>
              <a:rPr lang="en-US" dirty="0"/>
            </a:br>
            <a:endParaRPr lang="en-US" dirty="0"/>
          </a:p>
        </p:txBody>
      </p:sp>
      <p:sp>
        <p:nvSpPr>
          <p:cNvPr id="5" name="Text Placeholder 4">
            <a:extLst>
              <a:ext uri="{FF2B5EF4-FFF2-40B4-BE49-F238E27FC236}">
                <a16:creationId xmlns:a16="http://schemas.microsoft.com/office/drawing/2014/main" id="{2483F64A-C313-C2C6-61B4-6F0470B92AF7}"/>
              </a:ext>
            </a:extLst>
          </p:cNvPr>
          <p:cNvSpPr>
            <a:spLocks noGrp="1"/>
          </p:cNvSpPr>
          <p:nvPr>
            <p:ph type="body" sz="half" idx="2"/>
          </p:nvPr>
        </p:nvSpPr>
        <p:spPr>
          <a:xfrm>
            <a:off x="284689" y="5053851"/>
            <a:ext cx="6943426" cy="802663"/>
          </a:xfrm>
        </p:spPr>
        <p:txBody>
          <a:bodyPr/>
          <a:lstStyle/>
          <a:p>
            <a:r>
              <a:rPr lang="en-US" sz="2400" dirty="0"/>
              <a:t>Education Strategy &amp; Leadership in Challenging Times</a:t>
            </a:r>
            <a:endParaRPr lang="en-US" dirty="0"/>
          </a:p>
        </p:txBody>
      </p:sp>
      <p:sp>
        <p:nvSpPr>
          <p:cNvPr id="2" name="TextBox 1">
            <a:extLst>
              <a:ext uri="{FF2B5EF4-FFF2-40B4-BE49-F238E27FC236}">
                <a16:creationId xmlns:a16="http://schemas.microsoft.com/office/drawing/2014/main" id="{375D425B-2888-7B61-7FC4-92546B81C482}"/>
              </a:ext>
            </a:extLst>
          </p:cNvPr>
          <p:cNvSpPr txBox="1"/>
          <p:nvPr/>
        </p:nvSpPr>
        <p:spPr>
          <a:xfrm>
            <a:off x="284689" y="4423162"/>
            <a:ext cx="596537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37B2A0"/>
                </a:solidFill>
                <a:effectLst/>
                <a:uLnTx/>
                <a:uFillTx/>
                <a:latin typeface="Arial" panose="020B0604020202020204"/>
                <a:ea typeface="+mn-ea"/>
                <a:cs typeface="+mn-cs"/>
              </a:rPr>
              <a:t>Wednesday 7 October 2026</a:t>
            </a:r>
          </a:p>
        </p:txBody>
      </p:sp>
    </p:spTree>
    <p:extLst>
      <p:ext uri="{BB962C8B-B14F-4D97-AF65-F5344CB8AC3E}">
        <p14:creationId xmlns:p14="http://schemas.microsoft.com/office/powerpoint/2010/main" val="297477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p:blipFill>
        <p:spPr>
          <a:xfrm>
            <a:off x="285750" y="97371"/>
            <a:ext cx="2000250" cy="1367358"/>
          </a:xfrm>
          <a:prstGeom prst="rect">
            <a:avLst/>
          </a:prstGeom>
        </p:spPr>
      </p:pic>
      <p:pic>
        <p:nvPicPr>
          <p:cNvPr id="3" name="Picture 2"/>
          <p:cNvPicPr>
            <a:picLocks noChangeAspect="1"/>
          </p:cNvPicPr>
          <p:nvPr/>
        </p:nvPicPr>
        <p:blipFill>
          <a:blip r:embed="rId4"/>
          <a:srcRect l="5319" t="4082" r="10123" b="20809"/>
          <a:stretch>
            <a:fillRect/>
          </a:stretch>
        </p:blipFill>
        <p:spPr>
          <a:xfrm>
            <a:off x="285750" y="4169198"/>
            <a:ext cx="4372877" cy="2547118"/>
          </a:xfrm>
          <a:prstGeom prst="rect">
            <a:avLst/>
          </a:prstGeom>
        </p:spPr>
      </p:pic>
      <p:pic>
        <p:nvPicPr>
          <p:cNvPr id="5" name="Picture 4"/>
          <p:cNvPicPr>
            <a:picLocks noChangeAspect="1"/>
          </p:cNvPicPr>
          <p:nvPr/>
        </p:nvPicPr>
        <p:blipFill>
          <a:blip r:embed="rId5"/>
          <a:srcRect t="6477" b="6477"/>
          <a:stretch>
            <a:fillRect/>
          </a:stretch>
        </p:blipFill>
        <p:spPr>
          <a:xfrm>
            <a:off x="4898757" y="4213511"/>
            <a:ext cx="3833662" cy="2502805"/>
          </a:xfrm>
          <a:prstGeom prst="rect">
            <a:avLst/>
          </a:prstGeom>
        </p:spPr>
      </p:pic>
      <p:pic>
        <p:nvPicPr>
          <p:cNvPr id="6" name="Picture 5"/>
          <p:cNvPicPr>
            <a:picLocks noChangeAspect="1"/>
          </p:cNvPicPr>
          <p:nvPr/>
        </p:nvPicPr>
        <p:blipFill>
          <a:blip r:embed="rId6"/>
          <a:srcRect l="15262" r="15262"/>
          <a:stretch>
            <a:fillRect/>
          </a:stretch>
        </p:blipFill>
        <p:spPr>
          <a:xfrm>
            <a:off x="8972550" y="1676400"/>
            <a:ext cx="2990850" cy="4953000"/>
          </a:xfrm>
          <a:prstGeom prst="rect">
            <a:avLst/>
          </a:prstGeom>
        </p:spPr>
      </p:pic>
      <p:sp>
        <p:nvSpPr>
          <p:cNvPr id="7" name="Rectangle 6">
            <a:extLst>
              <a:ext uri="{FF2B5EF4-FFF2-40B4-BE49-F238E27FC236}">
                <a16:creationId xmlns:a16="http://schemas.microsoft.com/office/drawing/2014/main" id="{00000001-0001-4000-8000-000000000000}"/>
              </a:ext>
            </a:extLst>
          </p:cNvPr>
          <p:cNvSpPr>
            <a:spLocks noGrp="1"/>
          </p:cNvSpPr>
          <p:nvPr/>
        </p:nvSpPr>
        <p:spPr>
          <a:xfrm>
            <a:off x="2724150" y="371475"/>
            <a:ext cx="8858250" cy="914400"/>
          </a:xfrm>
          <a:prstGeom prst="rect">
            <a:avLst/>
          </a:prstGeom>
          <a:noFill/>
          <a:ln w="0">
            <a:noFill/>
          </a:ln>
        </p:spPr>
        <p:txBody>
          <a:bodyPr>
            <a:noAutofit/>
          </a:bodyPr>
          <a:lstStyle/>
          <a:p>
            <a:pPr algn="ctr">
              <a:defRPr sz="2550" b="1">
                <a:solidFill>
                  <a:srgbClr val="30216D"/>
                </a:solidFill>
                <a:latin typeface="Arial"/>
                <a:ea typeface="Arial"/>
                <a:cs typeface="Arial"/>
              </a:defRPr>
            </a:pPr>
            <a:r>
              <a:rPr lang="en-GB" sz="4000" b="1" dirty="0">
                <a:solidFill>
                  <a:srgbClr val="30216D"/>
                </a:solidFill>
                <a:latin typeface="Arial"/>
                <a:ea typeface="Arial"/>
                <a:cs typeface="Arial"/>
              </a:rPr>
              <a:t>Music Service Performance</a:t>
            </a:r>
            <a:endParaRPr sz="4000" b="1" dirty="0">
              <a:solidFill>
                <a:srgbClr val="30216D"/>
              </a:solidFill>
              <a:latin typeface="Arial"/>
              <a:ea typeface="Arial"/>
              <a:cs typeface="Arial"/>
            </a:endParaRPr>
          </a:p>
        </p:txBody>
      </p:sp>
      <p:pic>
        <p:nvPicPr>
          <p:cNvPr id="10" name="Picture 9">
            <a:extLst>
              <a:ext uri="{FF2B5EF4-FFF2-40B4-BE49-F238E27FC236}">
                <a16:creationId xmlns:a16="http://schemas.microsoft.com/office/drawing/2014/main" id="{602C929C-D123-795B-5DB2-C43ACD8EEC20}"/>
              </a:ext>
            </a:extLst>
          </p:cNvPr>
          <p:cNvPicPr>
            <a:picLocks noChangeAspect="1"/>
          </p:cNvPicPr>
          <p:nvPr/>
        </p:nvPicPr>
        <p:blipFill>
          <a:blip r:embed="rId7"/>
          <a:srcRect l="1972" t="38517" r="1076" b="16338"/>
          <a:stretch>
            <a:fillRect/>
          </a:stretch>
        </p:blipFill>
        <p:spPr>
          <a:xfrm>
            <a:off x="4353340" y="1676400"/>
            <a:ext cx="4444151" cy="2424869"/>
          </a:xfrm>
          <a:prstGeom prst="rect">
            <a:avLst/>
          </a:prstGeom>
        </p:spPr>
      </p:pic>
      <p:sp>
        <p:nvSpPr>
          <p:cNvPr id="11" name="TextBox 10">
            <a:extLst>
              <a:ext uri="{FF2B5EF4-FFF2-40B4-BE49-F238E27FC236}">
                <a16:creationId xmlns:a16="http://schemas.microsoft.com/office/drawing/2014/main" id="{7E3E4B39-0AEF-5ADF-61DD-3B9203C8CDD4}"/>
              </a:ext>
            </a:extLst>
          </p:cNvPr>
          <p:cNvSpPr txBox="1"/>
          <p:nvPr/>
        </p:nvSpPr>
        <p:spPr>
          <a:xfrm>
            <a:off x="3219451" y="1274990"/>
            <a:ext cx="5710218" cy="523220"/>
          </a:xfrm>
          <a:prstGeom prst="rect">
            <a:avLst/>
          </a:prstGeom>
          <a:noFill/>
        </p:spPr>
        <p:txBody>
          <a:bodyPr wrap="none" rtlCol="0">
            <a:spAutoFit/>
          </a:bodyPr>
          <a:lstStyle/>
          <a:p>
            <a:r>
              <a:rPr lang="en-GB" sz="1400" dirty="0">
                <a:hlinkClick r:id="rId8"/>
              </a:rPr>
              <a:t>Mary.Mycroft@walthamforest.gov.uk</a:t>
            </a:r>
            <a:r>
              <a:rPr lang="en-GB" sz="1400" dirty="0"/>
              <a:t> / </a:t>
            </a:r>
            <a:r>
              <a:rPr lang="en-GB" sz="1400" dirty="0">
                <a:hlinkClick r:id="rId9"/>
              </a:rPr>
              <a:t>David.Austin@walthamforest.gov.uk</a:t>
            </a:r>
            <a:endParaRPr lang="en-GB" sz="1400" dirty="0"/>
          </a:p>
          <a:p>
            <a:endParaRPr lang="en-GB" sz="1400" dirty="0"/>
          </a:p>
        </p:txBody>
      </p:sp>
      <p:pic>
        <p:nvPicPr>
          <p:cNvPr id="13" name="Picture 12">
            <a:extLst>
              <a:ext uri="{FF2B5EF4-FFF2-40B4-BE49-F238E27FC236}">
                <a16:creationId xmlns:a16="http://schemas.microsoft.com/office/drawing/2014/main" id="{766D9BA1-6914-C52C-0EEE-4AFF28F8A057}"/>
              </a:ext>
            </a:extLst>
          </p:cNvPr>
          <p:cNvPicPr>
            <a:picLocks noChangeAspect="1"/>
          </p:cNvPicPr>
          <p:nvPr/>
        </p:nvPicPr>
        <p:blipFill>
          <a:blip r:embed="rId10"/>
          <a:srcRect l="9809" t="39420" b="15362"/>
          <a:stretch>
            <a:fillRect/>
          </a:stretch>
        </p:blipFill>
        <p:spPr>
          <a:xfrm>
            <a:off x="228601" y="1676401"/>
            <a:ext cx="4124738" cy="2213196"/>
          </a:xfrm>
          <a:prstGeom prst="rect">
            <a:avLst/>
          </a:prstGeom>
        </p:spPr>
      </p:pic>
    </p:spTree>
    <p:extLst>
      <p:ext uri="{BB962C8B-B14F-4D97-AF65-F5344CB8AC3E}">
        <p14:creationId xmlns:p14="http://schemas.microsoft.com/office/powerpoint/2010/main" val="100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916F9-C5C9-904F-653A-BA2BFE928B32}"/>
              </a:ext>
            </a:extLst>
          </p:cNvPr>
          <p:cNvSpPr>
            <a:spLocks noGrp="1"/>
          </p:cNvSpPr>
          <p:nvPr>
            <p:ph type="ctrTitle"/>
          </p:nvPr>
        </p:nvSpPr>
        <p:spPr>
          <a:xfrm>
            <a:off x="223158" y="968375"/>
            <a:ext cx="7704364" cy="584200"/>
          </a:xfrm>
        </p:spPr>
        <p:txBody>
          <a:bodyPr anchor="b">
            <a:normAutofit fontScale="90000"/>
          </a:bodyPr>
          <a:lstStyle/>
          <a:p>
            <a:pPr algn="l">
              <a:lnSpc>
                <a:spcPct val="100000"/>
              </a:lnSpc>
            </a:pPr>
            <a:br>
              <a:rPr lang="en-GB" sz="4200" dirty="0"/>
            </a:br>
            <a:endParaRPr lang="en-GB" sz="3200" dirty="0"/>
          </a:p>
        </p:txBody>
      </p:sp>
      <p:sp>
        <p:nvSpPr>
          <p:cNvPr id="3" name="Text Placeholder 2">
            <a:extLst>
              <a:ext uri="{FF2B5EF4-FFF2-40B4-BE49-F238E27FC236}">
                <a16:creationId xmlns:a16="http://schemas.microsoft.com/office/drawing/2014/main" id="{BEBC9CD2-C093-DE37-2D10-7EBE99D3C081}"/>
              </a:ext>
            </a:extLst>
          </p:cNvPr>
          <p:cNvSpPr>
            <a:spLocks noGrp="1"/>
          </p:cNvSpPr>
          <p:nvPr>
            <p:ph type="subTitle" idx="1"/>
          </p:nvPr>
        </p:nvSpPr>
        <p:spPr>
          <a:xfrm>
            <a:off x="1162049" y="1628774"/>
            <a:ext cx="9863818" cy="3082018"/>
          </a:xfrm>
        </p:spPr>
        <p:txBody>
          <a:bodyPr vert="horz" lIns="91440" tIns="45720" rIns="91440" bIns="45720" rtlCol="0" anchor="t">
            <a:normAutofit/>
          </a:bodyPr>
          <a:lstStyle/>
          <a:p>
            <a:endParaRPr lang="en-GB" sz="3600" dirty="0"/>
          </a:p>
          <a:p>
            <a:r>
              <a:rPr lang="en-GB" sz="7200" b="1" dirty="0">
                <a:solidFill>
                  <a:schemeClr val="tx1">
                    <a:lumMod val="50000"/>
                  </a:schemeClr>
                </a:solidFill>
              </a:rPr>
              <a:t>Welcome</a:t>
            </a:r>
          </a:p>
          <a:p>
            <a:r>
              <a:rPr lang="en-GB" sz="3600" dirty="0"/>
              <a:t>Councillor Daisy Richards</a:t>
            </a:r>
            <a:r>
              <a:rPr lang="en-GB" dirty="0"/>
              <a:t>  </a:t>
            </a:r>
          </a:p>
        </p:txBody>
      </p:sp>
    </p:spTree>
    <p:extLst>
      <p:ext uri="{BB962C8B-B14F-4D97-AF65-F5344CB8AC3E}">
        <p14:creationId xmlns:p14="http://schemas.microsoft.com/office/powerpoint/2010/main" val="4124009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BC9CD2-C093-DE37-2D10-7EBE99D3C081}"/>
              </a:ext>
            </a:extLst>
          </p:cNvPr>
          <p:cNvSpPr>
            <a:spLocks noGrp="1"/>
          </p:cNvSpPr>
          <p:nvPr>
            <p:ph type="body" idx="1"/>
          </p:nvPr>
        </p:nvSpPr>
        <p:spPr>
          <a:xfrm>
            <a:off x="698500" y="1552893"/>
            <a:ext cx="10792460" cy="2302827"/>
          </a:xfrm>
        </p:spPr>
        <p:txBody>
          <a:bodyPr>
            <a:normAutofit/>
          </a:bodyPr>
          <a:lstStyle/>
          <a:p>
            <a:pPr algn="ctr"/>
            <a:endParaRPr lang="en-GB" dirty="0"/>
          </a:p>
          <a:p>
            <a:pPr algn="ctr"/>
            <a:r>
              <a:rPr lang="en-GB" sz="4000" b="1" dirty="0">
                <a:solidFill>
                  <a:schemeClr val="tx1"/>
                </a:solidFill>
              </a:rPr>
              <a:t>Delivering practical inclusion &amp; SEND reform in your school</a:t>
            </a:r>
          </a:p>
          <a:p>
            <a:pPr algn="ctr"/>
            <a:r>
              <a:rPr lang="en-GB" dirty="0">
                <a:solidFill>
                  <a:schemeClr val="tx1"/>
                </a:solidFill>
              </a:rPr>
              <a:t>Margaret Mulholland, Independent Consultant &amp; Inclusion Policy Specialist</a:t>
            </a:r>
          </a:p>
        </p:txBody>
      </p:sp>
    </p:spTree>
    <p:extLst>
      <p:ext uri="{BB962C8B-B14F-4D97-AF65-F5344CB8AC3E}">
        <p14:creationId xmlns:p14="http://schemas.microsoft.com/office/powerpoint/2010/main" val="2034529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5FC84FC9-5853-C7A1-A124-2FB7DD248D61}"/>
              </a:ext>
            </a:extLst>
          </p:cNvPr>
          <p:cNvSpPr/>
          <p:nvPr/>
        </p:nvSpPr>
        <p:spPr>
          <a:xfrm>
            <a:off x="5375920" y="1417620"/>
            <a:ext cx="4757963" cy="4345631"/>
          </a:xfrm>
          <a:prstGeom prst="ellipse">
            <a:avLst/>
          </a:prstGeom>
          <a:solidFill>
            <a:schemeClr val="accent1">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20" b="0" i="0" u="none" strike="noStrike" kern="1200" cap="none" spc="0" normalizeH="0" baseline="0" noProof="0">
              <a:ln>
                <a:noFill/>
              </a:ln>
              <a:solidFill>
                <a:prstClr val="white"/>
              </a:solidFill>
              <a:effectLst/>
              <a:uLnTx/>
              <a:uFillTx/>
              <a:latin typeface="Aptos" panose="02110004020202020204"/>
              <a:ea typeface="+mn-ea"/>
              <a:cs typeface="+mn-cs"/>
            </a:endParaRPr>
          </a:p>
        </p:txBody>
      </p:sp>
      <p:graphicFrame>
        <p:nvGraphicFramePr>
          <p:cNvPr id="5" name="Content Placeholder 3">
            <a:extLst>
              <a:ext uri="{FF2B5EF4-FFF2-40B4-BE49-F238E27FC236}">
                <a16:creationId xmlns:a16="http://schemas.microsoft.com/office/drawing/2014/main" id="{143FAA3B-C744-04F7-2226-23E428627DBB}"/>
              </a:ext>
            </a:extLst>
          </p:cNvPr>
          <p:cNvGraphicFramePr>
            <a:graphicFrameLocks/>
          </p:cNvGraphicFramePr>
          <p:nvPr/>
        </p:nvGraphicFramePr>
        <p:xfrm>
          <a:off x="4621022" y="2187020"/>
          <a:ext cx="6263091" cy="28399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6" name="Group 5">
            <a:extLst>
              <a:ext uri="{FF2B5EF4-FFF2-40B4-BE49-F238E27FC236}">
                <a16:creationId xmlns:a16="http://schemas.microsoft.com/office/drawing/2014/main" id="{9CB850B9-E279-8460-2B90-A7AB8DE6358C}"/>
              </a:ext>
            </a:extLst>
          </p:cNvPr>
          <p:cNvGrpSpPr/>
          <p:nvPr/>
        </p:nvGrpSpPr>
        <p:grpSpPr>
          <a:xfrm>
            <a:off x="6963105" y="2893988"/>
            <a:ext cx="1476183" cy="1426197"/>
            <a:chOff x="448212" y="1531262"/>
            <a:chExt cx="1307280" cy="1176458"/>
          </a:xfrm>
        </p:grpSpPr>
        <p:sp>
          <p:nvSpPr>
            <p:cNvPr id="7" name="Oval 6">
              <a:extLst>
                <a:ext uri="{FF2B5EF4-FFF2-40B4-BE49-F238E27FC236}">
                  <a16:creationId xmlns:a16="http://schemas.microsoft.com/office/drawing/2014/main" id="{D76A65AA-1724-F8C2-0779-5DE9B78B54BC}"/>
                </a:ext>
              </a:extLst>
            </p:cNvPr>
            <p:cNvSpPr/>
            <p:nvPr/>
          </p:nvSpPr>
          <p:spPr>
            <a:xfrm>
              <a:off x="448212" y="1531262"/>
              <a:ext cx="1307280" cy="1176458"/>
            </a:xfrm>
            <a:prstGeom prst="ellipse">
              <a:avLst/>
            </a:prstGeom>
            <a:solidFill>
              <a:schemeClr val="tx2">
                <a:lumMod val="10000"/>
                <a:lumOff val="9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20" b="0" i="0" u="none" strike="noStrike" kern="1200" cap="none" spc="0" normalizeH="0" baseline="0" noProof="0">
                <a:ln>
                  <a:noFill/>
                </a:ln>
                <a:solidFill>
                  <a:prstClr val="black">
                    <a:lumMod val="65000"/>
                    <a:lumOff val="35000"/>
                  </a:prstClr>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CE0830A2-F77B-FDE3-BE48-24B9EE2EDE10}"/>
                </a:ext>
              </a:extLst>
            </p:cNvPr>
            <p:cNvSpPr txBox="1"/>
            <p:nvPr/>
          </p:nvSpPr>
          <p:spPr>
            <a:xfrm>
              <a:off x="582271" y="1874349"/>
              <a:ext cx="1071847" cy="4874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20" b="1" i="0" u="none" strike="noStrike" kern="1200" cap="none" spc="0" normalizeH="0" baseline="0" noProof="0" dirty="0">
                  <a:ln>
                    <a:noFill/>
                  </a:ln>
                  <a:solidFill>
                    <a:prstClr val="black">
                      <a:lumMod val="75000"/>
                      <a:lumOff val="25000"/>
                    </a:prstClr>
                  </a:solidFill>
                  <a:effectLst/>
                  <a:uLnTx/>
                  <a:uFillTx/>
                  <a:latin typeface="Aptos" panose="02110004020202020204"/>
                  <a:ea typeface="+mn-ea"/>
                  <a:cs typeface="+mn-cs"/>
                </a:rPr>
                <a:t>Vulnerable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20" b="1" i="0" u="none" strike="noStrike" kern="1200" cap="none" spc="0" normalizeH="0" baseline="0" noProof="0" dirty="0">
                  <a:ln>
                    <a:noFill/>
                  </a:ln>
                  <a:solidFill>
                    <a:prstClr val="black">
                      <a:lumMod val="75000"/>
                      <a:lumOff val="25000"/>
                    </a:prstClr>
                  </a:solidFill>
                  <a:effectLst/>
                  <a:uLnTx/>
                  <a:uFillTx/>
                  <a:latin typeface="Aptos" panose="02110004020202020204"/>
                  <a:ea typeface="+mn-ea"/>
                  <a:cs typeface="+mn-cs"/>
                </a:rPr>
                <a:t>learners</a:t>
              </a:r>
            </a:p>
          </p:txBody>
        </p:sp>
      </p:grpSp>
      <p:sp>
        <p:nvSpPr>
          <p:cNvPr id="9" name="TextBox 8">
            <a:extLst>
              <a:ext uri="{FF2B5EF4-FFF2-40B4-BE49-F238E27FC236}">
                <a16:creationId xmlns:a16="http://schemas.microsoft.com/office/drawing/2014/main" id="{920B2646-3215-BAAC-07DD-E3B93DBE726E}"/>
              </a:ext>
            </a:extLst>
          </p:cNvPr>
          <p:cNvSpPr txBox="1"/>
          <p:nvPr/>
        </p:nvSpPr>
        <p:spPr>
          <a:xfrm>
            <a:off x="7236110" y="1783506"/>
            <a:ext cx="931829" cy="3416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20" b="1" i="0" u="none" strike="noStrike" kern="1200" cap="none" spc="0" normalizeH="0" baseline="0" noProof="0" dirty="0">
                <a:ln>
                  <a:noFill/>
                </a:ln>
                <a:effectLst/>
                <a:uLnTx/>
                <a:uFillTx/>
                <a:latin typeface="Aptos" panose="02110004020202020204"/>
                <a:ea typeface="Geneva" panose="020B0503030404040204" pitchFamily="34" charset="0"/>
                <a:cs typeface="+mn-cs"/>
              </a:rPr>
              <a:t>Culture</a:t>
            </a:r>
          </a:p>
        </p:txBody>
      </p:sp>
      <p:sp>
        <p:nvSpPr>
          <p:cNvPr id="10" name="TextBox 9">
            <a:extLst>
              <a:ext uri="{FF2B5EF4-FFF2-40B4-BE49-F238E27FC236}">
                <a16:creationId xmlns:a16="http://schemas.microsoft.com/office/drawing/2014/main" id="{629C6B44-5DA3-7BD1-0514-35BA4ECCE40C}"/>
              </a:ext>
            </a:extLst>
          </p:cNvPr>
          <p:cNvSpPr txBox="1"/>
          <p:nvPr/>
        </p:nvSpPr>
        <p:spPr>
          <a:xfrm>
            <a:off x="6548865" y="5190316"/>
            <a:ext cx="2335784" cy="3416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20" b="1" i="0" u="none" strike="noStrike" kern="1200" cap="none" spc="0" normalizeH="0" baseline="0" noProof="0" dirty="0">
                <a:ln>
                  <a:noFill/>
                </a:ln>
                <a:effectLst/>
                <a:uLnTx/>
                <a:uFillTx/>
                <a:latin typeface="Aptos" panose="02110004020202020204"/>
                <a:ea typeface="Geneva" panose="020B0503030404040204" pitchFamily="34" charset="0"/>
                <a:cs typeface="+mn-cs"/>
              </a:rPr>
              <a:t>School improvement</a:t>
            </a:r>
          </a:p>
        </p:txBody>
      </p:sp>
      <p:pic>
        <p:nvPicPr>
          <p:cNvPr id="11" name="Picture 10" descr="A blue and green cover&#10;&#10;AI-generated content may be incorrect.">
            <a:extLst>
              <a:ext uri="{FF2B5EF4-FFF2-40B4-BE49-F238E27FC236}">
                <a16:creationId xmlns:a16="http://schemas.microsoft.com/office/drawing/2014/main" id="{4840E373-BB0C-77B7-0FCC-B64D87EE792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663821" y="1899393"/>
            <a:ext cx="2592887" cy="3611792"/>
          </a:xfrm>
          <a:prstGeom prst="rect">
            <a:avLst/>
          </a:prstGeom>
          <a:ln w="12700">
            <a:solidFill>
              <a:schemeClr val="tx1">
                <a:lumMod val="75000"/>
                <a:lumOff val="25000"/>
              </a:schemeClr>
            </a:solidFill>
          </a:ln>
          <a:effectLst>
            <a:outerShdw blurRad="50800" dist="38100" dir="2700000" algn="tl" rotWithShape="0">
              <a:prstClr val="black">
                <a:alpha val="40000"/>
              </a:prstClr>
            </a:outerShdw>
          </a:effectLst>
        </p:spPr>
      </p:pic>
      <p:sp>
        <p:nvSpPr>
          <p:cNvPr id="12" name="Title 4">
            <a:extLst>
              <a:ext uri="{FF2B5EF4-FFF2-40B4-BE49-F238E27FC236}">
                <a16:creationId xmlns:a16="http://schemas.microsoft.com/office/drawing/2014/main" id="{6EAB2544-5717-48A9-A006-73029BA480C3}"/>
              </a:ext>
            </a:extLst>
          </p:cNvPr>
          <p:cNvSpPr>
            <a:spLocks noGrp="1"/>
          </p:cNvSpPr>
          <p:nvPr>
            <p:ph type="title"/>
          </p:nvPr>
        </p:nvSpPr>
        <p:spPr/>
        <p:txBody>
          <a:bodyPr/>
          <a:lstStyle/>
          <a:p>
            <a:r>
              <a:rPr lang="en-GB" dirty="0"/>
              <a:t>Shift in priority and purpose</a:t>
            </a:r>
          </a:p>
        </p:txBody>
      </p:sp>
    </p:spTree>
    <p:extLst>
      <p:ext uri="{BB962C8B-B14F-4D97-AF65-F5344CB8AC3E}">
        <p14:creationId xmlns:p14="http://schemas.microsoft.com/office/powerpoint/2010/main" val="4029927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ABDF3A0-A545-EF4C-32F5-48A1E85DE6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254393-3544-C73A-76F3-F40C2E848701}"/>
              </a:ext>
            </a:extLst>
          </p:cNvPr>
          <p:cNvSpPr>
            <a:spLocks noGrp="1"/>
          </p:cNvSpPr>
          <p:nvPr>
            <p:ph type="title"/>
          </p:nvPr>
        </p:nvSpPr>
        <p:spPr/>
        <p:txBody>
          <a:bodyPr/>
          <a:lstStyle/>
          <a:p>
            <a:r>
              <a:rPr lang="en-US" dirty="0"/>
              <a:t>The objective</a:t>
            </a:r>
          </a:p>
        </p:txBody>
      </p:sp>
      <p:sp>
        <p:nvSpPr>
          <p:cNvPr id="3" name="Oval 2">
            <a:extLst>
              <a:ext uri="{FF2B5EF4-FFF2-40B4-BE49-F238E27FC236}">
                <a16:creationId xmlns:a16="http://schemas.microsoft.com/office/drawing/2014/main" id="{247CDBEB-FA13-5D65-2FF4-9928157D300E}"/>
              </a:ext>
            </a:extLst>
          </p:cNvPr>
          <p:cNvSpPr/>
          <p:nvPr/>
        </p:nvSpPr>
        <p:spPr>
          <a:xfrm>
            <a:off x="4303711" y="1776046"/>
            <a:ext cx="3446584" cy="3305907"/>
          </a:xfrm>
          <a:prstGeom prst="ellipse">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2"/>
                </a:solidFill>
              </a:rPr>
              <a:t>Inclusive mainstream</a:t>
            </a:r>
          </a:p>
          <a:p>
            <a:pPr algn="ctr"/>
            <a:r>
              <a:rPr lang="en-US" sz="2800" b="1" dirty="0">
                <a:solidFill>
                  <a:schemeClr val="bg2"/>
                </a:solidFill>
              </a:rPr>
              <a:t>by design</a:t>
            </a:r>
          </a:p>
        </p:txBody>
      </p:sp>
      <p:sp>
        <p:nvSpPr>
          <p:cNvPr id="4" name="Oval 3">
            <a:extLst>
              <a:ext uri="{FF2B5EF4-FFF2-40B4-BE49-F238E27FC236}">
                <a16:creationId xmlns:a16="http://schemas.microsoft.com/office/drawing/2014/main" id="{0355EF29-1150-3889-FEF5-37018EB0B483}"/>
              </a:ext>
            </a:extLst>
          </p:cNvPr>
          <p:cNvSpPr/>
          <p:nvPr/>
        </p:nvSpPr>
        <p:spPr>
          <a:xfrm>
            <a:off x="8249698" y="1776046"/>
            <a:ext cx="3446584" cy="3305907"/>
          </a:xfrm>
          <a:prstGeom prst="ellipse">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2"/>
                </a:solidFill>
              </a:rPr>
              <a:t>Inclusive mainstream</a:t>
            </a:r>
          </a:p>
          <a:p>
            <a:pPr algn="ctr"/>
            <a:r>
              <a:rPr lang="en-US" sz="2800" b="1" dirty="0">
                <a:solidFill>
                  <a:schemeClr val="bg2"/>
                </a:solidFill>
              </a:rPr>
              <a:t>by default</a:t>
            </a:r>
          </a:p>
        </p:txBody>
      </p:sp>
      <p:sp>
        <p:nvSpPr>
          <p:cNvPr id="5" name="Right Arrow 5">
            <a:extLst>
              <a:ext uri="{FF2B5EF4-FFF2-40B4-BE49-F238E27FC236}">
                <a16:creationId xmlns:a16="http://schemas.microsoft.com/office/drawing/2014/main" id="{8FCBE8C8-F685-8C5C-9B0E-90F203D312A0}"/>
              </a:ext>
            </a:extLst>
          </p:cNvPr>
          <p:cNvSpPr/>
          <p:nvPr/>
        </p:nvSpPr>
        <p:spPr>
          <a:xfrm>
            <a:off x="7250892" y="3082582"/>
            <a:ext cx="998806" cy="692834"/>
          </a:xfrm>
          <a:prstGeom prst="rightArrow">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D0BFD90F-C245-A739-4C27-712202E36F92}"/>
              </a:ext>
            </a:extLst>
          </p:cNvPr>
          <p:cNvSpPr/>
          <p:nvPr/>
        </p:nvSpPr>
        <p:spPr>
          <a:xfrm>
            <a:off x="357724" y="1776046"/>
            <a:ext cx="3446584" cy="3305907"/>
          </a:xfrm>
          <a:prstGeom prst="ellipse">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2"/>
                </a:solidFill>
              </a:rPr>
              <a:t>More inclusive</a:t>
            </a:r>
          </a:p>
          <a:p>
            <a:pPr algn="ctr"/>
            <a:r>
              <a:rPr lang="en-US" sz="2800" b="1" dirty="0">
                <a:solidFill>
                  <a:schemeClr val="bg2"/>
                </a:solidFill>
              </a:rPr>
              <a:t>mainstream</a:t>
            </a:r>
          </a:p>
        </p:txBody>
      </p:sp>
      <p:sp>
        <p:nvSpPr>
          <p:cNvPr id="7" name="Right Arrow 6">
            <a:extLst>
              <a:ext uri="{FF2B5EF4-FFF2-40B4-BE49-F238E27FC236}">
                <a16:creationId xmlns:a16="http://schemas.microsoft.com/office/drawing/2014/main" id="{200C8771-D615-8DEA-D820-44B6CD1441A8}"/>
              </a:ext>
            </a:extLst>
          </p:cNvPr>
          <p:cNvSpPr/>
          <p:nvPr/>
        </p:nvSpPr>
        <p:spPr>
          <a:xfrm>
            <a:off x="3304905" y="3212454"/>
            <a:ext cx="998806" cy="692834"/>
          </a:xfrm>
          <a:prstGeom prst="rightArrow">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3902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61EA03C-DADC-848E-D94D-8999C2B4DF0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2BAD168-9C86-E6B6-D9C9-16F20F5C2566}"/>
              </a:ext>
            </a:extLst>
          </p:cNvPr>
          <p:cNvSpPr>
            <a:spLocks noGrp="1"/>
          </p:cNvSpPr>
          <p:nvPr>
            <p:ph type="title"/>
          </p:nvPr>
        </p:nvSpPr>
        <p:spPr>
          <a:xfrm>
            <a:off x="838200" y="18255"/>
            <a:ext cx="10515600" cy="1325563"/>
          </a:xfrm>
        </p:spPr>
        <p:txBody>
          <a:bodyPr/>
          <a:lstStyle/>
          <a:p>
            <a:r>
              <a:rPr lang="en-GB" dirty="0"/>
              <a:t>What are we being asked to do?</a:t>
            </a:r>
          </a:p>
        </p:txBody>
      </p:sp>
      <p:sp>
        <p:nvSpPr>
          <p:cNvPr id="2" name="Text Placeholder 1">
            <a:extLst>
              <a:ext uri="{FF2B5EF4-FFF2-40B4-BE49-F238E27FC236}">
                <a16:creationId xmlns:a16="http://schemas.microsoft.com/office/drawing/2014/main" id="{6AA9DE5F-C3A0-4481-9188-EE050D6B6529}"/>
              </a:ext>
            </a:extLst>
          </p:cNvPr>
          <p:cNvSpPr>
            <a:spLocks noGrp="1"/>
          </p:cNvSpPr>
          <p:nvPr>
            <p:ph idx="1"/>
          </p:nvPr>
        </p:nvSpPr>
        <p:spPr>
          <a:xfrm>
            <a:off x="838200" y="1253331"/>
            <a:ext cx="10515600" cy="4351338"/>
          </a:xfrm>
        </p:spPr>
        <p:txBody>
          <a:bodyPr>
            <a:normAutofit lnSpcReduction="10000"/>
          </a:bodyPr>
          <a:lstStyle/>
          <a:p>
            <a:r>
              <a:rPr lang="en-GB" b="1" dirty="0"/>
              <a:t>By 31</a:t>
            </a:r>
            <a:r>
              <a:rPr lang="en-GB" b="1" baseline="30000" dirty="0"/>
              <a:t>st</a:t>
            </a:r>
            <a:r>
              <a:rPr lang="en-GB" b="1" dirty="0"/>
              <a:t> December </a:t>
            </a:r>
          </a:p>
          <a:p>
            <a:r>
              <a:rPr lang="en-GB" dirty="0"/>
              <a:t>The strategy must be available on your </a:t>
            </a:r>
            <a:r>
              <a:rPr lang="en-GB" b="1" dirty="0"/>
              <a:t>website </a:t>
            </a:r>
            <a:r>
              <a:rPr lang="en-GB" dirty="0"/>
              <a:t>to parents and carers and to Ofsted inspectors, while </a:t>
            </a:r>
            <a:r>
              <a:rPr lang="en-GB" b="1" dirty="0"/>
              <a:t>governors and trustees </a:t>
            </a:r>
            <a:r>
              <a:rPr lang="en-GB" dirty="0"/>
              <a:t>are expected to </a:t>
            </a:r>
            <a:r>
              <a:rPr lang="en-GB" b="1" dirty="0"/>
              <a:t>scrutinise</a:t>
            </a:r>
            <a:r>
              <a:rPr lang="en-GB" dirty="0"/>
              <a:t> it.</a:t>
            </a:r>
          </a:p>
          <a:p>
            <a:r>
              <a:rPr lang="en-GB" dirty="0"/>
              <a:t>It asks us to identify </a:t>
            </a:r>
            <a:r>
              <a:rPr lang="en-GB" b="1" dirty="0"/>
              <a:t>predictable needs and barriers </a:t>
            </a:r>
            <a:r>
              <a:rPr lang="en-GB" dirty="0"/>
              <a:t>to learning &amp; participation.</a:t>
            </a:r>
          </a:p>
          <a:p>
            <a:r>
              <a:rPr lang="en-GB" dirty="0"/>
              <a:t>It asks for </a:t>
            </a:r>
            <a:r>
              <a:rPr lang="en-GB" b="1" dirty="0"/>
              <a:t>strategic intent</a:t>
            </a:r>
            <a:r>
              <a:rPr lang="en-GB" dirty="0"/>
              <a:t>, not information sharing.</a:t>
            </a:r>
          </a:p>
          <a:p>
            <a:r>
              <a:rPr lang="en-GB" dirty="0"/>
              <a:t>Asks </a:t>
            </a:r>
            <a:r>
              <a:rPr lang="en-GB" b="1" dirty="0"/>
              <a:t>what are we doing </a:t>
            </a:r>
            <a:r>
              <a:rPr lang="en-GB" dirty="0"/>
              <a:t>that makes it difficult for CYP to learn, participate &amp; belong.</a:t>
            </a:r>
          </a:p>
          <a:p>
            <a:r>
              <a:rPr lang="en-GB" b="1" dirty="0"/>
              <a:t>Deploy our existing resource better. </a:t>
            </a:r>
          </a:p>
        </p:txBody>
      </p:sp>
    </p:spTree>
    <p:extLst>
      <p:ext uri="{BB962C8B-B14F-4D97-AF65-F5344CB8AC3E}">
        <p14:creationId xmlns:p14="http://schemas.microsoft.com/office/powerpoint/2010/main" val="1366609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42759C4-4C21-656D-D2FC-47D22AA818F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D7461FB-446B-B1AC-8824-3C179895A5DE}"/>
              </a:ext>
            </a:extLst>
          </p:cNvPr>
          <p:cNvSpPr>
            <a:spLocks noGrp="1"/>
          </p:cNvSpPr>
          <p:nvPr>
            <p:ph type="title"/>
          </p:nvPr>
        </p:nvSpPr>
        <p:spPr/>
        <p:txBody>
          <a:bodyPr>
            <a:normAutofit/>
          </a:bodyPr>
          <a:lstStyle/>
          <a:p>
            <a:r>
              <a:rPr lang="en-GB" dirty="0"/>
              <a:t>Your inclusion strategy should…</a:t>
            </a:r>
            <a:br>
              <a:rPr lang="en-GB" dirty="0"/>
            </a:br>
            <a:endParaRPr lang="en-GB" dirty="0"/>
          </a:p>
        </p:txBody>
      </p:sp>
      <p:sp>
        <p:nvSpPr>
          <p:cNvPr id="2" name="Text Placeholder 1">
            <a:extLst>
              <a:ext uri="{FF2B5EF4-FFF2-40B4-BE49-F238E27FC236}">
                <a16:creationId xmlns:a16="http://schemas.microsoft.com/office/drawing/2014/main" id="{DB043441-6383-80FD-0D94-8150EEFD8B93}"/>
              </a:ext>
            </a:extLst>
          </p:cNvPr>
          <p:cNvSpPr>
            <a:spLocks noGrp="1"/>
          </p:cNvSpPr>
          <p:nvPr>
            <p:ph idx="1"/>
          </p:nvPr>
        </p:nvSpPr>
        <p:spPr>
          <a:xfrm>
            <a:off x="838200" y="1253331"/>
            <a:ext cx="10515600" cy="4351338"/>
          </a:xfrm>
        </p:spPr>
        <p:txBody>
          <a:bodyPr>
            <a:normAutofit/>
          </a:bodyPr>
          <a:lstStyle/>
          <a:p>
            <a:pPr marL="0" indent="0">
              <a:buNone/>
            </a:pPr>
            <a:endParaRPr lang="en-GB" dirty="0"/>
          </a:p>
          <a:p>
            <a:r>
              <a:rPr lang="en-GB" sz="2800" b="1" dirty="0"/>
              <a:t>align to School Development Plan</a:t>
            </a:r>
            <a:r>
              <a:rPr lang="en-GB" sz="2800" dirty="0"/>
              <a:t>, </a:t>
            </a:r>
            <a:r>
              <a:rPr lang="en-GB" sz="2800" b="1" dirty="0"/>
              <a:t>not be an adjunct </a:t>
            </a:r>
          </a:p>
          <a:p>
            <a:r>
              <a:rPr lang="en-GB" sz="2800" dirty="0"/>
              <a:t>be a</a:t>
            </a:r>
            <a:r>
              <a:rPr lang="en-GB" sz="2800" b="1" dirty="0"/>
              <a:t> team</a:t>
            </a:r>
            <a:r>
              <a:rPr lang="en-GB" sz="2800" dirty="0"/>
              <a:t> </a:t>
            </a:r>
            <a:r>
              <a:rPr lang="en-GB" sz="2800" b="1" dirty="0"/>
              <a:t>endeavour</a:t>
            </a:r>
            <a:r>
              <a:rPr lang="en-GB" sz="2800" dirty="0"/>
              <a:t>, driven by SLT not a lone SENCO.</a:t>
            </a:r>
          </a:p>
          <a:p>
            <a:r>
              <a:rPr lang="en-GB" sz="2800" dirty="0"/>
              <a:t>Have a </a:t>
            </a:r>
            <a:r>
              <a:rPr lang="en-GB" sz="2800" b="1" dirty="0"/>
              <a:t>focus on inclusive teaching. </a:t>
            </a:r>
            <a:r>
              <a:rPr lang="en-GB" sz="2800" dirty="0"/>
              <a:t>High-quality teaching and inclusive classroom practices make the most significant positive difference for learners with SEND. </a:t>
            </a:r>
          </a:p>
          <a:p>
            <a:r>
              <a:rPr lang="en-GB" sz="2800" b="1" dirty="0"/>
              <a:t>distribute leadership for SEND &amp; Inclusion</a:t>
            </a:r>
            <a:r>
              <a:rPr lang="en-GB" sz="2800" dirty="0"/>
              <a:t>. </a:t>
            </a:r>
          </a:p>
          <a:p>
            <a:r>
              <a:rPr lang="en-GB" sz="2800" dirty="0"/>
              <a:t>strengthen the </a:t>
            </a:r>
            <a:r>
              <a:rPr lang="en-GB" sz="2800" b="1" dirty="0"/>
              <a:t>universal offer.</a:t>
            </a:r>
            <a:endParaRPr lang="en-GB" sz="2800" dirty="0"/>
          </a:p>
        </p:txBody>
      </p:sp>
    </p:spTree>
    <p:extLst>
      <p:ext uri="{BB962C8B-B14F-4D97-AF65-F5344CB8AC3E}">
        <p14:creationId xmlns:p14="http://schemas.microsoft.com/office/powerpoint/2010/main" val="2993917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3A69F600-447C-E546-8112-66E1AEF97B9C}"/>
              </a:ext>
            </a:extLst>
          </p:cNvPr>
          <p:cNvSpPr/>
          <p:nvPr/>
        </p:nvSpPr>
        <p:spPr>
          <a:xfrm>
            <a:off x="898161" y="2590802"/>
            <a:ext cx="2003059" cy="1738859"/>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z="2000" dirty="0"/>
              <a:t>1. </a:t>
            </a:r>
          </a:p>
          <a:p>
            <a:pPr algn="ctr"/>
            <a:r>
              <a:rPr lang="en-GB" sz="2000" dirty="0"/>
              <a:t>Gather evidence </a:t>
            </a:r>
          </a:p>
        </p:txBody>
      </p:sp>
      <p:sp>
        <p:nvSpPr>
          <p:cNvPr id="9" name="Rounded Rectangle 8">
            <a:extLst>
              <a:ext uri="{FF2B5EF4-FFF2-40B4-BE49-F238E27FC236}">
                <a16:creationId xmlns:a16="http://schemas.microsoft.com/office/drawing/2014/main" id="{7BE4B61F-3E9C-4F53-4B1A-4816C68D9821}"/>
              </a:ext>
            </a:extLst>
          </p:cNvPr>
          <p:cNvSpPr/>
          <p:nvPr/>
        </p:nvSpPr>
        <p:spPr>
          <a:xfrm>
            <a:off x="2996315" y="2588301"/>
            <a:ext cx="2003059" cy="1738859"/>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z="2000" dirty="0"/>
              <a:t>2.</a:t>
            </a:r>
          </a:p>
          <a:p>
            <a:pPr algn="ctr"/>
            <a:r>
              <a:rPr lang="en-GB" sz="2000" dirty="0"/>
              <a:t> Evaluate evidence  </a:t>
            </a:r>
          </a:p>
        </p:txBody>
      </p:sp>
      <p:sp>
        <p:nvSpPr>
          <p:cNvPr id="10" name="Rounded Rectangle 9">
            <a:extLst>
              <a:ext uri="{FF2B5EF4-FFF2-40B4-BE49-F238E27FC236}">
                <a16:creationId xmlns:a16="http://schemas.microsoft.com/office/drawing/2014/main" id="{F7E925DA-DDFC-7902-E2C3-89D1B0755907}"/>
              </a:ext>
            </a:extLst>
          </p:cNvPr>
          <p:cNvSpPr/>
          <p:nvPr/>
        </p:nvSpPr>
        <p:spPr>
          <a:xfrm>
            <a:off x="5124450" y="2588301"/>
            <a:ext cx="2003059" cy="1738859"/>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z="2000" dirty="0"/>
              <a:t>3.</a:t>
            </a:r>
          </a:p>
          <a:p>
            <a:pPr algn="ctr"/>
            <a:r>
              <a:rPr lang="en-GB" sz="2000" dirty="0"/>
              <a:t> Align to current</a:t>
            </a:r>
          </a:p>
          <a:p>
            <a:pPr algn="ctr"/>
            <a:r>
              <a:rPr lang="en-GB" sz="2000" dirty="0"/>
              <a:t>SIP</a:t>
            </a:r>
          </a:p>
        </p:txBody>
      </p:sp>
      <p:sp>
        <p:nvSpPr>
          <p:cNvPr id="11" name="Rounded Rectangle 10">
            <a:extLst>
              <a:ext uri="{FF2B5EF4-FFF2-40B4-BE49-F238E27FC236}">
                <a16:creationId xmlns:a16="http://schemas.microsoft.com/office/drawing/2014/main" id="{C5CF1B91-819B-FAE4-76CD-9243F59D6EC8}"/>
              </a:ext>
            </a:extLst>
          </p:cNvPr>
          <p:cNvSpPr/>
          <p:nvPr/>
        </p:nvSpPr>
        <p:spPr>
          <a:xfrm>
            <a:off x="7227760" y="2588301"/>
            <a:ext cx="2003059" cy="1738859"/>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z="2000" dirty="0"/>
              <a:t>4. </a:t>
            </a:r>
          </a:p>
          <a:p>
            <a:pPr algn="ctr"/>
            <a:r>
              <a:rPr lang="en-GB" sz="2000" dirty="0"/>
              <a:t>Select agents for whole school change</a:t>
            </a:r>
          </a:p>
        </p:txBody>
      </p:sp>
      <p:sp>
        <p:nvSpPr>
          <p:cNvPr id="12" name="Rounded Rectangle 11">
            <a:extLst>
              <a:ext uri="{FF2B5EF4-FFF2-40B4-BE49-F238E27FC236}">
                <a16:creationId xmlns:a16="http://schemas.microsoft.com/office/drawing/2014/main" id="{120EE8D7-238D-4956-34B4-7CAB5B1A2937}"/>
              </a:ext>
            </a:extLst>
          </p:cNvPr>
          <p:cNvSpPr/>
          <p:nvPr/>
        </p:nvSpPr>
        <p:spPr>
          <a:xfrm>
            <a:off x="9350740" y="2588301"/>
            <a:ext cx="2003059" cy="1738859"/>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z="2000" dirty="0"/>
              <a:t>5. </a:t>
            </a:r>
          </a:p>
          <a:p>
            <a:pPr algn="ctr"/>
            <a:r>
              <a:rPr lang="en-GB" sz="2000" dirty="0"/>
              <a:t>Identify priorities</a:t>
            </a:r>
          </a:p>
        </p:txBody>
      </p:sp>
      <p:sp>
        <p:nvSpPr>
          <p:cNvPr id="13" name="Right Arrow 12">
            <a:extLst>
              <a:ext uri="{FF2B5EF4-FFF2-40B4-BE49-F238E27FC236}">
                <a16:creationId xmlns:a16="http://schemas.microsoft.com/office/drawing/2014/main" id="{21C3BF11-C87B-9571-A6C1-48495800094C}"/>
              </a:ext>
            </a:extLst>
          </p:cNvPr>
          <p:cNvSpPr/>
          <p:nvPr/>
        </p:nvSpPr>
        <p:spPr>
          <a:xfrm>
            <a:off x="2805502" y="3142936"/>
            <a:ext cx="381626" cy="629587"/>
          </a:xfrm>
          <a:prstGeom prst="rightArrow">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GB" sz="2000"/>
          </a:p>
        </p:txBody>
      </p:sp>
      <p:sp>
        <p:nvSpPr>
          <p:cNvPr id="14" name="Right Arrow 13">
            <a:extLst>
              <a:ext uri="{FF2B5EF4-FFF2-40B4-BE49-F238E27FC236}">
                <a16:creationId xmlns:a16="http://schemas.microsoft.com/office/drawing/2014/main" id="{08DCC8DB-A486-8DDB-591B-27637647C8DC}"/>
              </a:ext>
            </a:extLst>
          </p:cNvPr>
          <p:cNvSpPr/>
          <p:nvPr/>
        </p:nvSpPr>
        <p:spPr>
          <a:xfrm>
            <a:off x="4923326" y="3114206"/>
            <a:ext cx="381626" cy="629587"/>
          </a:xfrm>
          <a:prstGeom prst="rightArrow">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GB" sz="2000"/>
          </a:p>
        </p:txBody>
      </p:sp>
      <p:sp>
        <p:nvSpPr>
          <p:cNvPr id="15" name="Right Arrow 14">
            <a:extLst>
              <a:ext uri="{FF2B5EF4-FFF2-40B4-BE49-F238E27FC236}">
                <a16:creationId xmlns:a16="http://schemas.microsoft.com/office/drawing/2014/main" id="{929516EA-102F-3ABE-6C4B-50F3F3C4B895}"/>
              </a:ext>
            </a:extLst>
          </p:cNvPr>
          <p:cNvSpPr/>
          <p:nvPr/>
        </p:nvSpPr>
        <p:spPr>
          <a:xfrm>
            <a:off x="7041150" y="3115456"/>
            <a:ext cx="381626" cy="629587"/>
          </a:xfrm>
          <a:prstGeom prst="rightArrow">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GB" sz="2000"/>
          </a:p>
        </p:txBody>
      </p:sp>
      <p:sp>
        <p:nvSpPr>
          <p:cNvPr id="16" name="Right Arrow 15">
            <a:extLst>
              <a:ext uri="{FF2B5EF4-FFF2-40B4-BE49-F238E27FC236}">
                <a16:creationId xmlns:a16="http://schemas.microsoft.com/office/drawing/2014/main" id="{586E7F00-507F-4F20-C99E-BBA5E4FEEEB8}"/>
              </a:ext>
            </a:extLst>
          </p:cNvPr>
          <p:cNvSpPr/>
          <p:nvPr/>
        </p:nvSpPr>
        <p:spPr>
          <a:xfrm>
            <a:off x="9173965" y="3131696"/>
            <a:ext cx="381626" cy="629587"/>
          </a:xfrm>
          <a:prstGeom prst="rightArrow">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GB" sz="2000"/>
          </a:p>
        </p:txBody>
      </p:sp>
    </p:spTree>
    <p:extLst>
      <p:ext uri="{BB962C8B-B14F-4D97-AF65-F5344CB8AC3E}">
        <p14:creationId xmlns:p14="http://schemas.microsoft.com/office/powerpoint/2010/main" val="1932783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0B7537-205B-E353-945A-C72D0D0A0A12}"/>
              </a:ext>
            </a:extLst>
          </p:cNvPr>
          <p:cNvSpPr>
            <a:spLocks noGrp="1"/>
          </p:cNvSpPr>
          <p:nvPr>
            <p:ph type="title"/>
          </p:nvPr>
        </p:nvSpPr>
        <p:spPr/>
        <p:txBody>
          <a:bodyPr>
            <a:normAutofit/>
          </a:bodyPr>
          <a:lstStyle/>
          <a:p>
            <a:r>
              <a:rPr lang="en-GB" dirty="0"/>
              <a:t>What is the everyday experience of a child who has additional needs at our school?</a:t>
            </a:r>
          </a:p>
        </p:txBody>
      </p:sp>
      <p:pic>
        <p:nvPicPr>
          <p:cNvPr id="4" name="Picture 2" descr="Sad Child Png - Child Uncomfortable Transparent PNG - 600x763 - Free  Download on NicePNG">
            <a:extLst>
              <a:ext uri="{FF2B5EF4-FFF2-40B4-BE49-F238E27FC236}">
                <a16:creationId xmlns:a16="http://schemas.microsoft.com/office/drawing/2014/main" id="{9612239B-01B4-28B0-0826-C08B80602A76}"/>
              </a:ext>
            </a:extLst>
          </p:cNvPr>
          <p:cNvPicPr>
            <a:picLocks noChangeAspect="1" noChangeArrowheads="1"/>
          </p:cNvPicPr>
          <p:nvPr/>
        </p:nvPicPr>
        <p:blipFill>
          <a:blip r:embed="rId2">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a:off x="3071664" y="1268760"/>
            <a:ext cx="4858225" cy="4994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8046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29D800-A5F0-F967-3333-1102990D502E}"/>
              </a:ext>
            </a:extLst>
          </p:cNvPr>
          <p:cNvSpPr>
            <a:spLocks noGrp="1"/>
          </p:cNvSpPr>
          <p:nvPr>
            <p:ph type="title"/>
          </p:nvPr>
        </p:nvSpPr>
        <p:spPr>
          <a:xfrm>
            <a:off x="838200" y="18255"/>
            <a:ext cx="10515600" cy="1325563"/>
          </a:xfrm>
        </p:spPr>
        <p:txBody>
          <a:bodyPr/>
          <a:lstStyle/>
          <a:p>
            <a:r>
              <a:rPr lang="en-GB" dirty="0"/>
              <a:t>National data – our data?</a:t>
            </a:r>
          </a:p>
        </p:txBody>
      </p:sp>
      <p:sp>
        <p:nvSpPr>
          <p:cNvPr id="2" name="Text Placeholder 1">
            <a:extLst>
              <a:ext uri="{FF2B5EF4-FFF2-40B4-BE49-F238E27FC236}">
                <a16:creationId xmlns:a16="http://schemas.microsoft.com/office/drawing/2014/main" id="{824F1DE7-5F71-EBD9-C931-4969ACA460B7}"/>
              </a:ext>
            </a:extLst>
          </p:cNvPr>
          <p:cNvSpPr>
            <a:spLocks noGrp="1"/>
          </p:cNvSpPr>
          <p:nvPr>
            <p:ph idx="1"/>
          </p:nvPr>
        </p:nvSpPr>
        <p:spPr>
          <a:xfrm>
            <a:off x="838200" y="1253331"/>
            <a:ext cx="10515600" cy="4351338"/>
          </a:xfrm>
        </p:spPr>
        <p:txBody>
          <a:bodyPr>
            <a:normAutofit fontScale="85000" lnSpcReduction="20000"/>
          </a:bodyPr>
          <a:lstStyle/>
          <a:p>
            <a:r>
              <a:rPr lang="en-GB" dirty="0">
                <a:latin typeface="Arial" panose="020B0604020202020204" pitchFamily="34" charset="0"/>
                <a:cs typeface="Arial" panose="020B0604020202020204" pitchFamily="34" charset="0"/>
              </a:rPr>
              <a:t>only </a:t>
            </a:r>
            <a:r>
              <a:rPr lang="en-GB" b="1" dirty="0">
                <a:latin typeface="Arial" panose="020B0604020202020204" pitchFamily="34" charset="0"/>
                <a:cs typeface="Arial" panose="020B0604020202020204" pitchFamily="34" charset="0"/>
              </a:rPr>
              <a:t>56.62% of SEN pupils</a:t>
            </a:r>
            <a:r>
              <a:rPr lang="en-GB" dirty="0">
                <a:latin typeface="Arial" panose="020B0604020202020204" pitchFamily="34" charset="0"/>
                <a:cs typeface="Arial" panose="020B0604020202020204" pitchFamily="34" charset="0"/>
              </a:rPr>
              <a:t> reported feeling a sense of belonging at their school, compared to </a:t>
            </a:r>
            <a:r>
              <a:rPr lang="en-GB" b="1" dirty="0">
                <a:latin typeface="Arial" panose="020B0604020202020204" pitchFamily="34" charset="0"/>
                <a:cs typeface="Arial" panose="020B0604020202020204" pitchFamily="34" charset="0"/>
              </a:rPr>
              <a:t>62.98% of non-SEN pupils.</a:t>
            </a: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When evaluated using a broader multi-variable belonging index, the data shows that pupils without SEND achieve significantly higher belonging scores across the board</a:t>
            </a:r>
          </a:p>
          <a:p>
            <a:r>
              <a:rPr lang="en-GB" dirty="0">
                <a:latin typeface="Arial" panose="020B0604020202020204" pitchFamily="34" charset="0"/>
                <a:cs typeface="Arial" panose="020B0604020202020204" pitchFamily="34" charset="0"/>
              </a:rPr>
              <a:t>seven times more likely to be severely absent</a:t>
            </a:r>
          </a:p>
          <a:p>
            <a:r>
              <a:rPr lang="en-GB" b="1" dirty="0">
                <a:latin typeface="Arial" panose="020B0604020202020204" pitchFamily="34" charset="0"/>
                <a:cs typeface="Arial" panose="020B0604020202020204" pitchFamily="34" charset="0"/>
              </a:rPr>
              <a:t>30% more UK pupils with SEND report being bullied</a:t>
            </a:r>
            <a:r>
              <a:rPr lang="en-GB" dirty="0">
                <a:latin typeface="Arial" panose="020B0604020202020204" pitchFamily="34" charset="0"/>
                <a:cs typeface="Arial" panose="020B0604020202020204" pitchFamily="34" charset="0"/>
              </a:rPr>
              <a:t> than their non-SEND classmates</a:t>
            </a:r>
          </a:p>
          <a:p>
            <a:r>
              <a:rPr lang="en-GB" dirty="0">
                <a:latin typeface="Arial" panose="020B0604020202020204" pitchFamily="34" charset="0"/>
                <a:cs typeface="Arial" panose="020B0604020202020204" pitchFamily="34" charset="0"/>
              </a:rPr>
              <a:t>children with special needs frequently feel excluded from the wider curriculum, including after-school clubs, sports, and recreational activities.</a:t>
            </a:r>
          </a:p>
          <a:p>
            <a:r>
              <a:rPr lang="en-GB" dirty="0">
                <a:latin typeface="Arial" panose="020B0604020202020204" pitchFamily="34" charset="0"/>
                <a:cs typeface="Arial" panose="020B0604020202020204" pitchFamily="34" charset="0"/>
              </a:rPr>
              <a:t>Children with Special Educational Needs and Disabilities (SEND) face significantly higher rates of suspension and permanent exclusion in England compared to their peers without identified SEND</a:t>
            </a:r>
          </a:p>
        </p:txBody>
      </p:sp>
    </p:spTree>
    <p:extLst>
      <p:ext uri="{BB962C8B-B14F-4D97-AF65-F5344CB8AC3E}">
        <p14:creationId xmlns:p14="http://schemas.microsoft.com/office/powerpoint/2010/main" val="2143183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A24B5E0-1685-7881-03F8-17D1FC1FFC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09D9CA-37AA-BD56-E6A3-E16BF67AF1D1}"/>
              </a:ext>
            </a:extLst>
          </p:cNvPr>
          <p:cNvSpPr>
            <a:spLocks noGrp="1"/>
          </p:cNvSpPr>
          <p:nvPr>
            <p:ph type="title"/>
          </p:nvPr>
        </p:nvSpPr>
        <p:spPr>
          <a:xfrm>
            <a:off x="838200" y="0"/>
            <a:ext cx="10515600" cy="1325563"/>
          </a:xfrm>
        </p:spPr>
        <p:txBody>
          <a:bodyPr/>
          <a:lstStyle/>
          <a:p>
            <a:r>
              <a:rPr lang="en-GB" dirty="0"/>
              <a:t>Inclusive mainstream fund</a:t>
            </a:r>
          </a:p>
        </p:txBody>
      </p:sp>
      <p:sp>
        <p:nvSpPr>
          <p:cNvPr id="4" name="Content Placeholder 3">
            <a:extLst>
              <a:ext uri="{FF2B5EF4-FFF2-40B4-BE49-F238E27FC236}">
                <a16:creationId xmlns:a16="http://schemas.microsoft.com/office/drawing/2014/main" id="{AF78AC8D-A0E4-E42E-2679-C84567B31407}"/>
              </a:ext>
            </a:extLst>
          </p:cNvPr>
          <p:cNvSpPr>
            <a:spLocks noGrp="1"/>
          </p:cNvSpPr>
          <p:nvPr>
            <p:ph idx="1"/>
          </p:nvPr>
        </p:nvSpPr>
        <p:spPr>
          <a:xfrm>
            <a:off x="838200" y="1325563"/>
            <a:ext cx="10515600" cy="4351338"/>
          </a:xfrm>
        </p:spPr>
        <p:txBody>
          <a:bodyPr>
            <a:normAutofit fontScale="70000" lnSpcReduction="20000"/>
          </a:bodyPr>
          <a:lstStyle/>
          <a:p>
            <a:pPr>
              <a:lnSpc>
                <a:spcPct val="150000"/>
              </a:lnSpc>
            </a:pPr>
            <a:r>
              <a:rPr lang="en-GB" sz="2900" dirty="0">
                <a:latin typeface="Arial" panose="020B0604020202020204" pitchFamily="34" charset="0"/>
                <a:cs typeface="Arial" panose="020B0604020202020204" pitchFamily="34" charset="0"/>
              </a:rPr>
              <a:t>Will help equip schools </a:t>
            </a:r>
            <a:r>
              <a:rPr lang="en-GB" sz="2900" b="1" dirty="0">
                <a:latin typeface="Arial" panose="020B0604020202020204" pitchFamily="34" charset="0"/>
                <a:cs typeface="Arial" panose="020B0604020202020204" pitchFamily="34" charset="0"/>
              </a:rPr>
              <a:t>to improve </a:t>
            </a:r>
            <a:r>
              <a:rPr lang="en-GB" sz="2900" dirty="0">
                <a:latin typeface="Arial" panose="020B0604020202020204" pitchFamily="34" charset="0"/>
                <a:cs typeface="Arial" panose="020B0604020202020204" pitchFamily="34" charset="0"/>
              </a:rPr>
              <a:t>the </a:t>
            </a:r>
            <a:r>
              <a:rPr lang="en-GB" sz="2900" b="1" dirty="0">
                <a:latin typeface="Arial" panose="020B0604020202020204" pitchFamily="34" charset="0"/>
                <a:cs typeface="Arial" panose="020B0604020202020204" pitchFamily="34" charset="0"/>
              </a:rPr>
              <a:t>inclusivity</a:t>
            </a:r>
            <a:r>
              <a:rPr lang="en-GB" sz="2900" dirty="0">
                <a:latin typeface="Arial" panose="020B0604020202020204" pitchFamily="34" charset="0"/>
                <a:cs typeface="Arial" panose="020B0604020202020204" pitchFamily="34" charset="0"/>
              </a:rPr>
              <a:t> of their universal practice, providing them with more resource to </a:t>
            </a:r>
            <a:r>
              <a:rPr lang="en-GB" sz="2900" b="1" dirty="0">
                <a:latin typeface="Arial" panose="020B0604020202020204" pitchFamily="34" charset="0"/>
                <a:cs typeface="Arial" panose="020B0604020202020204" pitchFamily="34" charset="0"/>
              </a:rPr>
              <a:t>meaningfully embed inclusion </a:t>
            </a:r>
            <a:r>
              <a:rPr lang="en-GB" sz="2900" dirty="0">
                <a:latin typeface="Arial" panose="020B0604020202020204" pitchFamily="34" charset="0"/>
                <a:cs typeface="Arial" panose="020B0604020202020204" pitchFamily="34" charset="0"/>
              </a:rPr>
              <a:t>and </a:t>
            </a:r>
            <a:r>
              <a:rPr lang="en-GB" sz="2900" b="1" dirty="0">
                <a:latin typeface="Arial" panose="020B0604020202020204" pitchFamily="34" charset="0"/>
                <a:cs typeface="Arial" panose="020B0604020202020204" pitchFamily="34" charset="0"/>
              </a:rPr>
              <a:t>remove commonly occurring and predictable barriers</a:t>
            </a:r>
            <a:r>
              <a:rPr lang="en-GB" sz="2900" dirty="0">
                <a:latin typeface="Arial" panose="020B0604020202020204" pitchFamily="34" charset="0"/>
                <a:cs typeface="Arial" panose="020B0604020202020204" pitchFamily="34" charset="0"/>
              </a:rPr>
              <a:t> to learning. </a:t>
            </a:r>
          </a:p>
          <a:p>
            <a:pPr>
              <a:lnSpc>
                <a:spcPct val="150000"/>
              </a:lnSpc>
            </a:pPr>
            <a:r>
              <a:rPr lang="en-GB" sz="2900" b="1" dirty="0">
                <a:latin typeface="Arial" panose="020B0604020202020204" pitchFamily="34" charset="0"/>
                <a:cs typeface="Arial" panose="020B0604020202020204" pitchFamily="34" charset="0"/>
              </a:rPr>
              <a:t>This includes:</a:t>
            </a:r>
          </a:p>
          <a:p>
            <a:pPr marL="914400" lvl="1" indent="-457200">
              <a:lnSpc>
                <a:spcPct val="150000"/>
              </a:lnSpc>
            </a:pPr>
            <a:r>
              <a:rPr lang="en-GB" sz="2900" dirty="0">
                <a:latin typeface="Arial" panose="020B0604020202020204" pitchFamily="34" charset="0"/>
                <a:cs typeface="Arial" panose="020B0604020202020204" pitchFamily="34" charset="0"/>
              </a:rPr>
              <a:t>investing in high quality, adaptive teaching</a:t>
            </a:r>
          </a:p>
          <a:p>
            <a:pPr marL="914400" lvl="1" indent="-457200">
              <a:lnSpc>
                <a:spcPct val="150000"/>
              </a:lnSpc>
            </a:pPr>
            <a:r>
              <a:rPr lang="en-GB" sz="2900" dirty="0">
                <a:latin typeface="Arial" panose="020B0604020202020204" pitchFamily="34" charset="0"/>
                <a:cs typeface="Arial" panose="020B0604020202020204" pitchFamily="34" charset="0"/>
              </a:rPr>
              <a:t>inclusive pedagogy and decision-making</a:t>
            </a:r>
          </a:p>
          <a:p>
            <a:pPr marL="914400" lvl="1" indent="-457200">
              <a:lnSpc>
                <a:spcPct val="150000"/>
              </a:lnSpc>
            </a:pPr>
            <a:r>
              <a:rPr lang="en-GB" sz="2900" dirty="0">
                <a:latin typeface="Arial" panose="020B0604020202020204" pitchFamily="34" charset="0"/>
                <a:cs typeface="Arial" panose="020B0604020202020204" pitchFamily="34" charset="0"/>
              </a:rPr>
              <a:t>creating safe, calm and accessible learning environments</a:t>
            </a:r>
          </a:p>
          <a:p>
            <a:pPr>
              <a:lnSpc>
                <a:spcPct val="150000"/>
              </a:lnSpc>
            </a:pPr>
            <a:r>
              <a:rPr lang="en-GB" sz="2900" dirty="0">
                <a:latin typeface="Arial" panose="020B0604020202020204" pitchFamily="34" charset="0"/>
                <a:cs typeface="Arial" panose="020B0604020202020204" pitchFamily="34" charset="0"/>
              </a:rPr>
              <a:t>Schools will also be able to spend this funding on developing more targeted evidence-based support, such as specific group interventions for those that need them.</a:t>
            </a:r>
          </a:p>
          <a:p>
            <a:endParaRPr lang="en-GB" dirty="0"/>
          </a:p>
        </p:txBody>
      </p:sp>
    </p:spTree>
    <p:extLst>
      <p:ext uri="{BB962C8B-B14F-4D97-AF65-F5344CB8AC3E}">
        <p14:creationId xmlns:p14="http://schemas.microsoft.com/office/powerpoint/2010/main" val="3518217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667AEF4-AE6A-C3E5-AE51-0BBE58151B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243573-5F47-C319-C648-CCD99650BC38}"/>
              </a:ext>
            </a:extLst>
          </p:cNvPr>
          <p:cNvSpPr>
            <a:spLocks noGrp="1"/>
          </p:cNvSpPr>
          <p:nvPr>
            <p:ph type="title"/>
          </p:nvPr>
        </p:nvSpPr>
        <p:spPr/>
        <p:txBody>
          <a:bodyPr>
            <a:normAutofit/>
          </a:bodyPr>
          <a:lstStyle/>
          <a:p>
            <a:r>
              <a:rPr lang="en-GB" dirty="0"/>
              <a:t>DfE Inclusion Strategy steps</a:t>
            </a:r>
          </a:p>
        </p:txBody>
      </p:sp>
      <p:sp>
        <p:nvSpPr>
          <p:cNvPr id="3" name="Rounded Rectangle 4">
            <a:extLst>
              <a:ext uri="{FF2B5EF4-FFF2-40B4-BE49-F238E27FC236}">
                <a16:creationId xmlns:a16="http://schemas.microsoft.com/office/drawing/2014/main" id="{2F52BE2C-F28E-AAB4-A1E9-A14280142ABF}"/>
              </a:ext>
            </a:extLst>
          </p:cNvPr>
          <p:cNvSpPr/>
          <p:nvPr/>
        </p:nvSpPr>
        <p:spPr>
          <a:xfrm>
            <a:off x="1031746" y="1870017"/>
            <a:ext cx="1828039" cy="1386207"/>
          </a:xfrm>
          <a:prstGeom prst="roundRect">
            <a:avLst/>
          </a:prstGeom>
          <a:solidFill>
            <a:srgbClr val="00B0F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t>Statement of intent</a:t>
            </a:r>
          </a:p>
          <a:p>
            <a:pPr algn="ctr"/>
            <a:r>
              <a:rPr lang="en-GB" b="1" dirty="0"/>
              <a:t>(500 words)</a:t>
            </a:r>
          </a:p>
        </p:txBody>
      </p:sp>
      <p:sp>
        <p:nvSpPr>
          <p:cNvPr id="4" name="Rounded Rectangle 5">
            <a:extLst>
              <a:ext uri="{FF2B5EF4-FFF2-40B4-BE49-F238E27FC236}">
                <a16:creationId xmlns:a16="http://schemas.microsoft.com/office/drawing/2014/main" id="{1C94CCBC-5CD0-5454-9F14-26A65D86FD68}"/>
              </a:ext>
            </a:extLst>
          </p:cNvPr>
          <p:cNvSpPr/>
          <p:nvPr/>
        </p:nvSpPr>
        <p:spPr>
          <a:xfrm>
            <a:off x="3216157" y="1870017"/>
            <a:ext cx="1828039" cy="1386207"/>
          </a:xfrm>
          <a:prstGeom prst="roundRect">
            <a:avLst/>
          </a:prstGeom>
          <a:solidFill>
            <a:srgbClr val="00B0F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t>Barriers to learning &amp; participation</a:t>
            </a:r>
          </a:p>
        </p:txBody>
      </p:sp>
      <p:sp>
        <p:nvSpPr>
          <p:cNvPr id="5" name="Rounded Rectangle 6">
            <a:extLst>
              <a:ext uri="{FF2B5EF4-FFF2-40B4-BE49-F238E27FC236}">
                <a16:creationId xmlns:a16="http://schemas.microsoft.com/office/drawing/2014/main" id="{F5C00715-E983-71AA-4358-A063BA28D3F5}"/>
              </a:ext>
            </a:extLst>
          </p:cNvPr>
          <p:cNvSpPr/>
          <p:nvPr/>
        </p:nvSpPr>
        <p:spPr>
          <a:xfrm>
            <a:off x="5387720" y="1870019"/>
            <a:ext cx="1828039" cy="1386207"/>
          </a:xfrm>
          <a:prstGeom prst="roundRect">
            <a:avLst/>
          </a:prstGeom>
          <a:solidFill>
            <a:srgbClr val="00B0F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t>Activities to address barriers</a:t>
            </a:r>
          </a:p>
        </p:txBody>
      </p:sp>
      <p:sp>
        <p:nvSpPr>
          <p:cNvPr id="6" name="Rounded Rectangle 7">
            <a:extLst>
              <a:ext uri="{FF2B5EF4-FFF2-40B4-BE49-F238E27FC236}">
                <a16:creationId xmlns:a16="http://schemas.microsoft.com/office/drawing/2014/main" id="{EB80814A-71DE-D8B8-E234-660D20367A3E}"/>
              </a:ext>
            </a:extLst>
          </p:cNvPr>
          <p:cNvSpPr/>
          <p:nvPr/>
        </p:nvSpPr>
        <p:spPr>
          <a:xfrm>
            <a:off x="7554998" y="1870020"/>
            <a:ext cx="1828039" cy="1386207"/>
          </a:xfrm>
          <a:prstGeom prst="roundRect">
            <a:avLst/>
          </a:prstGeom>
          <a:solidFill>
            <a:srgbClr val="00B0F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t>Intended outcomes</a:t>
            </a:r>
          </a:p>
        </p:txBody>
      </p:sp>
      <p:sp>
        <p:nvSpPr>
          <p:cNvPr id="7" name="Rounded Rectangle 8">
            <a:extLst>
              <a:ext uri="{FF2B5EF4-FFF2-40B4-BE49-F238E27FC236}">
                <a16:creationId xmlns:a16="http://schemas.microsoft.com/office/drawing/2014/main" id="{B61B6EB5-D936-64D4-59BB-1739FF48FD4E}"/>
              </a:ext>
            </a:extLst>
          </p:cNvPr>
          <p:cNvSpPr/>
          <p:nvPr/>
        </p:nvSpPr>
        <p:spPr>
          <a:xfrm>
            <a:off x="9712532" y="1870021"/>
            <a:ext cx="1828039" cy="1386207"/>
          </a:xfrm>
          <a:prstGeom prst="roundRect">
            <a:avLst/>
          </a:prstGeom>
          <a:solidFill>
            <a:schemeClr val="accent1">
              <a:lumMod val="40000"/>
              <a:lumOff val="6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From Year 2 review progress</a:t>
            </a:r>
          </a:p>
        </p:txBody>
      </p:sp>
      <p:sp>
        <p:nvSpPr>
          <p:cNvPr id="8" name="Rounded Rectangle 9">
            <a:extLst>
              <a:ext uri="{FF2B5EF4-FFF2-40B4-BE49-F238E27FC236}">
                <a16:creationId xmlns:a16="http://schemas.microsoft.com/office/drawing/2014/main" id="{19F1EAF5-E2E1-A725-2A04-634F724CF5E3}"/>
              </a:ext>
            </a:extLst>
          </p:cNvPr>
          <p:cNvSpPr/>
          <p:nvPr/>
        </p:nvSpPr>
        <p:spPr>
          <a:xfrm>
            <a:off x="1043746" y="4415275"/>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endParaRPr lang="en-GB" sz="1200" dirty="0">
              <a:solidFill>
                <a:schemeClr val="tx1"/>
              </a:solidFill>
            </a:endParaRPr>
          </a:p>
        </p:txBody>
      </p:sp>
      <p:sp>
        <p:nvSpPr>
          <p:cNvPr id="9" name="Rounded Rectangle 3">
            <a:extLst>
              <a:ext uri="{FF2B5EF4-FFF2-40B4-BE49-F238E27FC236}">
                <a16:creationId xmlns:a16="http://schemas.microsoft.com/office/drawing/2014/main" id="{3026922A-7E53-C943-136D-CDAFBFBE4809}"/>
              </a:ext>
            </a:extLst>
          </p:cNvPr>
          <p:cNvSpPr/>
          <p:nvPr/>
        </p:nvSpPr>
        <p:spPr>
          <a:xfrm>
            <a:off x="1025173" y="3421231"/>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endParaRPr lang="en-GB" sz="1200" dirty="0">
              <a:solidFill>
                <a:schemeClr val="tx1"/>
              </a:solidFill>
            </a:endParaRPr>
          </a:p>
        </p:txBody>
      </p:sp>
      <p:sp>
        <p:nvSpPr>
          <p:cNvPr id="10" name="Right Arrow 15">
            <a:extLst>
              <a:ext uri="{FF2B5EF4-FFF2-40B4-BE49-F238E27FC236}">
                <a16:creationId xmlns:a16="http://schemas.microsoft.com/office/drawing/2014/main" id="{4BEE2923-C179-8A27-E472-BF71AD7A0E73}"/>
              </a:ext>
            </a:extLst>
          </p:cNvPr>
          <p:cNvSpPr/>
          <p:nvPr/>
        </p:nvSpPr>
        <p:spPr>
          <a:xfrm>
            <a:off x="2850636" y="2297306"/>
            <a:ext cx="374670" cy="531628"/>
          </a:xfrm>
          <a:prstGeom prst="right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1" name="Right Arrow 16">
            <a:extLst>
              <a:ext uri="{FF2B5EF4-FFF2-40B4-BE49-F238E27FC236}">
                <a16:creationId xmlns:a16="http://schemas.microsoft.com/office/drawing/2014/main" id="{9025A2F8-AD82-FA29-22A4-236248D7770E}"/>
              </a:ext>
            </a:extLst>
          </p:cNvPr>
          <p:cNvSpPr/>
          <p:nvPr/>
        </p:nvSpPr>
        <p:spPr>
          <a:xfrm>
            <a:off x="5022200" y="2290145"/>
            <a:ext cx="374670" cy="531628"/>
          </a:xfrm>
          <a:prstGeom prst="right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2" name="Right Arrow 17">
            <a:extLst>
              <a:ext uri="{FF2B5EF4-FFF2-40B4-BE49-F238E27FC236}">
                <a16:creationId xmlns:a16="http://schemas.microsoft.com/office/drawing/2014/main" id="{00ED3576-1610-9B18-96A4-9A96EB63CA75}"/>
              </a:ext>
            </a:extLst>
          </p:cNvPr>
          <p:cNvSpPr/>
          <p:nvPr/>
        </p:nvSpPr>
        <p:spPr>
          <a:xfrm>
            <a:off x="7205879" y="2290145"/>
            <a:ext cx="374670" cy="531628"/>
          </a:xfrm>
          <a:prstGeom prst="right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3" name="Right Arrow 18">
            <a:extLst>
              <a:ext uri="{FF2B5EF4-FFF2-40B4-BE49-F238E27FC236}">
                <a16:creationId xmlns:a16="http://schemas.microsoft.com/office/drawing/2014/main" id="{4789573E-B1EB-BEB0-A0F1-22AA126B8CB4}"/>
              </a:ext>
            </a:extLst>
          </p:cNvPr>
          <p:cNvSpPr/>
          <p:nvPr/>
        </p:nvSpPr>
        <p:spPr>
          <a:xfrm>
            <a:off x="9374174" y="2297306"/>
            <a:ext cx="374670" cy="531628"/>
          </a:xfrm>
          <a:prstGeom prst="right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4" name="Rounded Rectangle 2">
            <a:extLst>
              <a:ext uri="{FF2B5EF4-FFF2-40B4-BE49-F238E27FC236}">
                <a16:creationId xmlns:a16="http://schemas.microsoft.com/office/drawing/2014/main" id="{6271E1B4-51A1-9776-5FB5-1462B2742EAD}"/>
              </a:ext>
            </a:extLst>
          </p:cNvPr>
          <p:cNvSpPr/>
          <p:nvPr/>
        </p:nvSpPr>
        <p:spPr>
          <a:xfrm>
            <a:off x="3243879" y="4415274"/>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endParaRPr lang="en-GB" sz="1200" dirty="0">
              <a:solidFill>
                <a:schemeClr val="tx1"/>
              </a:solidFill>
            </a:endParaRPr>
          </a:p>
        </p:txBody>
      </p:sp>
      <p:sp>
        <p:nvSpPr>
          <p:cNvPr id="15" name="Rounded Rectangle 10">
            <a:extLst>
              <a:ext uri="{FF2B5EF4-FFF2-40B4-BE49-F238E27FC236}">
                <a16:creationId xmlns:a16="http://schemas.microsoft.com/office/drawing/2014/main" id="{9F890C0F-01F6-6EA4-6B8D-7FEB9D06ECA4}"/>
              </a:ext>
            </a:extLst>
          </p:cNvPr>
          <p:cNvSpPr/>
          <p:nvPr/>
        </p:nvSpPr>
        <p:spPr>
          <a:xfrm>
            <a:off x="3225306" y="3421230"/>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endParaRPr lang="en-GB" sz="1200" dirty="0">
              <a:solidFill>
                <a:schemeClr val="tx1"/>
              </a:solidFill>
            </a:endParaRPr>
          </a:p>
        </p:txBody>
      </p:sp>
      <p:sp>
        <p:nvSpPr>
          <p:cNvPr id="16" name="Rounded Rectangle 11">
            <a:extLst>
              <a:ext uri="{FF2B5EF4-FFF2-40B4-BE49-F238E27FC236}">
                <a16:creationId xmlns:a16="http://schemas.microsoft.com/office/drawing/2014/main" id="{F3D8ED5B-DC7A-BCA3-4CFC-7924D93FE201}"/>
              </a:ext>
            </a:extLst>
          </p:cNvPr>
          <p:cNvSpPr/>
          <p:nvPr/>
        </p:nvSpPr>
        <p:spPr>
          <a:xfrm>
            <a:off x="5444012" y="4415273"/>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endParaRPr lang="en-GB" sz="1200" dirty="0">
              <a:solidFill>
                <a:schemeClr val="tx1"/>
              </a:solidFill>
            </a:endParaRPr>
          </a:p>
        </p:txBody>
      </p:sp>
      <p:sp>
        <p:nvSpPr>
          <p:cNvPr id="17" name="Rounded Rectangle 12">
            <a:extLst>
              <a:ext uri="{FF2B5EF4-FFF2-40B4-BE49-F238E27FC236}">
                <a16:creationId xmlns:a16="http://schemas.microsoft.com/office/drawing/2014/main" id="{7EF4A56C-949F-A53C-C927-D05EF77F17F6}"/>
              </a:ext>
            </a:extLst>
          </p:cNvPr>
          <p:cNvSpPr/>
          <p:nvPr/>
        </p:nvSpPr>
        <p:spPr>
          <a:xfrm>
            <a:off x="5425439" y="3421229"/>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endParaRPr lang="en-GB" sz="1200" dirty="0">
              <a:solidFill>
                <a:schemeClr val="tx1"/>
              </a:solidFill>
            </a:endParaRPr>
          </a:p>
        </p:txBody>
      </p:sp>
      <p:sp>
        <p:nvSpPr>
          <p:cNvPr id="18" name="Rounded Rectangle 13">
            <a:extLst>
              <a:ext uri="{FF2B5EF4-FFF2-40B4-BE49-F238E27FC236}">
                <a16:creationId xmlns:a16="http://schemas.microsoft.com/office/drawing/2014/main" id="{9A8505AC-DBBA-420A-AFF9-CFA57AA885F1}"/>
              </a:ext>
            </a:extLst>
          </p:cNvPr>
          <p:cNvSpPr/>
          <p:nvPr/>
        </p:nvSpPr>
        <p:spPr>
          <a:xfrm>
            <a:off x="7644145" y="4415273"/>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endParaRPr lang="en-GB" sz="1200" dirty="0">
              <a:solidFill>
                <a:schemeClr val="tx1"/>
              </a:solidFill>
            </a:endParaRPr>
          </a:p>
        </p:txBody>
      </p:sp>
      <p:sp>
        <p:nvSpPr>
          <p:cNvPr id="19" name="Rounded Rectangle 14">
            <a:extLst>
              <a:ext uri="{FF2B5EF4-FFF2-40B4-BE49-F238E27FC236}">
                <a16:creationId xmlns:a16="http://schemas.microsoft.com/office/drawing/2014/main" id="{F4A9E017-7197-A1C7-35EE-301664E53A05}"/>
              </a:ext>
            </a:extLst>
          </p:cNvPr>
          <p:cNvSpPr/>
          <p:nvPr/>
        </p:nvSpPr>
        <p:spPr>
          <a:xfrm>
            <a:off x="7625572" y="3421229"/>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endParaRPr lang="en-GB" sz="1200" dirty="0">
              <a:solidFill>
                <a:schemeClr val="tx1"/>
              </a:solidFill>
            </a:endParaRPr>
          </a:p>
        </p:txBody>
      </p:sp>
      <p:sp>
        <p:nvSpPr>
          <p:cNvPr id="20" name="Rounded Rectangle 19">
            <a:extLst>
              <a:ext uri="{FF2B5EF4-FFF2-40B4-BE49-F238E27FC236}">
                <a16:creationId xmlns:a16="http://schemas.microsoft.com/office/drawing/2014/main" id="{1B669C97-E724-642A-C34B-873CEDF9D595}"/>
              </a:ext>
            </a:extLst>
          </p:cNvPr>
          <p:cNvSpPr/>
          <p:nvPr/>
        </p:nvSpPr>
        <p:spPr>
          <a:xfrm>
            <a:off x="3243879" y="5446576"/>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endParaRPr lang="en-GB" sz="1200" dirty="0">
              <a:solidFill>
                <a:schemeClr val="tx1"/>
              </a:solidFill>
            </a:endParaRPr>
          </a:p>
        </p:txBody>
      </p:sp>
      <p:sp>
        <p:nvSpPr>
          <p:cNvPr id="21" name="Rounded Rectangle 20">
            <a:extLst>
              <a:ext uri="{FF2B5EF4-FFF2-40B4-BE49-F238E27FC236}">
                <a16:creationId xmlns:a16="http://schemas.microsoft.com/office/drawing/2014/main" id="{E19AD420-1772-14F4-76B7-79AE5CE0B6DF}"/>
              </a:ext>
            </a:extLst>
          </p:cNvPr>
          <p:cNvSpPr/>
          <p:nvPr/>
        </p:nvSpPr>
        <p:spPr>
          <a:xfrm>
            <a:off x="1043746" y="5446576"/>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endParaRPr lang="en-GB" sz="1200" dirty="0">
              <a:solidFill>
                <a:schemeClr val="tx1"/>
              </a:solidFill>
            </a:endParaRPr>
          </a:p>
        </p:txBody>
      </p:sp>
    </p:spTree>
    <p:extLst>
      <p:ext uri="{BB962C8B-B14F-4D97-AF65-F5344CB8AC3E}">
        <p14:creationId xmlns:p14="http://schemas.microsoft.com/office/powerpoint/2010/main" val="20124542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75E55FC-09CB-C957-6620-3CA26180BC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2B23C3-61F3-8A60-D8CE-F07BDE3DDD63}"/>
              </a:ext>
            </a:extLst>
          </p:cNvPr>
          <p:cNvSpPr>
            <a:spLocks noGrp="1"/>
          </p:cNvSpPr>
          <p:nvPr>
            <p:ph type="title"/>
          </p:nvPr>
        </p:nvSpPr>
        <p:spPr/>
        <p:txBody>
          <a:bodyPr>
            <a:normAutofit/>
          </a:bodyPr>
          <a:lstStyle/>
          <a:p>
            <a:r>
              <a:rPr lang="en-GB" dirty="0"/>
              <a:t>DfE Inclusion Strategy steps</a:t>
            </a:r>
          </a:p>
        </p:txBody>
      </p:sp>
      <p:sp>
        <p:nvSpPr>
          <p:cNvPr id="3" name="Rounded Rectangle 4">
            <a:extLst>
              <a:ext uri="{FF2B5EF4-FFF2-40B4-BE49-F238E27FC236}">
                <a16:creationId xmlns:a16="http://schemas.microsoft.com/office/drawing/2014/main" id="{2068358E-36CD-3D27-0317-9FDE1C920A57}"/>
              </a:ext>
            </a:extLst>
          </p:cNvPr>
          <p:cNvSpPr/>
          <p:nvPr/>
        </p:nvSpPr>
        <p:spPr>
          <a:xfrm>
            <a:off x="1031746" y="1870017"/>
            <a:ext cx="1828039" cy="1386207"/>
          </a:xfrm>
          <a:prstGeom prst="roundRect">
            <a:avLst/>
          </a:prstGeom>
          <a:solidFill>
            <a:srgbClr val="00B0F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t>Statement of intent</a:t>
            </a:r>
          </a:p>
          <a:p>
            <a:pPr algn="ctr"/>
            <a:r>
              <a:rPr lang="en-GB" b="1" dirty="0"/>
              <a:t>(500 words)</a:t>
            </a:r>
          </a:p>
        </p:txBody>
      </p:sp>
      <p:sp>
        <p:nvSpPr>
          <p:cNvPr id="4" name="Rounded Rectangle 5">
            <a:extLst>
              <a:ext uri="{FF2B5EF4-FFF2-40B4-BE49-F238E27FC236}">
                <a16:creationId xmlns:a16="http://schemas.microsoft.com/office/drawing/2014/main" id="{DBCB33C2-8350-4768-50BA-8681E57703C0}"/>
              </a:ext>
            </a:extLst>
          </p:cNvPr>
          <p:cNvSpPr/>
          <p:nvPr/>
        </p:nvSpPr>
        <p:spPr>
          <a:xfrm>
            <a:off x="3216157" y="1870017"/>
            <a:ext cx="1828039" cy="1386207"/>
          </a:xfrm>
          <a:prstGeom prst="roundRect">
            <a:avLst/>
          </a:prstGeom>
          <a:solidFill>
            <a:srgbClr val="00B0F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t>Barriers to learning &amp; participation</a:t>
            </a:r>
          </a:p>
        </p:txBody>
      </p:sp>
      <p:sp>
        <p:nvSpPr>
          <p:cNvPr id="5" name="Rounded Rectangle 6">
            <a:extLst>
              <a:ext uri="{FF2B5EF4-FFF2-40B4-BE49-F238E27FC236}">
                <a16:creationId xmlns:a16="http://schemas.microsoft.com/office/drawing/2014/main" id="{E24591EB-6724-5DD7-B7A6-E1F6CBB587C8}"/>
              </a:ext>
            </a:extLst>
          </p:cNvPr>
          <p:cNvSpPr/>
          <p:nvPr/>
        </p:nvSpPr>
        <p:spPr>
          <a:xfrm>
            <a:off x="5387720" y="1870019"/>
            <a:ext cx="1828039" cy="1386207"/>
          </a:xfrm>
          <a:prstGeom prst="roundRect">
            <a:avLst/>
          </a:prstGeom>
          <a:solidFill>
            <a:srgbClr val="00B0F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t>Activities to address barriers</a:t>
            </a:r>
          </a:p>
        </p:txBody>
      </p:sp>
      <p:sp>
        <p:nvSpPr>
          <p:cNvPr id="6" name="Rounded Rectangle 7">
            <a:extLst>
              <a:ext uri="{FF2B5EF4-FFF2-40B4-BE49-F238E27FC236}">
                <a16:creationId xmlns:a16="http://schemas.microsoft.com/office/drawing/2014/main" id="{BAF1D44C-9D34-5971-5465-F59E70CBAE99}"/>
              </a:ext>
            </a:extLst>
          </p:cNvPr>
          <p:cNvSpPr/>
          <p:nvPr/>
        </p:nvSpPr>
        <p:spPr>
          <a:xfrm>
            <a:off x="7554998" y="1870020"/>
            <a:ext cx="1828039" cy="1386207"/>
          </a:xfrm>
          <a:prstGeom prst="roundRect">
            <a:avLst/>
          </a:prstGeom>
          <a:solidFill>
            <a:srgbClr val="00B0F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t>Intended outcomes</a:t>
            </a:r>
          </a:p>
        </p:txBody>
      </p:sp>
      <p:sp>
        <p:nvSpPr>
          <p:cNvPr id="7" name="Rounded Rectangle 8">
            <a:extLst>
              <a:ext uri="{FF2B5EF4-FFF2-40B4-BE49-F238E27FC236}">
                <a16:creationId xmlns:a16="http://schemas.microsoft.com/office/drawing/2014/main" id="{69B4C575-4E9E-9873-E323-31BF8CE7F16C}"/>
              </a:ext>
            </a:extLst>
          </p:cNvPr>
          <p:cNvSpPr/>
          <p:nvPr/>
        </p:nvSpPr>
        <p:spPr>
          <a:xfrm>
            <a:off x="9712532" y="1870021"/>
            <a:ext cx="1828039" cy="1386207"/>
          </a:xfrm>
          <a:prstGeom prst="roundRect">
            <a:avLst/>
          </a:prstGeom>
          <a:solidFill>
            <a:schemeClr val="accent1">
              <a:lumMod val="40000"/>
              <a:lumOff val="6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From Year 2 review progress</a:t>
            </a:r>
          </a:p>
        </p:txBody>
      </p:sp>
      <p:sp>
        <p:nvSpPr>
          <p:cNvPr id="8" name="Rounded Rectangle 9">
            <a:extLst>
              <a:ext uri="{FF2B5EF4-FFF2-40B4-BE49-F238E27FC236}">
                <a16:creationId xmlns:a16="http://schemas.microsoft.com/office/drawing/2014/main" id="{2DE24B57-B1BA-2831-63C0-E778F00B2923}"/>
              </a:ext>
            </a:extLst>
          </p:cNvPr>
          <p:cNvSpPr/>
          <p:nvPr/>
        </p:nvSpPr>
        <p:spPr>
          <a:xfrm>
            <a:off x="1043746" y="4415275"/>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r>
              <a:rPr lang="en-GB" sz="1200" dirty="0">
                <a:solidFill>
                  <a:schemeClr val="tx1"/>
                </a:solidFill>
              </a:rPr>
              <a:t>What do we want to achieve </a:t>
            </a:r>
          </a:p>
        </p:txBody>
      </p:sp>
      <p:sp>
        <p:nvSpPr>
          <p:cNvPr id="9" name="Rounded Rectangle 3">
            <a:extLst>
              <a:ext uri="{FF2B5EF4-FFF2-40B4-BE49-F238E27FC236}">
                <a16:creationId xmlns:a16="http://schemas.microsoft.com/office/drawing/2014/main" id="{0CF25541-1A4F-414A-F439-2F0B5E0B5C3E}"/>
              </a:ext>
            </a:extLst>
          </p:cNvPr>
          <p:cNvSpPr/>
          <p:nvPr/>
        </p:nvSpPr>
        <p:spPr>
          <a:xfrm>
            <a:off x="1025173" y="3421231"/>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r>
              <a:rPr lang="en-GB" sz="1200" dirty="0">
                <a:solidFill>
                  <a:schemeClr val="tx1"/>
                </a:solidFill>
              </a:rPr>
              <a:t>What inclusion means at our school</a:t>
            </a:r>
          </a:p>
        </p:txBody>
      </p:sp>
      <p:sp>
        <p:nvSpPr>
          <p:cNvPr id="10" name="Right Arrow 15">
            <a:extLst>
              <a:ext uri="{FF2B5EF4-FFF2-40B4-BE49-F238E27FC236}">
                <a16:creationId xmlns:a16="http://schemas.microsoft.com/office/drawing/2014/main" id="{AFCCA033-AB42-2440-F199-5F4E2E9EEBF8}"/>
              </a:ext>
            </a:extLst>
          </p:cNvPr>
          <p:cNvSpPr/>
          <p:nvPr/>
        </p:nvSpPr>
        <p:spPr>
          <a:xfrm>
            <a:off x="2850636" y="2297306"/>
            <a:ext cx="374670" cy="531628"/>
          </a:xfrm>
          <a:prstGeom prst="right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1" name="Right Arrow 16">
            <a:extLst>
              <a:ext uri="{FF2B5EF4-FFF2-40B4-BE49-F238E27FC236}">
                <a16:creationId xmlns:a16="http://schemas.microsoft.com/office/drawing/2014/main" id="{22928008-AEB3-F44F-A857-5B871A2ADEA1}"/>
              </a:ext>
            </a:extLst>
          </p:cNvPr>
          <p:cNvSpPr/>
          <p:nvPr/>
        </p:nvSpPr>
        <p:spPr>
          <a:xfrm>
            <a:off x="5022200" y="2290145"/>
            <a:ext cx="374670" cy="531628"/>
          </a:xfrm>
          <a:prstGeom prst="right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2" name="Right Arrow 17">
            <a:extLst>
              <a:ext uri="{FF2B5EF4-FFF2-40B4-BE49-F238E27FC236}">
                <a16:creationId xmlns:a16="http://schemas.microsoft.com/office/drawing/2014/main" id="{A6EB2649-6CCA-DE04-E852-E0429AFAC441}"/>
              </a:ext>
            </a:extLst>
          </p:cNvPr>
          <p:cNvSpPr/>
          <p:nvPr/>
        </p:nvSpPr>
        <p:spPr>
          <a:xfrm>
            <a:off x="7205879" y="2290145"/>
            <a:ext cx="374670" cy="531628"/>
          </a:xfrm>
          <a:prstGeom prst="right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3" name="Right Arrow 18">
            <a:extLst>
              <a:ext uri="{FF2B5EF4-FFF2-40B4-BE49-F238E27FC236}">
                <a16:creationId xmlns:a16="http://schemas.microsoft.com/office/drawing/2014/main" id="{6446BCD2-EDE7-6AA7-AD18-BA95C7EBC58C}"/>
              </a:ext>
            </a:extLst>
          </p:cNvPr>
          <p:cNvSpPr/>
          <p:nvPr/>
        </p:nvSpPr>
        <p:spPr>
          <a:xfrm>
            <a:off x="9374174" y="2297306"/>
            <a:ext cx="374670" cy="531628"/>
          </a:xfrm>
          <a:prstGeom prst="right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4" name="Rounded Rectangle 2">
            <a:extLst>
              <a:ext uri="{FF2B5EF4-FFF2-40B4-BE49-F238E27FC236}">
                <a16:creationId xmlns:a16="http://schemas.microsoft.com/office/drawing/2014/main" id="{3612BB44-16D0-A976-E82B-51CA9FE199CB}"/>
              </a:ext>
            </a:extLst>
          </p:cNvPr>
          <p:cNvSpPr/>
          <p:nvPr/>
        </p:nvSpPr>
        <p:spPr>
          <a:xfrm>
            <a:off x="3243879" y="4415274"/>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r>
              <a:rPr lang="en-GB" sz="1200" dirty="0">
                <a:solidFill>
                  <a:schemeClr val="tx1"/>
                </a:solidFill>
              </a:rPr>
              <a:t>Culture</a:t>
            </a:r>
          </a:p>
        </p:txBody>
      </p:sp>
      <p:sp>
        <p:nvSpPr>
          <p:cNvPr id="15" name="Rounded Rectangle 10">
            <a:extLst>
              <a:ext uri="{FF2B5EF4-FFF2-40B4-BE49-F238E27FC236}">
                <a16:creationId xmlns:a16="http://schemas.microsoft.com/office/drawing/2014/main" id="{733A680A-5E26-12EF-8CF1-64E8C8660958}"/>
              </a:ext>
            </a:extLst>
          </p:cNvPr>
          <p:cNvSpPr/>
          <p:nvPr/>
        </p:nvSpPr>
        <p:spPr>
          <a:xfrm>
            <a:off x="3225306" y="3421230"/>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r>
              <a:rPr lang="en-GB" sz="1200" dirty="0">
                <a:solidFill>
                  <a:schemeClr val="tx1"/>
                </a:solidFill>
              </a:rPr>
              <a:t>Environment</a:t>
            </a:r>
          </a:p>
        </p:txBody>
      </p:sp>
      <p:sp>
        <p:nvSpPr>
          <p:cNvPr id="16" name="Rounded Rectangle 11">
            <a:extLst>
              <a:ext uri="{FF2B5EF4-FFF2-40B4-BE49-F238E27FC236}">
                <a16:creationId xmlns:a16="http://schemas.microsoft.com/office/drawing/2014/main" id="{C0F9A7A9-F0DE-9339-7393-235218C26319}"/>
              </a:ext>
            </a:extLst>
          </p:cNvPr>
          <p:cNvSpPr/>
          <p:nvPr/>
        </p:nvSpPr>
        <p:spPr>
          <a:xfrm>
            <a:off x="5444012" y="4415273"/>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r>
              <a:rPr lang="en-GB" sz="1200" dirty="0">
                <a:solidFill>
                  <a:schemeClr val="tx1"/>
                </a:solidFill>
              </a:rPr>
              <a:t>Inclusive teaching</a:t>
            </a:r>
          </a:p>
        </p:txBody>
      </p:sp>
      <p:sp>
        <p:nvSpPr>
          <p:cNvPr id="17" name="Rounded Rectangle 12">
            <a:extLst>
              <a:ext uri="{FF2B5EF4-FFF2-40B4-BE49-F238E27FC236}">
                <a16:creationId xmlns:a16="http://schemas.microsoft.com/office/drawing/2014/main" id="{6C3F54F4-E272-503E-DB4F-9D12647DCE75}"/>
              </a:ext>
            </a:extLst>
          </p:cNvPr>
          <p:cNvSpPr/>
          <p:nvPr/>
        </p:nvSpPr>
        <p:spPr>
          <a:xfrm>
            <a:off x="5425439" y="3421229"/>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r>
              <a:rPr lang="en-GB" sz="1200" dirty="0">
                <a:solidFill>
                  <a:schemeClr val="tx1"/>
                </a:solidFill>
              </a:rPr>
              <a:t>Distributing </a:t>
            </a:r>
          </a:p>
          <a:p>
            <a:pPr algn="ctr"/>
            <a:r>
              <a:rPr lang="en-GB" sz="1200" dirty="0">
                <a:solidFill>
                  <a:schemeClr val="tx1"/>
                </a:solidFill>
              </a:rPr>
              <a:t>leadership</a:t>
            </a:r>
          </a:p>
        </p:txBody>
      </p:sp>
      <p:sp>
        <p:nvSpPr>
          <p:cNvPr id="18" name="Rounded Rectangle 13">
            <a:extLst>
              <a:ext uri="{FF2B5EF4-FFF2-40B4-BE49-F238E27FC236}">
                <a16:creationId xmlns:a16="http://schemas.microsoft.com/office/drawing/2014/main" id="{6AF11BEF-9DF7-BF71-844C-44F6E5321428}"/>
              </a:ext>
            </a:extLst>
          </p:cNvPr>
          <p:cNvSpPr/>
          <p:nvPr/>
        </p:nvSpPr>
        <p:spPr>
          <a:xfrm>
            <a:off x="7644145" y="4415273"/>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r>
              <a:rPr lang="en-GB" sz="1200" dirty="0">
                <a:solidFill>
                  <a:schemeClr val="tx1"/>
                </a:solidFill>
              </a:rPr>
              <a:t>How will we know</a:t>
            </a:r>
          </a:p>
        </p:txBody>
      </p:sp>
      <p:sp>
        <p:nvSpPr>
          <p:cNvPr id="19" name="Rounded Rectangle 14">
            <a:extLst>
              <a:ext uri="{FF2B5EF4-FFF2-40B4-BE49-F238E27FC236}">
                <a16:creationId xmlns:a16="http://schemas.microsoft.com/office/drawing/2014/main" id="{3BBEE38C-789A-B384-B367-A388E629EBB9}"/>
              </a:ext>
            </a:extLst>
          </p:cNvPr>
          <p:cNvSpPr/>
          <p:nvPr/>
        </p:nvSpPr>
        <p:spPr>
          <a:xfrm>
            <a:off x="7625572" y="3421229"/>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r>
              <a:rPr lang="en-GB" sz="1200" dirty="0">
                <a:solidFill>
                  <a:schemeClr val="tx1"/>
                </a:solidFill>
              </a:rPr>
              <a:t>Belonging </a:t>
            </a:r>
          </a:p>
          <a:p>
            <a:pPr algn="ctr"/>
            <a:r>
              <a:rPr lang="en-GB" sz="1200" dirty="0">
                <a:solidFill>
                  <a:schemeClr val="tx1"/>
                </a:solidFill>
              </a:rPr>
              <a:t>Achieving </a:t>
            </a:r>
          </a:p>
          <a:p>
            <a:pPr algn="ctr"/>
            <a:r>
              <a:rPr lang="en-GB" sz="1200" dirty="0">
                <a:solidFill>
                  <a:schemeClr val="tx1"/>
                </a:solidFill>
              </a:rPr>
              <a:t>Thriving </a:t>
            </a:r>
          </a:p>
        </p:txBody>
      </p:sp>
      <p:sp>
        <p:nvSpPr>
          <p:cNvPr id="20" name="Rounded Rectangle 19">
            <a:extLst>
              <a:ext uri="{FF2B5EF4-FFF2-40B4-BE49-F238E27FC236}">
                <a16:creationId xmlns:a16="http://schemas.microsoft.com/office/drawing/2014/main" id="{2B2451C8-BB7A-7C66-FFEE-E477241F6E70}"/>
              </a:ext>
            </a:extLst>
          </p:cNvPr>
          <p:cNvSpPr/>
          <p:nvPr/>
        </p:nvSpPr>
        <p:spPr>
          <a:xfrm>
            <a:off x="3243879" y="5446576"/>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r>
              <a:rPr lang="en-GB" sz="1200" dirty="0">
                <a:solidFill>
                  <a:schemeClr val="tx1"/>
                </a:solidFill>
              </a:rPr>
              <a:t>systems</a:t>
            </a:r>
          </a:p>
        </p:txBody>
      </p:sp>
      <p:sp>
        <p:nvSpPr>
          <p:cNvPr id="21" name="Rounded Rectangle 20">
            <a:extLst>
              <a:ext uri="{FF2B5EF4-FFF2-40B4-BE49-F238E27FC236}">
                <a16:creationId xmlns:a16="http://schemas.microsoft.com/office/drawing/2014/main" id="{974D6B82-42AE-B9C4-D114-06A581E153E4}"/>
              </a:ext>
            </a:extLst>
          </p:cNvPr>
          <p:cNvSpPr/>
          <p:nvPr/>
        </p:nvSpPr>
        <p:spPr>
          <a:xfrm>
            <a:off x="1040607" y="5446576"/>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r>
              <a:rPr lang="en-GB" sz="1200" dirty="0">
                <a:solidFill>
                  <a:schemeClr val="tx1"/>
                </a:solidFill>
              </a:rPr>
              <a:t>Where will we prioritise improvement</a:t>
            </a:r>
          </a:p>
        </p:txBody>
      </p:sp>
    </p:spTree>
    <p:extLst>
      <p:ext uri="{BB962C8B-B14F-4D97-AF65-F5344CB8AC3E}">
        <p14:creationId xmlns:p14="http://schemas.microsoft.com/office/powerpoint/2010/main" val="992920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4336772-F9FF-919B-5E18-BE5212AEA05A}"/>
            </a:ext>
          </a:extLst>
        </p:cNvPr>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4B4DE5F6-D82B-9E34-7774-85813CF74340}"/>
              </a:ext>
            </a:extLst>
          </p:cNvPr>
          <p:cNvGraphicFramePr/>
          <p:nvPr>
            <p:extLst>
              <p:ext uri="{D42A27DB-BD31-4B8C-83A1-F6EECF244321}">
                <p14:modId xmlns:p14="http://schemas.microsoft.com/office/powerpoint/2010/main" val="1194387727"/>
              </p:ext>
            </p:extLst>
          </p:nvPr>
        </p:nvGraphicFramePr>
        <p:xfrm>
          <a:off x="2236764" y="273352"/>
          <a:ext cx="9355014"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Graphic 4" descr="Magnifying glass with solid fill">
            <a:extLst>
              <a:ext uri="{FF2B5EF4-FFF2-40B4-BE49-F238E27FC236}">
                <a16:creationId xmlns:a16="http://schemas.microsoft.com/office/drawing/2014/main" id="{4044D9C3-2785-4844-05B8-5E5CD9D4A85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5400000">
            <a:off x="600222" y="1923759"/>
            <a:ext cx="1505241" cy="1505241"/>
          </a:xfrm>
          <a:prstGeom prst="rect">
            <a:avLst/>
          </a:prstGeom>
        </p:spPr>
      </p:pic>
    </p:spTree>
    <p:extLst>
      <p:ext uri="{BB962C8B-B14F-4D97-AF65-F5344CB8AC3E}">
        <p14:creationId xmlns:p14="http://schemas.microsoft.com/office/powerpoint/2010/main" val="25960330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D50A718-9F2E-49AB-117E-BD0D4A0522D2}"/>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334B101D-F0E4-C1B6-04E3-B37B279AD9ED}"/>
              </a:ext>
            </a:extLst>
          </p:cNvPr>
          <p:cNvSpPr/>
          <p:nvPr/>
        </p:nvSpPr>
        <p:spPr>
          <a:xfrm>
            <a:off x="468986" y="411598"/>
            <a:ext cx="1999528" cy="1937282"/>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2"/>
                </a:solidFill>
              </a:rPr>
              <a:t>Funding</a:t>
            </a:r>
          </a:p>
        </p:txBody>
      </p:sp>
      <p:sp>
        <p:nvSpPr>
          <p:cNvPr id="3" name="Rounded Rectangle 8">
            <a:extLst>
              <a:ext uri="{FF2B5EF4-FFF2-40B4-BE49-F238E27FC236}">
                <a16:creationId xmlns:a16="http://schemas.microsoft.com/office/drawing/2014/main" id="{141FE777-0CF5-5AF5-3AA2-71750908EEF6}"/>
              </a:ext>
            </a:extLst>
          </p:cNvPr>
          <p:cNvSpPr/>
          <p:nvPr/>
        </p:nvSpPr>
        <p:spPr>
          <a:xfrm>
            <a:off x="3287688" y="2348880"/>
            <a:ext cx="1468580" cy="872837"/>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IMF</a:t>
            </a:r>
          </a:p>
        </p:txBody>
      </p:sp>
      <p:sp>
        <p:nvSpPr>
          <p:cNvPr id="4" name="Rounded Rectangle 9">
            <a:extLst>
              <a:ext uri="{FF2B5EF4-FFF2-40B4-BE49-F238E27FC236}">
                <a16:creationId xmlns:a16="http://schemas.microsoft.com/office/drawing/2014/main" id="{E9736182-F505-AE4B-7371-B1EC5E8AC8B0}"/>
              </a:ext>
            </a:extLst>
          </p:cNvPr>
          <p:cNvSpPr/>
          <p:nvPr/>
        </p:nvSpPr>
        <p:spPr>
          <a:xfrm>
            <a:off x="5575442" y="2348880"/>
            <a:ext cx="1653862" cy="872837"/>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Instigate</a:t>
            </a:r>
          </a:p>
          <a:p>
            <a:pPr algn="ctr"/>
            <a:r>
              <a:rPr lang="en-US" dirty="0">
                <a:solidFill>
                  <a:schemeClr val="bg2"/>
                </a:solidFill>
              </a:rPr>
              <a:t>reform</a:t>
            </a:r>
          </a:p>
        </p:txBody>
      </p:sp>
      <p:sp>
        <p:nvSpPr>
          <p:cNvPr id="5" name="Rounded Rectangle 10">
            <a:extLst>
              <a:ext uri="{FF2B5EF4-FFF2-40B4-BE49-F238E27FC236}">
                <a16:creationId xmlns:a16="http://schemas.microsoft.com/office/drawing/2014/main" id="{3062F453-E52C-4114-BD7F-FD7FD4099469}"/>
              </a:ext>
            </a:extLst>
          </p:cNvPr>
          <p:cNvSpPr/>
          <p:nvPr/>
        </p:nvSpPr>
        <p:spPr>
          <a:xfrm>
            <a:off x="8048478" y="2348880"/>
            <a:ext cx="1653862" cy="872837"/>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Inadequate</a:t>
            </a:r>
          </a:p>
          <a:p>
            <a:pPr algn="ctr"/>
            <a:r>
              <a:rPr lang="en-US" dirty="0">
                <a:solidFill>
                  <a:schemeClr val="bg2"/>
                </a:solidFill>
              </a:rPr>
              <a:t>change</a:t>
            </a:r>
          </a:p>
        </p:txBody>
      </p:sp>
      <p:cxnSp>
        <p:nvCxnSpPr>
          <p:cNvPr id="6" name="Straight Connector 5">
            <a:extLst>
              <a:ext uri="{FF2B5EF4-FFF2-40B4-BE49-F238E27FC236}">
                <a16:creationId xmlns:a16="http://schemas.microsoft.com/office/drawing/2014/main" id="{47865A49-17A8-EEEE-FABF-5885BB817133}"/>
              </a:ext>
            </a:extLst>
          </p:cNvPr>
          <p:cNvCxnSpPr>
            <a:cxnSpLocks/>
          </p:cNvCxnSpPr>
          <p:nvPr/>
        </p:nvCxnSpPr>
        <p:spPr>
          <a:xfrm flipV="1">
            <a:off x="1775810" y="3605070"/>
            <a:ext cx="8953498" cy="4574"/>
          </a:xfrm>
          <a:prstGeom prst="line">
            <a:avLst/>
          </a:prstGeom>
        </p:spPr>
        <p:style>
          <a:lnRef idx="2">
            <a:schemeClr val="accent1"/>
          </a:lnRef>
          <a:fillRef idx="0">
            <a:schemeClr val="accent1"/>
          </a:fillRef>
          <a:effectRef idx="1">
            <a:schemeClr val="accent1"/>
          </a:effectRef>
          <a:fontRef idx="minor">
            <a:schemeClr val="tx1"/>
          </a:fontRef>
        </p:style>
      </p:cxnSp>
      <p:sp>
        <p:nvSpPr>
          <p:cNvPr id="7" name="Rounded Rectangle 13">
            <a:extLst>
              <a:ext uri="{FF2B5EF4-FFF2-40B4-BE49-F238E27FC236}">
                <a16:creationId xmlns:a16="http://schemas.microsoft.com/office/drawing/2014/main" id="{045E6D10-EF1C-B112-2A50-C36C2E39C996}"/>
              </a:ext>
            </a:extLst>
          </p:cNvPr>
          <p:cNvSpPr/>
          <p:nvPr/>
        </p:nvSpPr>
        <p:spPr>
          <a:xfrm>
            <a:off x="1656315" y="4256371"/>
            <a:ext cx="1423553" cy="872837"/>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IMF</a:t>
            </a:r>
          </a:p>
        </p:txBody>
      </p:sp>
      <p:sp>
        <p:nvSpPr>
          <p:cNvPr id="8" name="Oval 7">
            <a:extLst>
              <a:ext uri="{FF2B5EF4-FFF2-40B4-BE49-F238E27FC236}">
                <a16:creationId xmlns:a16="http://schemas.microsoft.com/office/drawing/2014/main" id="{A6ADBAD9-E3E9-6326-08A3-1A564FF14FD1}"/>
              </a:ext>
            </a:extLst>
          </p:cNvPr>
          <p:cNvSpPr/>
          <p:nvPr/>
        </p:nvSpPr>
        <p:spPr>
          <a:xfrm>
            <a:off x="3633183" y="3936037"/>
            <a:ext cx="1622709" cy="1261927"/>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Current PP £</a:t>
            </a:r>
          </a:p>
        </p:txBody>
      </p:sp>
      <p:sp>
        <p:nvSpPr>
          <p:cNvPr id="9" name="Oval 8">
            <a:extLst>
              <a:ext uri="{FF2B5EF4-FFF2-40B4-BE49-F238E27FC236}">
                <a16:creationId xmlns:a16="http://schemas.microsoft.com/office/drawing/2014/main" id="{4EF258D7-A8DC-E052-6DB1-27ED64DF6701}"/>
              </a:ext>
            </a:extLst>
          </p:cNvPr>
          <p:cNvSpPr/>
          <p:nvPr/>
        </p:nvSpPr>
        <p:spPr>
          <a:xfrm>
            <a:off x="4897404" y="4114898"/>
            <a:ext cx="1706708" cy="1345562"/>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Current SEND £</a:t>
            </a:r>
          </a:p>
          <a:p>
            <a:pPr algn="ctr"/>
            <a:endParaRPr lang="en-US" dirty="0">
              <a:solidFill>
                <a:schemeClr val="bg2"/>
              </a:solidFill>
            </a:endParaRPr>
          </a:p>
        </p:txBody>
      </p:sp>
      <p:sp>
        <p:nvSpPr>
          <p:cNvPr id="10" name="Oval 9">
            <a:extLst>
              <a:ext uri="{FF2B5EF4-FFF2-40B4-BE49-F238E27FC236}">
                <a16:creationId xmlns:a16="http://schemas.microsoft.com/office/drawing/2014/main" id="{2A4B035B-D195-26ED-CA36-381D1FCCE4DF}"/>
              </a:ext>
            </a:extLst>
          </p:cNvPr>
          <p:cNvSpPr/>
          <p:nvPr/>
        </p:nvSpPr>
        <p:spPr>
          <a:xfrm>
            <a:off x="4349283" y="4540257"/>
            <a:ext cx="1575953" cy="1293178"/>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IMF £</a:t>
            </a:r>
          </a:p>
        </p:txBody>
      </p:sp>
      <p:sp>
        <p:nvSpPr>
          <p:cNvPr id="11" name="Rounded Rectangle 17">
            <a:extLst>
              <a:ext uri="{FF2B5EF4-FFF2-40B4-BE49-F238E27FC236}">
                <a16:creationId xmlns:a16="http://schemas.microsoft.com/office/drawing/2014/main" id="{AE515B3C-146D-F283-FAB9-CFA4AD6F615D}"/>
              </a:ext>
            </a:extLst>
          </p:cNvPr>
          <p:cNvSpPr/>
          <p:nvPr/>
        </p:nvSpPr>
        <p:spPr>
          <a:xfrm>
            <a:off x="7388632" y="4304861"/>
            <a:ext cx="1579415" cy="872837"/>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Instigate</a:t>
            </a:r>
          </a:p>
          <a:p>
            <a:pPr algn="ctr"/>
            <a:r>
              <a:rPr lang="en-US" dirty="0">
                <a:solidFill>
                  <a:schemeClr val="bg2"/>
                </a:solidFill>
              </a:rPr>
              <a:t>reform</a:t>
            </a:r>
          </a:p>
        </p:txBody>
      </p:sp>
      <p:sp>
        <p:nvSpPr>
          <p:cNvPr id="12" name="Rounded Rectangle 18">
            <a:extLst>
              <a:ext uri="{FF2B5EF4-FFF2-40B4-BE49-F238E27FC236}">
                <a16:creationId xmlns:a16="http://schemas.microsoft.com/office/drawing/2014/main" id="{6D1A4AD0-178B-9BD6-ABC2-474893475379}"/>
              </a:ext>
            </a:extLst>
          </p:cNvPr>
          <p:cNvSpPr/>
          <p:nvPr/>
        </p:nvSpPr>
        <p:spPr>
          <a:xfrm>
            <a:off x="9646923" y="4314009"/>
            <a:ext cx="1579415" cy="872837"/>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Foundational change </a:t>
            </a:r>
          </a:p>
        </p:txBody>
      </p:sp>
      <p:sp>
        <p:nvSpPr>
          <p:cNvPr id="13" name="TextBox 12">
            <a:extLst>
              <a:ext uri="{FF2B5EF4-FFF2-40B4-BE49-F238E27FC236}">
                <a16:creationId xmlns:a16="http://schemas.microsoft.com/office/drawing/2014/main" id="{CE79CBB0-1E0B-FC58-6BBA-FAD2A1D1FF98}"/>
              </a:ext>
            </a:extLst>
          </p:cNvPr>
          <p:cNvSpPr txBox="1"/>
          <p:nvPr/>
        </p:nvSpPr>
        <p:spPr>
          <a:xfrm>
            <a:off x="1670171" y="3168820"/>
            <a:ext cx="1676400" cy="369332"/>
          </a:xfrm>
          <a:prstGeom prst="rect">
            <a:avLst/>
          </a:prstGeom>
          <a:noFill/>
        </p:spPr>
        <p:txBody>
          <a:bodyPr wrap="square" rtlCol="0">
            <a:spAutoFit/>
          </a:bodyPr>
          <a:lstStyle/>
          <a:p>
            <a:r>
              <a:rPr lang="en-US" dirty="0">
                <a:solidFill>
                  <a:schemeClr val="bg2"/>
                </a:solidFill>
              </a:rPr>
              <a:t>“Operational”</a:t>
            </a:r>
          </a:p>
        </p:txBody>
      </p:sp>
      <p:sp>
        <p:nvSpPr>
          <p:cNvPr id="14" name="TextBox 13">
            <a:extLst>
              <a:ext uri="{FF2B5EF4-FFF2-40B4-BE49-F238E27FC236}">
                <a16:creationId xmlns:a16="http://schemas.microsoft.com/office/drawing/2014/main" id="{7506D24B-2E80-7FA9-E522-D73DD4333D75}"/>
              </a:ext>
            </a:extLst>
          </p:cNvPr>
          <p:cNvSpPr txBox="1"/>
          <p:nvPr/>
        </p:nvSpPr>
        <p:spPr>
          <a:xfrm>
            <a:off x="1670171" y="3689037"/>
            <a:ext cx="1676400" cy="369332"/>
          </a:xfrm>
          <a:prstGeom prst="rect">
            <a:avLst/>
          </a:prstGeom>
          <a:noFill/>
        </p:spPr>
        <p:txBody>
          <a:bodyPr wrap="square" rtlCol="0">
            <a:spAutoFit/>
          </a:bodyPr>
          <a:lstStyle/>
          <a:p>
            <a:r>
              <a:rPr lang="en-US" dirty="0">
                <a:solidFill>
                  <a:schemeClr val="bg2"/>
                </a:solidFill>
              </a:rPr>
              <a:t>“Strategic”</a:t>
            </a:r>
          </a:p>
        </p:txBody>
      </p:sp>
      <p:sp>
        <p:nvSpPr>
          <p:cNvPr id="15" name="Chevron 22">
            <a:extLst>
              <a:ext uri="{FF2B5EF4-FFF2-40B4-BE49-F238E27FC236}">
                <a16:creationId xmlns:a16="http://schemas.microsoft.com/office/drawing/2014/main" id="{74CA581C-F12C-0C88-1D93-8C1C9F121088}"/>
              </a:ext>
            </a:extLst>
          </p:cNvPr>
          <p:cNvSpPr/>
          <p:nvPr/>
        </p:nvSpPr>
        <p:spPr>
          <a:xfrm>
            <a:off x="5012580" y="2572906"/>
            <a:ext cx="353294" cy="498764"/>
          </a:xfrm>
          <a:prstGeom prst="chevron">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6" name="Chevron 23">
            <a:extLst>
              <a:ext uri="{FF2B5EF4-FFF2-40B4-BE49-F238E27FC236}">
                <a16:creationId xmlns:a16="http://schemas.microsoft.com/office/drawing/2014/main" id="{1D5D5389-85B4-57AF-1E90-B2FA85EBA6FC}"/>
              </a:ext>
            </a:extLst>
          </p:cNvPr>
          <p:cNvSpPr/>
          <p:nvPr/>
        </p:nvSpPr>
        <p:spPr>
          <a:xfrm>
            <a:off x="7476099" y="2590224"/>
            <a:ext cx="353294" cy="498764"/>
          </a:xfrm>
          <a:prstGeom prst="chevron">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7" name="Chevron 24">
            <a:extLst>
              <a:ext uri="{FF2B5EF4-FFF2-40B4-BE49-F238E27FC236}">
                <a16:creationId xmlns:a16="http://schemas.microsoft.com/office/drawing/2014/main" id="{1AEF0C4A-E5A1-8895-A72C-7A8E2D2BBB7F}"/>
              </a:ext>
            </a:extLst>
          </p:cNvPr>
          <p:cNvSpPr/>
          <p:nvPr/>
        </p:nvSpPr>
        <p:spPr>
          <a:xfrm>
            <a:off x="3183775" y="4470976"/>
            <a:ext cx="353294" cy="498764"/>
          </a:xfrm>
          <a:prstGeom prst="chevron">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8" name="Chevron 25">
            <a:extLst>
              <a:ext uri="{FF2B5EF4-FFF2-40B4-BE49-F238E27FC236}">
                <a16:creationId xmlns:a16="http://schemas.microsoft.com/office/drawing/2014/main" id="{C7776CBA-79FE-F5CD-3817-9610923DD748}"/>
              </a:ext>
            </a:extLst>
          </p:cNvPr>
          <p:cNvSpPr/>
          <p:nvPr/>
        </p:nvSpPr>
        <p:spPr>
          <a:xfrm>
            <a:off x="6966065" y="4484826"/>
            <a:ext cx="353294" cy="498764"/>
          </a:xfrm>
          <a:prstGeom prst="chevron">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9" name="Chevron 26">
            <a:extLst>
              <a:ext uri="{FF2B5EF4-FFF2-40B4-BE49-F238E27FC236}">
                <a16:creationId xmlns:a16="http://schemas.microsoft.com/office/drawing/2014/main" id="{DC9A3310-AC7F-0599-0FE6-CBF87B93A9F6}"/>
              </a:ext>
            </a:extLst>
          </p:cNvPr>
          <p:cNvSpPr/>
          <p:nvPr/>
        </p:nvSpPr>
        <p:spPr>
          <a:xfrm>
            <a:off x="9113517" y="4498676"/>
            <a:ext cx="353294" cy="498764"/>
          </a:xfrm>
          <a:prstGeom prst="chevron">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Tree>
    <p:extLst>
      <p:ext uri="{BB962C8B-B14F-4D97-AF65-F5344CB8AC3E}">
        <p14:creationId xmlns:p14="http://schemas.microsoft.com/office/powerpoint/2010/main" val="789014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815D88E-C16B-4715-A7EB-CD80B0CDF003}"/>
            </a:ext>
          </a:extLst>
        </p:cNvPr>
        <p:cNvGrpSpPr/>
        <p:nvPr/>
      </p:nvGrpSpPr>
      <p:grpSpPr>
        <a:xfrm>
          <a:off x="0" y="0"/>
          <a:ext cx="0" cy="0"/>
          <a:chOff x="0" y="0"/>
          <a:chExt cx="0" cy="0"/>
        </a:xfrm>
      </p:grpSpPr>
      <p:sp>
        <p:nvSpPr>
          <p:cNvPr id="3" name="Rounded Rectangle 6">
            <a:extLst>
              <a:ext uri="{FF2B5EF4-FFF2-40B4-BE49-F238E27FC236}">
                <a16:creationId xmlns:a16="http://schemas.microsoft.com/office/drawing/2014/main" id="{697DD46B-4037-50E0-10E5-5935D6A8C57C}"/>
              </a:ext>
            </a:extLst>
          </p:cNvPr>
          <p:cNvSpPr/>
          <p:nvPr/>
        </p:nvSpPr>
        <p:spPr>
          <a:xfrm>
            <a:off x="9249127" y="1391096"/>
            <a:ext cx="2513542" cy="3024553"/>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5">
            <a:extLst>
              <a:ext uri="{FF2B5EF4-FFF2-40B4-BE49-F238E27FC236}">
                <a16:creationId xmlns:a16="http://schemas.microsoft.com/office/drawing/2014/main" id="{2A8D42C6-9371-4FD0-01FA-F14003A88E82}"/>
              </a:ext>
            </a:extLst>
          </p:cNvPr>
          <p:cNvSpPr/>
          <p:nvPr/>
        </p:nvSpPr>
        <p:spPr>
          <a:xfrm>
            <a:off x="6376012" y="1391096"/>
            <a:ext cx="2513542" cy="3024553"/>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bg2"/>
              </a:solidFill>
            </a:endParaRPr>
          </a:p>
        </p:txBody>
      </p:sp>
      <p:sp>
        <p:nvSpPr>
          <p:cNvPr id="7" name="Rounded Rectangle 4">
            <a:extLst>
              <a:ext uri="{FF2B5EF4-FFF2-40B4-BE49-F238E27FC236}">
                <a16:creationId xmlns:a16="http://schemas.microsoft.com/office/drawing/2014/main" id="{42C45CFA-5EE3-2C6E-B680-1D766253C3C2}"/>
              </a:ext>
            </a:extLst>
          </p:cNvPr>
          <p:cNvSpPr/>
          <p:nvPr/>
        </p:nvSpPr>
        <p:spPr>
          <a:xfrm>
            <a:off x="385501" y="1391095"/>
            <a:ext cx="5746229" cy="3024553"/>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9" name="TextBox 18">
            <a:extLst>
              <a:ext uri="{FF2B5EF4-FFF2-40B4-BE49-F238E27FC236}">
                <a16:creationId xmlns:a16="http://schemas.microsoft.com/office/drawing/2014/main" id="{7515F4C6-6946-706F-589A-443EE8B365EA}"/>
              </a:ext>
            </a:extLst>
          </p:cNvPr>
          <p:cNvGraphicFramePr/>
          <p:nvPr/>
        </p:nvGraphicFramePr>
        <p:xfrm>
          <a:off x="393813" y="2221259"/>
          <a:ext cx="11390360" cy="16621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ight Arrow 2">
            <a:extLst>
              <a:ext uri="{FF2B5EF4-FFF2-40B4-BE49-F238E27FC236}">
                <a16:creationId xmlns:a16="http://schemas.microsoft.com/office/drawing/2014/main" id="{9ABA91D6-0578-6711-5224-C4BA88627C36}"/>
              </a:ext>
            </a:extLst>
          </p:cNvPr>
          <p:cNvSpPr/>
          <p:nvPr/>
        </p:nvSpPr>
        <p:spPr>
          <a:xfrm>
            <a:off x="393814" y="4645522"/>
            <a:ext cx="11390360" cy="484632"/>
          </a:xfrm>
          <a:prstGeom prst="rightArrow">
            <a:avLst>
              <a:gd name="adj1" fmla="val 99490"/>
              <a:gd name="adj2"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rPr>
              <a:t>T</a:t>
            </a:r>
            <a:r>
              <a:rPr lang="en-GB" sz="1800" b="1" dirty="0">
                <a:solidFill>
                  <a:schemeClr val="bg1"/>
                </a:solidFill>
              </a:rPr>
              <a:t>rajectory toward more inclusive mainstream</a:t>
            </a:r>
          </a:p>
        </p:txBody>
      </p:sp>
      <p:sp>
        <p:nvSpPr>
          <p:cNvPr id="13" name="TextBox 12">
            <a:extLst>
              <a:ext uri="{FF2B5EF4-FFF2-40B4-BE49-F238E27FC236}">
                <a16:creationId xmlns:a16="http://schemas.microsoft.com/office/drawing/2014/main" id="{38837EFD-FC92-56D2-F0BB-43425978B87D}"/>
              </a:ext>
            </a:extLst>
          </p:cNvPr>
          <p:cNvSpPr txBox="1"/>
          <p:nvPr/>
        </p:nvSpPr>
        <p:spPr>
          <a:xfrm>
            <a:off x="1222105" y="1649597"/>
            <a:ext cx="3699803" cy="461665"/>
          </a:xfrm>
          <a:prstGeom prst="rect">
            <a:avLst/>
          </a:prstGeom>
          <a:noFill/>
        </p:spPr>
        <p:txBody>
          <a:bodyPr wrap="square" rtlCol="0">
            <a:spAutoFit/>
          </a:bodyPr>
          <a:lstStyle/>
          <a:p>
            <a:pPr algn="ctr"/>
            <a:r>
              <a:rPr lang="en-GB" sz="2400" b="1" dirty="0">
                <a:solidFill>
                  <a:schemeClr val="bg2"/>
                </a:solidFill>
              </a:rPr>
              <a:t>Culture</a:t>
            </a:r>
          </a:p>
        </p:txBody>
      </p:sp>
      <p:sp>
        <p:nvSpPr>
          <p:cNvPr id="15" name="TextBox 14">
            <a:extLst>
              <a:ext uri="{FF2B5EF4-FFF2-40B4-BE49-F238E27FC236}">
                <a16:creationId xmlns:a16="http://schemas.microsoft.com/office/drawing/2014/main" id="{4E5F2987-E0FC-5A0A-04C2-5B9CAE13F9B1}"/>
              </a:ext>
            </a:extLst>
          </p:cNvPr>
          <p:cNvSpPr txBox="1"/>
          <p:nvPr/>
        </p:nvSpPr>
        <p:spPr>
          <a:xfrm>
            <a:off x="5828406" y="1649597"/>
            <a:ext cx="3699803" cy="461665"/>
          </a:xfrm>
          <a:prstGeom prst="rect">
            <a:avLst/>
          </a:prstGeom>
          <a:noFill/>
        </p:spPr>
        <p:txBody>
          <a:bodyPr wrap="square" rtlCol="0">
            <a:spAutoFit/>
          </a:bodyPr>
          <a:lstStyle/>
          <a:p>
            <a:pPr algn="ctr"/>
            <a:r>
              <a:rPr lang="en-GB" sz="2400" b="1" dirty="0">
                <a:solidFill>
                  <a:schemeClr val="bg2"/>
                </a:solidFill>
              </a:rPr>
              <a:t>Systems</a:t>
            </a:r>
          </a:p>
        </p:txBody>
      </p:sp>
      <p:sp>
        <p:nvSpPr>
          <p:cNvPr id="17" name="TextBox 16">
            <a:extLst>
              <a:ext uri="{FF2B5EF4-FFF2-40B4-BE49-F238E27FC236}">
                <a16:creationId xmlns:a16="http://schemas.microsoft.com/office/drawing/2014/main" id="{470BB83F-CD8E-B1C9-1D18-C28302D10ABC}"/>
              </a:ext>
            </a:extLst>
          </p:cNvPr>
          <p:cNvSpPr txBox="1"/>
          <p:nvPr/>
        </p:nvSpPr>
        <p:spPr>
          <a:xfrm>
            <a:off x="8673632" y="1593744"/>
            <a:ext cx="3699803" cy="461665"/>
          </a:xfrm>
          <a:prstGeom prst="rect">
            <a:avLst/>
          </a:prstGeom>
          <a:noFill/>
        </p:spPr>
        <p:txBody>
          <a:bodyPr wrap="square" rtlCol="0">
            <a:spAutoFit/>
          </a:bodyPr>
          <a:lstStyle/>
          <a:p>
            <a:pPr algn="ctr"/>
            <a:r>
              <a:rPr lang="en-GB" sz="2400" b="1" dirty="0">
                <a:solidFill>
                  <a:schemeClr val="bg2"/>
                </a:solidFill>
              </a:rPr>
              <a:t>Impact</a:t>
            </a:r>
          </a:p>
        </p:txBody>
      </p:sp>
    </p:spTree>
    <p:extLst>
      <p:ext uri="{BB962C8B-B14F-4D97-AF65-F5344CB8AC3E}">
        <p14:creationId xmlns:p14="http://schemas.microsoft.com/office/powerpoint/2010/main" val="34292159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A5455A9-5C30-8BBE-07C7-87B2AB02C1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EED26F-737F-45C5-6282-89F8E2CD8CCF}"/>
              </a:ext>
            </a:extLst>
          </p:cNvPr>
          <p:cNvSpPr>
            <a:spLocks noGrp="1"/>
          </p:cNvSpPr>
          <p:nvPr>
            <p:ph type="title"/>
          </p:nvPr>
        </p:nvSpPr>
        <p:spPr>
          <a:xfrm>
            <a:off x="838200" y="82096"/>
            <a:ext cx="10515600" cy="1325563"/>
          </a:xfrm>
        </p:spPr>
        <p:txBody>
          <a:bodyPr>
            <a:normAutofit/>
          </a:bodyPr>
          <a:lstStyle/>
          <a:p>
            <a:r>
              <a:rPr lang="en-US" sz="4000" dirty="0"/>
              <a:t>Diagnostic labels don’t tell us the whole story…</a:t>
            </a:r>
          </a:p>
        </p:txBody>
      </p:sp>
      <p:sp>
        <p:nvSpPr>
          <p:cNvPr id="5" name="Content Placeholder 4">
            <a:extLst>
              <a:ext uri="{FF2B5EF4-FFF2-40B4-BE49-F238E27FC236}">
                <a16:creationId xmlns:a16="http://schemas.microsoft.com/office/drawing/2014/main" id="{0809AD4A-2C64-B20B-3362-83574698B2E3}"/>
              </a:ext>
            </a:extLst>
          </p:cNvPr>
          <p:cNvSpPr>
            <a:spLocks noGrp="1"/>
          </p:cNvSpPr>
          <p:nvPr>
            <p:ph idx="1"/>
          </p:nvPr>
        </p:nvSpPr>
        <p:spPr>
          <a:xfrm>
            <a:off x="838200" y="1531711"/>
            <a:ext cx="10515600" cy="4351338"/>
          </a:xfrm>
        </p:spPr>
        <p:txBody>
          <a:bodyPr>
            <a:normAutofit lnSpcReduction="10000"/>
          </a:bodyPr>
          <a:lstStyle/>
          <a:p>
            <a:r>
              <a:rPr lang="en-GB" b="1" dirty="0">
                <a:latin typeface="Arial" panose="020B0604020202020204" pitchFamily="34" charset="0"/>
                <a:cs typeface="Arial" panose="020B0604020202020204" pitchFamily="34" charset="0"/>
              </a:rPr>
              <a:t>1 in 5 </a:t>
            </a:r>
            <a:r>
              <a:rPr lang="en-GB" dirty="0">
                <a:latin typeface="Arial" panose="020B0604020202020204" pitchFamily="34" charset="0"/>
                <a:cs typeface="Arial" panose="020B0604020202020204" pitchFamily="34" charset="0"/>
              </a:rPr>
              <a:t>people with Dyslexia have DCD (Kaplan, 1998) 20%</a:t>
            </a:r>
          </a:p>
          <a:p>
            <a:r>
              <a:rPr lang="en-GB" b="1" dirty="0">
                <a:latin typeface="Arial" panose="020B0604020202020204" pitchFamily="34" charset="0"/>
                <a:cs typeface="Arial" panose="020B0604020202020204" pitchFamily="34" charset="0"/>
              </a:rPr>
              <a:t>3 in 10 </a:t>
            </a:r>
            <a:r>
              <a:rPr lang="en-GB" dirty="0">
                <a:latin typeface="Arial" panose="020B0604020202020204" pitchFamily="34" charset="0"/>
                <a:cs typeface="Arial" panose="020B0604020202020204" pitchFamily="34" charset="0"/>
              </a:rPr>
              <a:t>people with Dyslexia have ADHD (</a:t>
            </a:r>
            <a:r>
              <a:rPr lang="en-GB" dirty="0" err="1">
                <a:latin typeface="Arial" panose="020B0604020202020204" pitchFamily="34" charset="0"/>
                <a:cs typeface="Arial" panose="020B0604020202020204" pitchFamily="34" charset="0"/>
              </a:rPr>
              <a:t>Germano</a:t>
            </a:r>
            <a:r>
              <a:rPr lang="en-GB" dirty="0">
                <a:latin typeface="Arial" panose="020B0604020202020204" pitchFamily="34" charset="0"/>
                <a:cs typeface="Arial" panose="020B0604020202020204" pitchFamily="34" charset="0"/>
              </a:rPr>
              <a:t> and Gagliano,2010) 33%</a:t>
            </a:r>
          </a:p>
          <a:p>
            <a:r>
              <a:rPr lang="en-GB" b="1" dirty="0">
                <a:latin typeface="Arial" panose="020B0604020202020204" pitchFamily="34" charset="0"/>
                <a:cs typeface="Arial" panose="020B0604020202020204" pitchFamily="34" charset="0"/>
              </a:rPr>
              <a:t>1 in 2 </a:t>
            </a:r>
            <a:r>
              <a:rPr lang="en-GB" dirty="0">
                <a:latin typeface="Arial" panose="020B0604020202020204" pitchFamily="34" charset="0"/>
                <a:cs typeface="Arial" panose="020B0604020202020204" pitchFamily="34" charset="0"/>
              </a:rPr>
              <a:t>people with DLD/SLI have Dyslexia (Snowling,2000) 50%</a:t>
            </a:r>
          </a:p>
          <a:p>
            <a:r>
              <a:rPr lang="en-GB" b="1" dirty="0">
                <a:latin typeface="Arial" panose="020B0604020202020204" pitchFamily="34" charset="0"/>
                <a:cs typeface="Arial" panose="020B0604020202020204" pitchFamily="34" charset="0"/>
              </a:rPr>
              <a:t>1 in 3 </a:t>
            </a:r>
            <a:r>
              <a:rPr lang="en-GB" dirty="0">
                <a:latin typeface="Arial" panose="020B0604020202020204" pitchFamily="34" charset="0"/>
                <a:cs typeface="Arial" panose="020B0604020202020204" pitchFamily="34" charset="0"/>
              </a:rPr>
              <a:t>people with ADHD have DCD (Gillberg,1998) 33%</a:t>
            </a:r>
          </a:p>
          <a:p>
            <a:r>
              <a:rPr lang="en-GB" b="1" dirty="0">
                <a:latin typeface="Arial" panose="020B0604020202020204" pitchFamily="34" charset="0"/>
                <a:cs typeface="Arial" panose="020B0604020202020204" pitchFamily="34" charset="0"/>
              </a:rPr>
              <a:t>1-2 in 4</a:t>
            </a:r>
            <a:r>
              <a:rPr lang="en-GB" dirty="0">
                <a:latin typeface="Arial" panose="020B0604020202020204" pitchFamily="34" charset="0"/>
                <a:cs typeface="Arial" panose="020B0604020202020204" pitchFamily="34" charset="0"/>
              </a:rPr>
              <a:t> people with ASC have ADHD ( Handen,2015) 25-50%</a:t>
            </a:r>
          </a:p>
          <a:p>
            <a:r>
              <a:rPr lang="en-GB" b="1" dirty="0">
                <a:latin typeface="Arial" panose="020B0604020202020204" pitchFamily="34" charset="0"/>
                <a:cs typeface="Arial" panose="020B0604020202020204" pitchFamily="34" charset="0"/>
              </a:rPr>
              <a:t>4 in 5 </a:t>
            </a:r>
            <a:r>
              <a:rPr lang="en-GB" dirty="0">
                <a:latin typeface="Arial" panose="020B0604020202020204" pitchFamily="34" charset="0"/>
                <a:cs typeface="Arial" panose="020B0604020202020204" pitchFamily="34" charset="0"/>
              </a:rPr>
              <a:t>people with ASC have DCD (</a:t>
            </a:r>
            <a:r>
              <a:rPr lang="en-GB" dirty="0" err="1">
                <a:latin typeface="Arial" panose="020B0604020202020204" pitchFamily="34" charset="0"/>
                <a:cs typeface="Arial" panose="020B0604020202020204" pitchFamily="34" charset="0"/>
              </a:rPr>
              <a:t>Cacola</a:t>
            </a:r>
            <a:r>
              <a:rPr lang="en-GB" dirty="0">
                <a:latin typeface="Arial" panose="020B0604020202020204" pitchFamily="34" charset="0"/>
                <a:cs typeface="Arial" panose="020B0604020202020204" pitchFamily="34" charset="0"/>
              </a:rPr>
              <a:t>, 2017) 80%</a:t>
            </a:r>
          </a:p>
          <a:p>
            <a:r>
              <a:rPr lang="en-GB" b="1" dirty="0">
                <a:latin typeface="Arial" panose="020B0604020202020204" pitchFamily="34" charset="0"/>
                <a:cs typeface="Arial" panose="020B0604020202020204" pitchFamily="34" charset="0"/>
              </a:rPr>
              <a:t>1 in 2-3 </a:t>
            </a:r>
            <a:r>
              <a:rPr lang="en-GB" dirty="0">
                <a:latin typeface="Arial" panose="020B0604020202020204" pitchFamily="34" charset="0"/>
                <a:cs typeface="Arial" panose="020B0604020202020204" pitchFamily="34" charset="0"/>
              </a:rPr>
              <a:t>people with DLD have DCD (Archibald, 2008) 33%</a:t>
            </a:r>
          </a:p>
          <a:p>
            <a:r>
              <a:rPr lang="en-GB" b="1" dirty="0">
                <a:latin typeface="Arial" panose="020B0604020202020204" pitchFamily="34" charset="0"/>
                <a:cs typeface="Arial" panose="020B0604020202020204" pitchFamily="34" charset="0"/>
              </a:rPr>
              <a:t>41% </a:t>
            </a:r>
            <a:r>
              <a:rPr lang="en-GB" dirty="0">
                <a:latin typeface="Arial" panose="020B0604020202020204" pitchFamily="34" charset="0"/>
                <a:cs typeface="Arial" panose="020B0604020202020204" pitchFamily="34" charset="0"/>
              </a:rPr>
              <a:t>of people with DLD have ASC (Georgitsi,2021) 41%</a:t>
            </a:r>
          </a:p>
          <a:p>
            <a:endParaRPr lang="en-GB" dirty="0"/>
          </a:p>
        </p:txBody>
      </p:sp>
      <p:sp>
        <p:nvSpPr>
          <p:cNvPr id="4" name="TextBox 3">
            <a:extLst>
              <a:ext uri="{FF2B5EF4-FFF2-40B4-BE49-F238E27FC236}">
                <a16:creationId xmlns:a16="http://schemas.microsoft.com/office/drawing/2014/main" id="{32E14A7B-9A6E-21C5-AAF2-068B8A8E786A}"/>
              </a:ext>
            </a:extLst>
          </p:cNvPr>
          <p:cNvSpPr txBox="1"/>
          <p:nvPr/>
        </p:nvSpPr>
        <p:spPr>
          <a:xfrm>
            <a:off x="9292717" y="6123543"/>
            <a:ext cx="2805193" cy="369332"/>
          </a:xfrm>
          <a:prstGeom prst="rect">
            <a:avLst/>
          </a:prstGeom>
          <a:noFill/>
        </p:spPr>
        <p:txBody>
          <a:bodyPr wrap="square" rtlCol="0">
            <a:spAutoFit/>
          </a:bodyPr>
          <a:lstStyle/>
          <a:p>
            <a:r>
              <a:rPr lang="en-GB" dirty="0"/>
              <a:t>Dr Amanda Kirby </a:t>
            </a:r>
          </a:p>
        </p:txBody>
      </p:sp>
    </p:spTree>
    <p:extLst>
      <p:ext uri="{BB962C8B-B14F-4D97-AF65-F5344CB8AC3E}">
        <p14:creationId xmlns:p14="http://schemas.microsoft.com/office/powerpoint/2010/main" val="377824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EF330D0-9992-89AD-57D8-DCB9F626ACBD}"/>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44938A56-9836-9060-67FD-B83AFEDDEF20}"/>
              </a:ext>
            </a:extLst>
          </p:cNvPr>
          <p:cNvGrpSpPr/>
          <p:nvPr/>
        </p:nvGrpSpPr>
        <p:grpSpPr>
          <a:xfrm>
            <a:off x="2863283" y="1274267"/>
            <a:ext cx="4430481" cy="2717074"/>
            <a:chOff x="3772992" y="1502229"/>
            <a:chExt cx="4430481" cy="2717074"/>
          </a:xfrm>
        </p:grpSpPr>
        <p:sp>
          <p:nvSpPr>
            <p:cNvPr id="3" name="Oval 2">
              <a:extLst>
                <a:ext uri="{FF2B5EF4-FFF2-40B4-BE49-F238E27FC236}">
                  <a16:creationId xmlns:a16="http://schemas.microsoft.com/office/drawing/2014/main" id="{AEB96C2D-D47C-3F97-2C66-68AD20CE50F2}"/>
                </a:ext>
              </a:extLst>
            </p:cNvPr>
            <p:cNvSpPr/>
            <p:nvPr/>
          </p:nvSpPr>
          <p:spPr>
            <a:xfrm>
              <a:off x="3772992" y="1502229"/>
              <a:ext cx="4430481" cy="2717074"/>
            </a:xfrm>
            <a:prstGeom prst="ellipse">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1855E05-725E-381F-DCA7-027F79943C83}"/>
                </a:ext>
              </a:extLst>
            </p:cNvPr>
            <p:cNvSpPr txBox="1"/>
            <p:nvPr/>
          </p:nvSpPr>
          <p:spPr>
            <a:xfrm>
              <a:off x="5394958" y="1755559"/>
              <a:ext cx="1138641" cy="369332"/>
            </a:xfrm>
            <a:prstGeom prst="rect">
              <a:avLst/>
            </a:prstGeom>
            <a:noFill/>
          </p:spPr>
          <p:txBody>
            <a:bodyPr wrap="square" rtlCol="0">
              <a:spAutoFit/>
            </a:bodyPr>
            <a:lstStyle/>
            <a:p>
              <a:pPr algn="ctr"/>
              <a:r>
                <a:rPr lang="en-US" b="1" dirty="0">
                  <a:solidFill>
                    <a:srgbClr val="00B0F0"/>
                  </a:solidFill>
                </a:rPr>
                <a:t>Dyslexia</a:t>
              </a:r>
            </a:p>
          </p:txBody>
        </p:sp>
      </p:grpSp>
      <p:grpSp>
        <p:nvGrpSpPr>
          <p:cNvPr id="5" name="Group 4">
            <a:extLst>
              <a:ext uri="{FF2B5EF4-FFF2-40B4-BE49-F238E27FC236}">
                <a16:creationId xmlns:a16="http://schemas.microsoft.com/office/drawing/2014/main" id="{91182233-262B-8F66-B1CF-15FCF758EE00}"/>
              </a:ext>
            </a:extLst>
          </p:cNvPr>
          <p:cNvGrpSpPr/>
          <p:nvPr/>
        </p:nvGrpSpPr>
        <p:grpSpPr>
          <a:xfrm>
            <a:off x="4295842" y="1896929"/>
            <a:ext cx="4430481" cy="2717074"/>
            <a:chOff x="5205551" y="2124891"/>
            <a:chExt cx="4430481" cy="2717074"/>
          </a:xfrm>
        </p:grpSpPr>
        <p:sp>
          <p:nvSpPr>
            <p:cNvPr id="6" name="Oval 5">
              <a:extLst>
                <a:ext uri="{FF2B5EF4-FFF2-40B4-BE49-F238E27FC236}">
                  <a16:creationId xmlns:a16="http://schemas.microsoft.com/office/drawing/2014/main" id="{59A9BFC5-D4B8-5F86-C01D-1CC4E189BC8B}"/>
                </a:ext>
              </a:extLst>
            </p:cNvPr>
            <p:cNvSpPr/>
            <p:nvPr/>
          </p:nvSpPr>
          <p:spPr>
            <a:xfrm>
              <a:off x="5205551" y="2124891"/>
              <a:ext cx="4430481" cy="2717074"/>
            </a:xfrm>
            <a:prstGeom prst="ellipse">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3A314A8-2E42-55DC-1094-0FAF8453A1BC}"/>
                </a:ext>
              </a:extLst>
            </p:cNvPr>
            <p:cNvSpPr txBox="1"/>
            <p:nvPr/>
          </p:nvSpPr>
          <p:spPr>
            <a:xfrm>
              <a:off x="8291642" y="3050598"/>
              <a:ext cx="1138641" cy="369332"/>
            </a:xfrm>
            <a:prstGeom prst="rect">
              <a:avLst/>
            </a:prstGeom>
            <a:noFill/>
          </p:spPr>
          <p:txBody>
            <a:bodyPr wrap="square" rtlCol="0">
              <a:spAutoFit/>
            </a:bodyPr>
            <a:lstStyle/>
            <a:p>
              <a:pPr algn="ctr"/>
              <a:r>
                <a:rPr lang="en-US" b="1" dirty="0">
                  <a:solidFill>
                    <a:srgbClr val="00B0F0"/>
                  </a:solidFill>
                </a:rPr>
                <a:t>ADHD</a:t>
              </a:r>
            </a:p>
          </p:txBody>
        </p:sp>
      </p:grpSp>
      <p:grpSp>
        <p:nvGrpSpPr>
          <p:cNvPr id="8" name="Group 7">
            <a:extLst>
              <a:ext uri="{FF2B5EF4-FFF2-40B4-BE49-F238E27FC236}">
                <a16:creationId xmlns:a16="http://schemas.microsoft.com/office/drawing/2014/main" id="{0B07FE64-0A27-D30F-5849-FD4FC5378933}"/>
              </a:ext>
            </a:extLst>
          </p:cNvPr>
          <p:cNvGrpSpPr/>
          <p:nvPr/>
        </p:nvGrpSpPr>
        <p:grpSpPr>
          <a:xfrm>
            <a:off x="3980154" y="3024719"/>
            <a:ext cx="4430481" cy="2717074"/>
            <a:chOff x="4889863" y="3252681"/>
            <a:chExt cx="4430481" cy="2717074"/>
          </a:xfrm>
        </p:grpSpPr>
        <p:sp>
          <p:nvSpPr>
            <p:cNvPr id="9" name="Oval 8">
              <a:extLst>
                <a:ext uri="{FF2B5EF4-FFF2-40B4-BE49-F238E27FC236}">
                  <a16:creationId xmlns:a16="http://schemas.microsoft.com/office/drawing/2014/main" id="{6ED9FB73-90DD-7A41-AF57-A0C14AB9341F}"/>
                </a:ext>
              </a:extLst>
            </p:cNvPr>
            <p:cNvSpPr/>
            <p:nvPr/>
          </p:nvSpPr>
          <p:spPr>
            <a:xfrm>
              <a:off x="4889863" y="3252681"/>
              <a:ext cx="4430481" cy="2717074"/>
            </a:xfrm>
            <a:prstGeom prst="ellipse">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38C6257-8BB2-8CD7-B939-9ED842DD75A4}"/>
                </a:ext>
              </a:extLst>
            </p:cNvPr>
            <p:cNvSpPr txBox="1"/>
            <p:nvPr/>
          </p:nvSpPr>
          <p:spPr>
            <a:xfrm>
              <a:off x="7420791" y="5162427"/>
              <a:ext cx="1138641" cy="369332"/>
            </a:xfrm>
            <a:prstGeom prst="rect">
              <a:avLst/>
            </a:prstGeom>
            <a:noFill/>
          </p:spPr>
          <p:txBody>
            <a:bodyPr wrap="square" rtlCol="0">
              <a:spAutoFit/>
            </a:bodyPr>
            <a:lstStyle/>
            <a:p>
              <a:pPr algn="ctr"/>
              <a:r>
                <a:rPr lang="en-US" b="1" dirty="0">
                  <a:solidFill>
                    <a:srgbClr val="00B0F0"/>
                  </a:solidFill>
                </a:rPr>
                <a:t>ASC</a:t>
              </a:r>
            </a:p>
          </p:txBody>
        </p:sp>
      </p:grpSp>
      <p:grpSp>
        <p:nvGrpSpPr>
          <p:cNvPr id="11" name="Group 10">
            <a:extLst>
              <a:ext uri="{FF2B5EF4-FFF2-40B4-BE49-F238E27FC236}">
                <a16:creationId xmlns:a16="http://schemas.microsoft.com/office/drawing/2014/main" id="{98CA2EF3-2CC6-333B-111E-AE3D2E2B1A11}"/>
              </a:ext>
            </a:extLst>
          </p:cNvPr>
          <p:cNvGrpSpPr/>
          <p:nvPr/>
        </p:nvGrpSpPr>
        <p:grpSpPr>
          <a:xfrm>
            <a:off x="1874861" y="3042136"/>
            <a:ext cx="4430481" cy="2717074"/>
            <a:chOff x="2784570" y="3270098"/>
            <a:chExt cx="4430481" cy="2717074"/>
          </a:xfrm>
        </p:grpSpPr>
        <p:sp>
          <p:nvSpPr>
            <p:cNvPr id="12" name="Oval 11">
              <a:extLst>
                <a:ext uri="{FF2B5EF4-FFF2-40B4-BE49-F238E27FC236}">
                  <a16:creationId xmlns:a16="http://schemas.microsoft.com/office/drawing/2014/main" id="{3B730E7A-51F5-FCFA-C142-07441A1A9930}"/>
                </a:ext>
              </a:extLst>
            </p:cNvPr>
            <p:cNvSpPr/>
            <p:nvPr/>
          </p:nvSpPr>
          <p:spPr>
            <a:xfrm>
              <a:off x="2784570" y="3270098"/>
              <a:ext cx="4430481" cy="2717074"/>
            </a:xfrm>
            <a:prstGeom prst="ellipse">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2BF2A3A-E1C5-20C4-FFDC-2DB995EE2A14}"/>
                </a:ext>
              </a:extLst>
            </p:cNvPr>
            <p:cNvSpPr txBox="1"/>
            <p:nvPr/>
          </p:nvSpPr>
          <p:spPr>
            <a:xfrm>
              <a:off x="3559630" y="5161644"/>
              <a:ext cx="1138641" cy="369332"/>
            </a:xfrm>
            <a:prstGeom prst="rect">
              <a:avLst/>
            </a:prstGeom>
            <a:noFill/>
          </p:spPr>
          <p:txBody>
            <a:bodyPr wrap="square" rtlCol="0">
              <a:spAutoFit/>
            </a:bodyPr>
            <a:lstStyle/>
            <a:p>
              <a:pPr algn="ctr"/>
              <a:r>
                <a:rPr lang="en-US" b="1" dirty="0">
                  <a:solidFill>
                    <a:srgbClr val="00B0F0"/>
                  </a:solidFill>
                </a:rPr>
                <a:t>DLD</a:t>
              </a:r>
            </a:p>
          </p:txBody>
        </p:sp>
      </p:grpSp>
      <p:grpSp>
        <p:nvGrpSpPr>
          <p:cNvPr id="14" name="Group 13">
            <a:extLst>
              <a:ext uri="{FF2B5EF4-FFF2-40B4-BE49-F238E27FC236}">
                <a16:creationId xmlns:a16="http://schemas.microsoft.com/office/drawing/2014/main" id="{D4343D84-886F-1BAF-DC0C-C66D666159F2}"/>
              </a:ext>
            </a:extLst>
          </p:cNvPr>
          <p:cNvGrpSpPr/>
          <p:nvPr/>
        </p:nvGrpSpPr>
        <p:grpSpPr>
          <a:xfrm>
            <a:off x="1415480" y="1896929"/>
            <a:ext cx="4430481" cy="2717074"/>
            <a:chOff x="2325189" y="2124891"/>
            <a:chExt cx="4430481" cy="2717074"/>
          </a:xfrm>
        </p:grpSpPr>
        <p:sp>
          <p:nvSpPr>
            <p:cNvPr id="15" name="Oval 14">
              <a:extLst>
                <a:ext uri="{FF2B5EF4-FFF2-40B4-BE49-F238E27FC236}">
                  <a16:creationId xmlns:a16="http://schemas.microsoft.com/office/drawing/2014/main" id="{332D866F-112F-21F4-A73F-15EF958106AC}"/>
                </a:ext>
              </a:extLst>
            </p:cNvPr>
            <p:cNvSpPr/>
            <p:nvPr/>
          </p:nvSpPr>
          <p:spPr>
            <a:xfrm>
              <a:off x="2325189" y="2124891"/>
              <a:ext cx="4430481" cy="2717074"/>
            </a:xfrm>
            <a:prstGeom prst="ellipse">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3392E6C8-2D23-3320-639F-60C9C62303E9}"/>
                </a:ext>
              </a:extLst>
            </p:cNvPr>
            <p:cNvSpPr txBox="1"/>
            <p:nvPr/>
          </p:nvSpPr>
          <p:spPr>
            <a:xfrm>
              <a:off x="2555968" y="3050598"/>
              <a:ext cx="1138641" cy="369332"/>
            </a:xfrm>
            <a:prstGeom prst="rect">
              <a:avLst/>
            </a:prstGeom>
            <a:noFill/>
          </p:spPr>
          <p:txBody>
            <a:bodyPr wrap="square" rtlCol="0">
              <a:spAutoFit/>
            </a:bodyPr>
            <a:lstStyle/>
            <a:p>
              <a:pPr algn="ctr"/>
              <a:r>
                <a:rPr lang="en-US" b="1" dirty="0">
                  <a:solidFill>
                    <a:srgbClr val="00B0F0"/>
                  </a:solidFill>
                </a:rPr>
                <a:t>DCD</a:t>
              </a:r>
            </a:p>
          </p:txBody>
        </p:sp>
      </p:grpSp>
      <p:sp>
        <p:nvSpPr>
          <p:cNvPr id="17" name="Title 1">
            <a:extLst>
              <a:ext uri="{FF2B5EF4-FFF2-40B4-BE49-F238E27FC236}">
                <a16:creationId xmlns:a16="http://schemas.microsoft.com/office/drawing/2014/main" id="{695F7A50-E88A-55A1-FF95-807D1D9D22FE}"/>
              </a:ext>
            </a:extLst>
          </p:cNvPr>
          <p:cNvSpPr>
            <a:spLocks noGrp="1"/>
          </p:cNvSpPr>
          <p:nvPr>
            <p:ph type="title"/>
          </p:nvPr>
        </p:nvSpPr>
        <p:spPr/>
        <p:txBody>
          <a:bodyPr>
            <a:normAutofit/>
          </a:bodyPr>
          <a:lstStyle/>
          <a:p>
            <a:r>
              <a:rPr lang="en-US" sz="3600" dirty="0">
                <a:latin typeface="+mn-lt"/>
              </a:rPr>
              <a:t>Co-occurrent, overlapping, co-existing…</a:t>
            </a:r>
          </a:p>
        </p:txBody>
      </p:sp>
      <p:grpSp>
        <p:nvGrpSpPr>
          <p:cNvPr id="18" name="Group 17">
            <a:extLst>
              <a:ext uri="{FF2B5EF4-FFF2-40B4-BE49-F238E27FC236}">
                <a16:creationId xmlns:a16="http://schemas.microsoft.com/office/drawing/2014/main" id="{3829987C-DE7B-4345-168F-9BE0136276E9}"/>
              </a:ext>
            </a:extLst>
          </p:cNvPr>
          <p:cNvGrpSpPr/>
          <p:nvPr/>
        </p:nvGrpSpPr>
        <p:grpSpPr>
          <a:xfrm>
            <a:off x="2238978" y="2207787"/>
            <a:ext cx="5673086" cy="3083323"/>
            <a:chOff x="3157405" y="2441700"/>
            <a:chExt cx="5673086" cy="3083323"/>
          </a:xfrm>
        </p:grpSpPr>
        <p:sp>
          <p:nvSpPr>
            <p:cNvPr id="19" name="TextBox 18">
              <a:extLst>
                <a:ext uri="{FF2B5EF4-FFF2-40B4-BE49-F238E27FC236}">
                  <a16:creationId xmlns:a16="http://schemas.microsoft.com/office/drawing/2014/main" id="{4502D0BB-14DD-908B-858D-AE582688DD07}"/>
                </a:ext>
              </a:extLst>
            </p:cNvPr>
            <p:cNvSpPr txBox="1"/>
            <p:nvPr/>
          </p:nvSpPr>
          <p:spPr>
            <a:xfrm>
              <a:off x="6498223" y="2441989"/>
              <a:ext cx="1587134" cy="584775"/>
            </a:xfrm>
            <a:prstGeom prst="rect">
              <a:avLst/>
            </a:prstGeom>
            <a:noFill/>
          </p:spPr>
          <p:txBody>
            <a:bodyPr wrap="square" rtlCol="0">
              <a:spAutoFit/>
            </a:bodyPr>
            <a:lstStyle/>
            <a:p>
              <a:pPr algn="ctr"/>
              <a:r>
                <a:rPr lang="en-US" b="1" dirty="0"/>
                <a:t>33%</a:t>
              </a:r>
            </a:p>
            <a:p>
              <a:pPr algn="ctr"/>
              <a:r>
                <a:rPr lang="en-US" sz="1400" dirty="0"/>
                <a:t>dyslexia + ADHD</a:t>
              </a:r>
            </a:p>
          </p:txBody>
        </p:sp>
        <p:sp>
          <p:nvSpPr>
            <p:cNvPr id="20" name="TextBox 19">
              <a:extLst>
                <a:ext uri="{FF2B5EF4-FFF2-40B4-BE49-F238E27FC236}">
                  <a16:creationId xmlns:a16="http://schemas.microsoft.com/office/drawing/2014/main" id="{E8B3CC81-E517-0AB3-79A6-A9591E3E641B}"/>
                </a:ext>
              </a:extLst>
            </p:cNvPr>
            <p:cNvSpPr txBox="1"/>
            <p:nvPr/>
          </p:nvSpPr>
          <p:spPr>
            <a:xfrm>
              <a:off x="3926477" y="2441700"/>
              <a:ext cx="1587134" cy="584775"/>
            </a:xfrm>
            <a:prstGeom prst="rect">
              <a:avLst/>
            </a:prstGeom>
            <a:noFill/>
          </p:spPr>
          <p:txBody>
            <a:bodyPr wrap="square" rtlCol="0">
              <a:spAutoFit/>
            </a:bodyPr>
            <a:lstStyle/>
            <a:p>
              <a:pPr algn="ctr"/>
              <a:r>
                <a:rPr lang="en-US" b="1" dirty="0"/>
                <a:t>20%</a:t>
              </a:r>
            </a:p>
            <a:p>
              <a:pPr algn="ctr"/>
              <a:r>
                <a:rPr lang="en-US" sz="1400" dirty="0"/>
                <a:t>DCD + dyslexia</a:t>
              </a:r>
            </a:p>
          </p:txBody>
        </p:sp>
        <p:sp>
          <p:nvSpPr>
            <p:cNvPr id="21" name="TextBox 20">
              <a:extLst>
                <a:ext uri="{FF2B5EF4-FFF2-40B4-BE49-F238E27FC236}">
                  <a16:creationId xmlns:a16="http://schemas.microsoft.com/office/drawing/2014/main" id="{30AB1636-DF66-74CD-513A-DACC0110B788}"/>
                </a:ext>
              </a:extLst>
            </p:cNvPr>
            <p:cNvSpPr txBox="1"/>
            <p:nvPr/>
          </p:nvSpPr>
          <p:spPr>
            <a:xfrm>
              <a:off x="7505699" y="4013757"/>
              <a:ext cx="1324792" cy="584775"/>
            </a:xfrm>
            <a:prstGeom prst="rect">
              <a:avLst/>
            </a:prstGeom>
            <a:noFill/>
          </p:spPr>
          <p:txBody>
            <a:bodyPr wrap="square" rtlCol="0">
              <a:spAutoFit/>
            </a:bodyPr>
            <a:lstStyle/>
            <a:p>
              <a:pPr algn="ctr"/>
              <a:r>
                <a:rPr lang="en-US" b="1" dirty="0"/>
                <a:t>25-50%</a:t>
              </a:r>
            </a:p>
            <a:p>
              <a:pPr algn="ctr"/>
              <a:r>
                <a:rPr lang="en-US" sz="1400" dirty="0"/>
                <a:t>ASC + ADHD</a:t>
              </a:r>
            </a:p>
          </p:txBody>
        </p:sp>
        <p:sp>
          <p:nvSpPr>
            <p:cNvPr id="22" name="TextBox 21">
              <a:extLst>
                <a:ext uri="{FF2B5EF4-FFF2-40B4-BE49-F238E27FC236}">
                  <a16:creationId xmlns:a16="http://schemas.microsoft.com/office/drawing/2014/main" id="{D48F315B-FD36-7C30-FAB0-E43D29C0DD4B}"/>
                </a:ext>
              </a:extLst>
            </p:cNvPr>
            <p:cNvSpPr txBox="1"/>
            <p:nvPr/>
          </p:nvSpPr>
          <p:spPr>
            <a:xfrm>
              <a:off x="5275215" y="2724288"/>
              <a:ext cx="1587134" cy="584775"/>
            </a:xfrm>
            <a:prstGeom prst="rect">
              <a:avLst/>
            </a:prstGeom>
            <a:noFill/>
          </p:spPr>
          <p:txBody>
            <a:bodyPr wrap="square" rtlCol="0">
              <a:spAutoFit/>
            </a:bodyPr>
            <a:lstStyle/>
            <a:p>
              <a:pPr algn="ctr"/>
              <a:r>
                <a:rPr lang="en-US" b="1" dirty="0"/>
                <a:t>33%</a:t>
              </a:r>
            </a:p>
            <a:p>
              <a:pPr algn="ctr"/>
              <a:r>
                <a:rPr lang="en-US" sz="1400" dirty="0"/>
                <a:t>DCD + ADHD</a:t>
              </a:r>
            </a:p>
          </p:txBody>
        </p:sp>
        <p:sp>
          <p:nvSpPr>
            <p:cNvPr id="23" name="TextBox 22">
              <a:extLst>
                <a:ext uri="{FF2B5EF4-FFF2-40B4-BE49-F238E27FC236}">
                  <a16:creationId xmlns:a16="http://schemas.microsoft.com/office/drawing/2014/main" id="{8C56B940-9C4C-4E31-640C-BEB371AADF13}"/>
                </a:ext>
              </a:extLst>
            </p:cNvPr>
            <p:cNvSpPr txBox="1"/>
            <p:nvPr/>
          </p:nvSpPr>
          <p:spPr>
            <a:xfrm>
              <a:off x="4576874" y="4142656"/>
              <a:ext cx="1587134" cy="584775"/>
            </a:xfrm>
            <a:prstGeom prst="rect">
              <a:avLst/>
            </a:prstGeom>
            <a:noFill/>
          </p:spPr>
          <p:txBody>
            <a:bodyPr wrap="square" rtlCol="0">
              <a:spAutoFit/>
            </a:bodyPr>
            <a:lstStyle/>
            <a:p>
              <a:pPr algn="ctr"/>
              <a:r>
                <a:rPr lang="en-US" b="1" dirty="0"/>
                <a:t>80%</a:t>
              </a:r>
            </a:p>
            <a:p>
              <a:pPr algn="ctr"/>
              <a:r>
                <a:rPr lang="en-US" sz="1400" dirty="0"/>
                <a:t>DCD + ASC</a:t>
              </a:r>
            </a:p>
          </p:txBody>
        </p:sp>
        <p:sp>
          <p:nvSpPr>
            <p:cNvPr id="24" name="TextBox 23">
              <a:extLst>
                <a:ext uri="{FF2B5EF4-FFF2-40B4-BE49-F238E27FC236}">
                  <a16:creationId xmlns:a16="http://schemas.microsoft.com/office/drawing/2014/main" id="{393E7725-4F64-C22A-6CF3-943ACD83319A}"/>
                </a:ext>
              </a:extLst>
            </p:cNvPr>
            <p:cNvSpPr txBox="1"/>
            <p:nvPr/>
          </p:nvSpPr>
          <p:spPr>
            <a:xfrm>
              <a:off x="5483131" y="4940248"/>
              <a:ext cx="1143004" cy="584775"/>
            </a:xfrm>
            <a:prstGeom prst="rect">
              <a:avLst/>
            </a:prstGeom>
            <a:noFill/>
          </p:spPr>
          <p:txBody>
            <a:bodyPr wrap="square" rtlCol="0">
              <a:spAutoFit/>
            </a:bodyPr>
            <a:lstStyle/>
            <a:p>
              <a:pPr algn="ctr"/>
              <a:r>
                <a:rPr lang="en-US" b="1" dirty="0"/>
                <a:t>41%</a:t>
              </a:r>
            </a:p>
            <a:p>
              <a:pPr algn="ctr"/>
              <a:r>
                <a:rPr lang="en-US" sz="1400" dirty="0"/>
                <a:t>DLD + ASC</a:t>
              </a:r>
            </a:p>
          </p:txBody>
        </p:sp>
        <p:sp>
          <p:nvSpPr>
            <p:cNvPr id="25" name="TextBox 24">
              <a:extLst>
                <a:ext uri="{FF2B5EF4-FFF2-40B4-BE49-F238E27FC236}">
                  <a16:creationId xmlns:a16="http://schemas.microsoft.com/office/drawing/2014/main" id="{E2E33D95-C60E-F60F-84D5-6E3E71EFAD50}"/>
                </a:ext>
              </a:extLst>
            </p:cNvPr>
            <p:cNvSpPr txBox="1"/>
            <p:nvPr/>
          </p:nvSpPr>
          <p:spPr>
            <a:xfrm>
              <a:off x="5286100" y="3554562"/>
              <a:ext cx="1587134" cy="584775"/>
            </a:xfrm>
            <a:prstGeom prst="rect">
              <a:avLst/>
            </a:prstGeom>
            <a:noFill/>
          </p:spPr>
          <p:txBody>
            <a:bodyPr wrap="square" rtlCol="0">
              <a:spAutoFit/>
            </a:bodyPr>
            <a:lstStyle/>
            <a:p>
              <a:pPr algn="ctr"/>
              <a:r>
                <a:rPr lang="en-US" b="1" dirty="0"/>
                <a:t>50%</a:t>
              </a:r>
            </a:p>
            <a:p>
              <a:pPr algn="ctr"/>
              <a:r>
                <a:rPr lang="en-US" sz="1400" dirty="0"/>
                <a:t>DLD + dyslexia</a:t>
              </a:r>
            </a:p>
          </p:txBody>
        </p:sp>
        <p:sp>
          <p:nvSpPr>
            <p:cNvPr id="26" name="TextBox 25">
              <a:extLst>
                <a:ext uri="{FF2B5EF4-FFF2-40B4-BE49-F238E27FC236}">
                  <a16:creationId xmlns:a16="http://schemas.microsoft.com/office/drawing/2014/main" id="{E77433EB-39A1-E414-3BE7-43903A0DDAF9}"/>
                </a:ext>
              </a:extLst>
            </p:cNvPr>
            <p:cNvSpPr txBox="1"/>
            <p:nvPr/>
          </p:nvSpPr>
          <p:spPr>
            <a:xfrm>
              <a:off x="3157405" y="4074023"/>
              <a:ext cx="1587134" cy="584775"/>
            </a:xfrm>
            <a:prstGeom prst="rect">
              <a:avLst/>
            </a:prstGeom>
            <a:noFill/>
          </p:spPr>
          <p:txBody>
            <a:bodyPr wrap="square" rtlCol="0">
              <a:spAutoFit/>
            </a:bodyPr>
            <a:lstStyle/>
            <a:p>
              <a:pPr algn="ctr"/>
              <a:r>
                <a:rPr lang="en-US" b="1" dirty="0"/>
                <a:t>33%</a:t>
              </a:r>
            </a:p>
            <a:p>
              <a:pPr algn="ctr"/>
              <a:r>
                <a:rPr lang="en-US" sz="1400" dirty="0"/>
                <a:t>DCD + DLD</a:t>
              </a:r>
            </a:p>
          </p:txBody>
        </p:sp>
      </p:grpSp>
    </p:spTree>
    <p:extLst>
      <p:ext uri="{BB962C8B-B14F-4D97-AF65-F5344CB8AC3E}">
        <p14:creationId xmlns:p14="http://schemas.microsoft.com/office/powerpoint/2010/main" val="3413128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250" fill="hold"/>
                                        <p:tgtEl>
                                          <p:spTgt spid="14"/>
                                        </p:tgtEl>
                                        <p:attrNameLst>
                                          <p:attrName>ppt_x</p:attrName>
                                        </p:attrNameLst>
                                      </p:cBhvr>
                                      <p:tavLst>
                                        <p:tav tm="0">
                                          <p:val>
                                            <p:strVal val="0-#ppt_w/2"/>
                                          </p:val>
                                        </p:tav>
                                        <p:tav tm="100000">
                                          <p:val>
                                            <p:strVal val="#ppt_x"/>
                                          </p:val>
                                        </p:tav>
                                      </p:tavLst>
                                    </p:anim>
                                    <p:anim calcmode="lin" valueType="num">
                                      <p:cBhvr additive="base">
                                        <p:cTn id="14" dur="250" fill="hold"/>
                                        <p:tgtEl>
                                          <p:spTgt spid="14"/>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6" presetClass="entr" presetSubtype="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145">
                                          <p:stCondLst>
                                            <p:cond delay="0"/>
                                          </p:stCondLst>
                                        </p:cTn>
                                        <p:tgtEl>
                                          <p:spTgt spid="11"/>
                                        </p:tgtEl>
                                      </p:cBhvr>
                                    </p:animEffect>
                                    <p:anim calcmode="lin" valueType="num">
                                      <p:cBhvr>
                                        <p:cTn id="23" dur="456"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4" dur="166"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5" dur="166" tmFilter="0, 0; 0.125,0.2665; 0.25,0.4; 0.375,0.465; 0.5,0.5;  0.625,0.535; 0.75,0.6; 0.875,0.7335; 1,1">
                                          <p:stCondLst>
                                            <p:cond delay="166"/>
                                          </p:stCondLst>
                                        </p:cTn>
                                        <p:tgtEl>
                                          <p:spTgt spid="11"/>
                                        </p:tgtEl>
                                        <p:attrNameLst>
                                          <p:attrName>ppt_y</p:attrName>
                                        </p:attrNameLst>
                                      </p:cBhvr>
                                      <p:tavLst>
                                        <p:tav tm="0" fmla="#ppt_y-sin(pi*$)/9">
                                          <p:val>
                                            <p:fltVal val="0"/>
                                          </p:val>
                                        </p:tav>
                                        <p:tav tm="100000">
                                          <p:val>
                                            <p:fltVal val="1"/>
                                          </p:val>
                                        </p:tav>
                                      </p:tavLst>
                                    </p:anim>
                                    <p:anim calcmode="lin" valueType="num">
                                      <p:cBhvr>
                                        <p:cTn id="26" dur="83" tmFilter="0, 0; 0.125,0.2665; 0.25,0.4; 0.375,0.465; 0.5,0.5;  0.625,0.535; 0.75,0.6; 0.875,0.7335; 1,1">
                                          <p:stCondLst>
                                            <p:cond delay="331"/>
                                          </p:stCondLst>
                                        </p:cTn>
                                        <p:tgtEl>
                                          <p:spTgt spid="11"/>
                                        </p:tgtEl>
                                        <p:attrNameLst>
                                          <p:attrName>ppt_y</p:attrName>
                                        </p:attrNameLst>
                                      </p:cBhvr>
                                      <p:tavLst>
                                        <p:tav tm="0" fmla="#ppt_y-sin(pi*$)/27">
                                          <p:val>
                                            <p:fltVal val="0"/>
                                          </p:val>
                                        </p:tav>
                                        <p:tav tm="100000">
                                          <p:val>
                                            <p:fltVal val="1"/>
                                          </p:val>
                                        </p:tav>
                                      </p:tavLst>
                                    </p:anim>
                                    <p:anim calcmode="lin" valueType="num">
                                      <p:cBhvr>
                                        <p:cTn id="27" dur="41" tmFilter="0, 0; 0.125,0.2665; 0.25,0.4; 0.375,0.465; 0.5,0.5;  0.625,0.535; 0.75,0.6; 0.875,0.7335; 1,1">
                                          <p:stCondLst>
                                            <p:cond delay="414"/>
                                          </p:stCondLst>
                                        </p:cTn>
                                        <p:tgtEl>
                                          <p:spTgt spid="11"/>
                                        </p:tgtEl>
                                        <p:attrNameLst>
                                          <p:attrName>ppt_y</p:attrName>
                                        </p:attrNameLst>
                                      </p:cBhvr>
                                      <p:tavLst>
                                        <p:tav tm="0" fmla="#ppt_y-sin(pi*$)/81">
                                          <p:val>
                                            <p:fltVal val="0"/>
                                          </p:val>
                                        </p:tav>
                                        <p:tav tm="100000">
                                          <p:val>
                                            <p:fltVal val="1"/>
                                          </p:val>
                                        </p:tav>
                                      </p:tavLst>
                                    </p:anim>
                                    <p:animScale>
                                      <p:cBhvr>
                                        <p:cTn id="28" dur="7">
                                          <p:stCondLst>
                                            <p:cond delay="162"/>
                                          </p:stCondLst>
                                        </p:cTn>
                                        <p:tgtEl>
                                          <p:spTgt spid="11"/>
                                        </p:tgtEl>
                                      </p:cBhvr>
                                      <p:to x="100000" y="60000"/>
                                    </p:animScale>
                                    <p:animScale>
                                      <p:cBhvr>
                                        <p:cTn id="29" dur="41" decel="50000">
                                          <p:stCondLst>
                                            <p:cond delay="169"/>
                                          </p:stCondLst>
                                        </p:cTn>
                                        <p:tgtEl>
                                          <p:spTgt spid="11"/>
                                        </p:tgtEl>
                                      </p:cBhvr>
                                      <p:to x="100000" y="100000"/>
                                    </p:animScale>
                                    <p:animScale>
                                      <p:cBhvr>
                                        <p:cTn id="30" dur="7">
                                          <p:stCondLst>
                                            <p:cond delay="328"/>
                                          </p:stCondLst>
                                        </p:cTn>
                                        <p:tgtEl>
                                          <p:spTgt spid="11"/>
                                        </p:tgtEl>
                                      </p:cBhvr>
                                      <p:to x="100000" y="80000"/>
                                    </p:animScale>
                                    <p:animScale>
                                      <p:cBhvr>
                                        <p:cTn id="31" dur="41" decel="50000">
                                          <p:stCondLst>
                                            <p:cond delay="335"/>
                                          </p:stCondLst>
                                        </p:cTn>
                                        <p:tgtEl>
                                          <p:spTgt spid="11"/>
                                        </p:tgtEl>
                                      </p:cBhvr>
                                      <p:to x="100000" y="100000"/>
                                    </p:animScale>
                                    <p:animScale>
                                      <p:cBhvr>
                                        <p:cTn id="32" dur="7">
                                          <p:stCondLst>
                                            <p:cond delay="410"/>
                                          </p:stCondLst>
                                        </p:cTn>
                                        <p:tgtEl>
                                          <p:spTgt spid="11"/>
                                        </p:tgtEl>
                                      </p:cBhvr>
                                      <p:to x="100000" y="90000"/>
                                    </p:animScale>
                                    <p:animScale>
                                      <p:cBhvr>
                                        <p:cTn id="33" dur="41" decel="50000">
                                          <p:stCondLst>
                                            <p:cond delay="417"/>
                                          </p:stCondLst>
                                        </p:cTn>
                                        <p:tgtEl>
                                          <p:spTgt spid="11"/>
                                        </p:tgtEl>
                                      </p:cBhvr>
                                      <p:to x="100000" y="100000"/>
                                    </p:animScale>
                                    <p:animScale>
                                      <p:cBhvr>
                                        <p:cTn id="34" dur="7">
                                          <p:stCondLst>
                                            <p:cond delay="452"/>
                                          </p:stCondLst>
                                        </p:cTn>
                                        <p:tgtEl>
                                          <p:spTgt spid="11"/>
                                        </p:tgtEl>
                                      </p:cBhvr>
                                      <p:to x="100000" y="95000"/>
                                    </p:animScale>
                                    <p:animScale>
                                      <p:cBhvr>
                                        <p:cTn id="35" dur="41" decel="50000">
                                          <p:stCondLst>
                                            <p:cond delay="459"/>
                                          </p:stCondLst>
                                        </p:cTn>
                                        <p:tgtEl>
                                          <p:spTgt spid="11"/>
                                        </p:tgtEl>
                                      </p:cBhvr>
                                      <p:to x="100000" y="100000"/>
                                    </p:animScale>
                                  </p:childTnLst>
                                </p:cTn>
                              </p:par>
                            </p:childTnLst>
                          </p:cTn>
                        </p:par>
                        <p:par>
                          <p:cTn id="36" fill="hold">
                            <p:stCondLst>
                              <p:cond delay="1750"/>
                            </p:stCondLst>
                            <p:childTnLst>
                              <p:par>
                                <p:cTn id="37" presetID="12" presetClass="entr" presetSubtype="2"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250"/>
                                        <p:tgtEl>
                                          <p:spTgt spid="8"/>
                                        </p:tgtEl>
                                        <p:attrNameLst>
                                          <p:attrName>ppt_x</p:attrName>
                                        </p:attrNameLst>
                                      </p:cBhvr>
                                      <p:tavLst>
                                        <p:tav tm="0">
                                          <p:val>
                                            <p:strVal val="#ppt_x+#ppt_w*1.125000"/>
                                          </p:val>
                                        </p:tav>
                                        <p:tav tm="100000">
                                          <p:val>
                                            <p:strVal val="#ppt_x"/>
                                          </p:val>
                                        </p:tav>
                                      </p:tavLst>
                                    </p:anim>
                                    <p:animEffect transition="in" filter="wipe(left)">
                                      <p:cBhvr>
                                        <p:cTn id="40" dur="25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dissolve">
                                      <p:cBhvr>
                                        <p:cTn id="4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9B709E8-4500-7701-BA9B-D752292963A0}"/>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38E2E9C8-6B8E-C752-BFD2-B39861391328}"/>
              </a:ext>
            </a:extLst>
          </p:cNvPr>
          <p:cNvGraphicFramePr/>
          <p:nvPr/>
        </p:nvGraphicFramePr>
        <p:xfrm>
          <a:off x="2675620" y="1551030"/>
          <a:ext cx="6840760" cy="41612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4">
            <a:extLst>
              <a:ext uri="{FF2B5EF4-FFF2-40B4-BE49-F238E27FC236}">
                <a16:creationId xmlns:a16="http://schemas.microsoft.com/office/drawing/2014/main" id="{A6EB0992-2BD5-DCF8-555F-8751E6BF2C47}"/>
              </a:ext>
            </a:extLst>
          </p:cNvPr>
          <p:cNvSpPr>
            <a:spLocks noGrp="1"/>
          </p:cNvSpPr>
          <p:nvPr>
            <p:ph type="title"/>
          </p:nvPr>
        </p:nvSpPr>
        <p:spPr>
          <a:xfrm>
            <a:off x="386508" y="22828"/>
            <a:ext cx="11654928" cy="1325563"/>
          </a:xfrm>
        </p:spPr>
        <p:txBody>
          <a:bodyPr>
            <a:noAutofit/>
          </a:bodyPr>
          <a:lstStyle/>
          <a:p>
            <a:r>
              <a:rPr lang="en-US" sz="2800" dirty="0">
                <a:latin typeface="+mn-lt"/>
              </a:rPr>
              <a:t>Dynamic layers of provision that enable us to stretch the universal offer</a:t>
            </a:r>
          </a:p>
        </p:txBody>
      </p:sp>
      <p:sp>
        <p:nvSpPr>
          <p:cNvPr id="4" name="Left-right Arrow 3">
            <a:extLst>
              <a:ext uri="{FF2B5EF4-FFF2-40B4-BE49-F238E27FC236}">
                <a16:creationId xmlns:a16="http://schemas.microsoft.com/office/drawing/2014/main" id="{2F5E563A-1018-F0B4-917F-4D1F3419E0B7}"/>
              </a:ext>
            </a:extLst>
          </p:cNvPr>
          <p:cNvSpPr/>
          <p:nvPr/>
        </p:nvSpPr>
        <p:spPr>
          <a:xfrm rot="5400000">
            <a:off x="3928067" y="4505257"/>
            <a:ext cx="1085668" cy="368401"/>
          </a:xfrm>
          <a:prstGeom prst="leftRightArrow">
            <a:avLst/>
          </a:prstGeom>
          <a:solidFill>
            <a:schemeClr val="accent6">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Left-right Arrow 5">
            <a:extLst>
              <a:ext uri="{FF2B5EF4-FFF2-40B4-BE49-F238E27FC236}">
                <a16:creationId xmlns:a16="http://schemas.microsoft.com/office/drawing/2014/main" id="{B4FEB2EF-94F9-3823-5869-7917E9E2AEA7}"/>
              </a:ext>
            </a:extLst>
          </p:cNvPr>
          <p:cNvSpPr/>
          <p:nvPr/>
        </p:nvSpPr>
        <p:spPr>
          <a:xfrm rot="5400000">
            <a:off x="4697717" y="3665988"/>
            <a:ext cx="2796566" cy="368401"/>
          </a:xfrm>
          <a:prstGeom prst="leftRightArrow">
            <a:avLst/>
          </a:prstGeom>
          <a:solidFill>
            <a:schemeClr val="accent6">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Left-right Arrow 6">
            <a:extLst>
              <a:ext uri="{FF2B5EF4-FFF2-40B4-BE49-F238E27FC236}">
                <a16:creationId xmlns:a16="http://schemas.microsoft.com/office/drawing/2014/main" id="{4A734D62-6289-5A89-3B90-5197975982FD}"/>
              </a:ext>
            </a:extLst>
          </p:cNvPr>
          <p:cNvSpPr/>
          <p:nvPr/>
        </p:nvSpPr>
        <p:spPr>
          <a:xfrm>
            <a:off x="3820883" y="5232292"/>
            <a:ext cx="4550237" cy="431553"/>
          </a:xfrm>
          <a:prstGeom prst="leftRightArrow">
            <a:avLst/>
          </a:prstGeom>
          <a:solidFill>
            <a:schemeClr val="accent6">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1734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F3C992B-AA1F-4609-A976-D2B7FB82B24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B2F0EEE2-22C7-FE7B-D3C1-8F9BF4180356}"/>
              </a:ext>
            </a:extLst>
          </p:cNvPr>
          <p:cNvGrpSpPr/>
          <p:nvPr/>
        </p:nvGrpSpPr>
        <p:grpSpPr>
          <a:xfrm>
            <a:off x="29489" y="5973193"/>
            <a:ext cx="8627438" cy="913280"/>
            <a:chOff x="-227182" y="6217888"/>
            <a:chExt cx="12528986" cy="780428"/>
          </a:xfrm>
        </p:grpSpPr>
        <p:sp>
          <p:nvSpPr>
            <p:cNvPr id="3" name="Rectangle 2">
              <a:extLst>
                <a:ext uri="{FF2B5EF4-FFF2-40B4-BE49-F238E27FC236}">
                  <a16:creationId xmlns:a16="http://schemas.microsoft.com/office/drawing/2014/main" id="{BB2C2492-BD44-D777-C88C-93C2C4C439B3}"/>
                </a:ext>
              </a:extLst>
            </p:cNvPr>
            <p:cNvSpPr/>
            <p:nvPr userDrawn="1"/>
          </p:nvSpPr>
          <p:spPr>
            <a:xfrm>
              <a:off x="0" y="6258812"/>
              <a:ext cx="12301804" cy="6985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n 7">
              <a:extLst>
                <a:ext uri="{FF2B5EF4-FFF2-40B4-BE49-F238E27FC236}">
                  <a16:creationId xmlns:a16="http://schemas.microsoft.com/office/drawing/2014/main" id="{723D4128-A550-576A-B47A-9BB2C9F2D3D6}"/>
                </a:ext>
              </a:extLst>
            </p:cNvPr>
            <p:cNvSpPr/>
            <p:nvPr userDrawn="1"/>
          </p:nvSpPr>
          <p:spPr>
            <a:xfrm rot="5400000">
              <a:off x="120941" y="5869765"/>
              <a:ext cx="780428" cy="1476674"/>
            </a:xfrm>
            <a:prstGeom prst="can">
              <a:avLst>
                <a:gd name="adj" fmla="val 6138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E45D1B8-7D86-AD19-7EAC-7083613133C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645" y="6236092"/>
              <a:ext cx="1003911" cy="645873"/>
            </a:xfrm>
            <a:prstGeom prst="rect">
              <a:avLst/>
            </a:prstGeom>
          </p:spPr>
        </p:pic>
        <p:sp>
          <p:nvSpPr>
            <p:cNvPr id="6" name="TextBox 5">
              <a:extLst>
                <a:ext uri="{FF2B5EF4-FFF2-40B4-BE49-F238E27FC236}">
                  <a16:creationId xmlns:a16="http://schemas.microsoft.com/office/drawing/2014/main" id="{AFE45DA1-28C2-EC7F-3911-9494EEDD74F0}"/>
                </a:ext>
              </a:extLst>
            </p:cNvPr>
            <p:cNvSpPr txBox="1"/>
            <p:nvPr userDrawn="1"/>
          </p:nvSpPr>
          <p:spPr>
            <a:xfrm>
              <a:off x="3724835" y="6451078"/>
              <a:ext cx="7073153" cy="430887"/>
            </a:xfrm>
            <a:prstGeom prst="rect">
              <a:avLst/>
            </a:prstGeom>
            <a:noFill/>
          </p:spPr>
          <p:txBody>
            <a:bodyPr wrap="square" rtlCol="0">
              <a:spAutoFit/>
            </a:bodyPr>
            <a:lstStyle/>
            <a:p>
              <a:r>
                <a:rPr lang="en-GB" sz="2200" b="1" dirty="0">
                  <a:solidFill>
                    <a:schemeClr val="bg1"/>
                  </a:solidFill>
                  <a:latin typeface="Segoe Script" panose="030B0504020000000003" pitchFamily="66" charset="0"/>
                </a:rPr>
                <a:t>‘Creating Excellence Together’ </a:t>
              </a:r>
            </a:p>
          </p:txBody>
        </p:sp>
      </p:grpSp>
      <p:pic>
        <p:nvPicPr>
          <p:cNvPr id="7" name="Picture 6">
            <a:extLst>
              <a:ext uri="{FF2B5EF4-FFF2-40B4-BE49-F238E27FC236}">
                <a16:creationId xmlns:a16="http://schemas.microsoft.com/office/drawing/2014/main" id="{DB35309E-7865-BE9C-F0EE-BFFF3E0767C9}"/>
              </a:ext>
            </a:extLst>
          </p:cNvPr>
          <p:cNvPicPr>
            <a:picLocks noChangeAspect="1"/>
          </p:cNvPicPr>
          <p:nvPr/>
        </p:nvPicPr>
        <p:blipFill>
          <a:blip r:embed="rId3"/>
          <a:stretch>
            <a:fillRect/>
          </a:stretch>
        </p:blipFill>
        <p:spPr>
          <a:xfrm>
            <a:off x="196912" y="275901"/>
            <a:ext cx="2504215" cy="1430980"/>
          </a:xfrm>
          <a:prstGeom prst="rect">
            <a:avLst/>
          </a:prstGeom>
          <a:solidFill>
            <a:schemeClr val="tx2">
              <a:lumMod val="60000"/>
              <a:lumOff val="40000"/>
            </a:schemeClr>
          </a:solidFill>
        </p:spPr>
      </p:pic>
      <p:sp>
        <p:nvSpPr>
          <p:cNvPr id="8" name="Oval 7">
            <a:extLst>
              <a:ext uri="{FF2B5EF4-FFF2-40B4-BE49-F238E27FC236}">
                <a16:creationId xmlns:a16="http://schemas.microsoft.com/office/drawing/2014/main" id="{76367A2F-E5BF-2D6E-43F6-E54EC33369BA}"/>
              </a:ext>
            </a:extLst>
          </p:cNvPr>
          <p:cNvSpPr/>
          <p:nvPr/>
        </p:nvSpPr>
        <p:spPr>
          <a:xfrm>
            <a:off x="963126" y="537578"/>
            <a:ext cx="971785" cy="90762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 name="Group 8">
            <a:extLst>
              <a:ext uri="{FF2B5EF4-FFF2-40B4-BE49-F238E27FC236}">
                <a16:creationId xmlns:a16="http://schemas.microsoft.com/office/drawing/2014/main" id="{468C7347-8CCC-67DF-7972-36603932FD3A}"/>
              </a:ext>
            </a:extLst>
          </p:cNvPr>
          <p:cNvGrpSpPr/>
          <p:nvPr/>
        </p:nvGrpSpPr>
        <p:grpSpPr>
          <a:xfrm>
            <a:off x="3582510" y="363801"/>
            <a:ext cx="6990664" cy="1255179"/>
            <a:chOff x="433346" y="1145521"/>
            <a:chExt cx="10786447" cy="1963816"/>
          </a:xfrm>
          <a:solidFill>
            <a:schemeClr val="tx2">
              <a:lumMod val="60000"/>
              <a:lumOff val="40000"/>
            </a:schemeClr>
          </a:solidFill>
        </p:grpSpPr>
        <p:pic>
          <p:nvPicPr>
            <p:cNvPr id="10" name="Picture 9">
              <a:extLst>
                <a:ext uri="{FF2B5EF4-FFF2-40B4-BE49-F238E27FC236}">
                  <a16:creationId xmlns:a16="http://schemas.microsoft.com/office/drawing/2014/main" id="{8E937597-29D3-148A-FE34-D84C53F36555}"/>
                </a:ext>
              </a:extLst>
            </p:cNvPr>
            <p:cNvPicPr>
              <a:picLocks noChangeAspect="1"/>
            </p:cNvPicPr>
            <p:nvPr/>
          </p:nvPicPr>
          <p:blipFill rotWithShape="1">
            <a:blip r:embed="rId4"/>
            <a:srcRect r="50729" b="2367"/>
            <a:stretch/>
          </p:blipFill>
          <p:spPr>
            <a:xfrm>
              <a:off x="433346" y="1145521"/>
              <a:ext cx="10709671" cy="940782"/>
            </a:xfrm>
            <a:prstGeom prst="rect">
              <a:avLst/>
            </a:prstGeom>
            <a:grpFill/>
            <a:ln>
              <a:noFill/>
            </a:ln>
          </p:spPr>
        </p:pic>
        <p:pic>
          <p:nvPicPr>
            <p:cNvPr id="11" name="Picture 10">
              <a:extLst>
                <a:ext uri="{FF2B5EF4-FFF2-40B4-BE49-F238E27FC236}">
                  <a16:creationId xmlns:a16="http://schemas.microsoft.com/office/drawing/2014/main" id="{8A094453-07C6-4AC8-5172-5B80617CBB91}"/>
                </a:ext>
              </a:extLst>
            </p:cNvPr>
            <p:cNvPicPr>
              <a:picLocks noChangeAspect="1"/>
            </p:cNvPicPr>
            <p:nvPr/>
          </p:nvPicPr>
          <p:blipFill rotWithShape="1">
            <a:blip r:embed="rId4"/>
            <a:srcRect l="49153" b="-8785"/>
            <a:stretch/>
          </p:blipFill>
          <p:spPr>
            <a:xfrm>
              <a:off x="433346" y="2086303"/>
              <a:ext cx="10786447" cy="1023034"/>
            </a:xfrm>
            <a:prstGeom prst="rect">
              <a:avLst/>
            </a:prstGeom>
            <a:grpFill/>
            <a:ln>
              <a:noFill/>
            </a:ln>
          </p:spPr>
        </p:pic>
      </p:grpSp>
      <p:pic>
        <p:nvPicPr>
          <p:cNvPr id="12" name="Picture 11">
            <a:extLst>
              <a:ext uri="{FF2B5EF4-FFF2-40B4-BE49-F238E27FC236}">
                <a16:creationId xmlns:a16="http://schemas.microsoft.com/office/drawing/2014/main" id="{27360F57-D94F-EBEE-4EED-DA22291AA089}"/>
              </a:ext>
            </a:extLst>
          </p:cNvPr>
          <p:cNvPicPr>
            <a:picLocks noChangeAspect="1"/>
          </p:cNvPicPr>
          <p:nvPr/>
        </p:nvPicPr>
        <p:blipFill>
          <a:blip r:embed="rId5"/>
          <a:stretch>
            <a:fillRect/>
          </a:stretch>
        </p:blipFill>
        <p:spPr>
          <a:xfrm>
            <a:off x="767408" y="1894792"/>
            <a:ext cx="7494549" cy="3965902"/>
          </a:xfrm>
          <a:prstGeom prst="rect">
            <a:avLst/>
          </a:prstGeom>
        </p:spPr>
      </p:pic>
    </p:spTree>
    <p:extLst>
      <p:ext uri="{BB962C8B-B14F-4D97-AF65-F5344CB8AC3E}">
        <p14:creationId xmlns:p14="http://schemas.microsoft.com/office/powerpoint/2010/main" val="613044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124ACD7-B14B-C28E-B130-F5232A278AC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38D3083-20D8-5CB2-5D99-0BA5DDD84A39}"/>
              </a:ext>
            </a:extLst>
          </p:cNvPr>
          <p:cNvSpPr/>
          <p:nvPr/>
        </p:nvSpPr>
        <p:spPr>
          <a:xfrm>
            <a:off x="721891" y="190144"/>
            <a:ext cx="6018459" cy="954107"/>
          </a:xfrm>
          <a:prstGeom prst="rect">
            <a:avLst/>
          </a:prstGeom>
          <a:solidFill>
            <a:schemeClr val="accent1">
              <a:lumMod val="40000"/>
              <a:lumOff val="60000"/>
            </a:schemeClr>
          </a:solidFill>
        </p:spPr>
        <p:txBody>
          <a:bodyPr wrap="square">
            <a:spAutoFit/>
          </a:bodyPr>
          <a:lstStyle/>
          <a:p>
            <a:r>
              <a:rPr lang="en-GB" sz="2800" b="1" dirty="0">
                <a:ea typeface="MS Mincho"/>
              </a:rPr>
              <a:t>This child ‘is’ SEND. </a:t>
            </a:r>
            <a:br>
              <a:rPr lang="en-GB" sz="2800" b="1" dirty="0">
                <a:ea typeface="MS Mincho"/>
              </a:rPr>
            </a:br>
            <a:r>
              <a:rPr lang="en-GB" sz="2800" b="1" dirty="0">
                <a:ea typeface="MS Mincho"/>
              </a:rPr>
              <a:t>These ‘are’ the SEND children.</a:t>
            </a:r>
            <a:r>
              <a:rPr lang="en-GB" sz="2800" dirty="0">
                <a:ea typeface="MS Mincho"/>
              </a:rPr>
              <a:t> </a:t>
            </a:r>
            <a:endParaRPr lang="en-GB" sz="2800" dirty="0"/>
          </a:p>
        </p:txBody>
      </p:sp>
      <p:sp>
        <p:nvSpPr>
          <p:cNvPr id="3" name="Rectangle 2">
            <a:extLst>
              <a:ext uri="{FF2B5EF4-FFF2-40B4-BE49-F238E27FC236}">
                <a16:creationId xmlns:a16="http://schemas.microsoft.com/office/drawing/2014/main" id="{CD14959E-4EC8-66BC-AABC-7F5FB49EAA28}"/>
              </a:ext>
            </a:extLst>
          </p:cNvPr>
          <p:cNvSpPr/>
          <p:nvPr/>
        </p:nvSpPr>
        <p:spPr>
          <a:xfrm>
            <a:off x="4113677" y="2674013"/>
            <a:ext cx="7022883" cy="2825004"/>
          </a:xfrm>
          <a:prstGeom prst="rect">
            <a:avLst/>
          </a:prstGeom>
          <a:solidFill>
            <a:schemeClr val="accent1">
              <a:lumMod val="40000"/>
              <a:lumOff val="60000"/>
            </a:schemeClr>
          </a:solidFill>
        </p:spPr>
        <p:txBody>
          <a:bodyPr wrap="square">
            <a:spAutoFit/>
          </a:bodyPr>
          <a:lstStyle/>
          <a:p>
            <a:pPr>
              <a:lnSpc>
                <a:spcPct val="107000"/>
              </a:lnSpc>
              <a:spcAft>
                <a:spcPts val="1200"/>
              </a:spcAft>
            </a:pPr>
            <a:r>
              <a:rPr lang="en-GB" sz="2800" b="1" dirty="0">
                <a:latin typeface="+mj-lt"/>
                <a:ea typeface="MS Mincho"/>
                <a:cs typeface="Arial" panose="020B0604020202020204" pitchFamily="34" charset="0"/>
              </a:rPr>
              <a:t>They should be in special school. </a:t>
            </a:r>
            <a:br>
              <a:rPr lang="en-GB" sz="2800" b="1" dirty="0">
                <a:latin typeface="+mj-lt"/>
                <a:ea typeface="MS Mincho"/>
                <a:cs typeface="Arial" panose="020B0604020202020204" pitchFamily="34" charset="0"/>
              </a:rPr>
            </a:br>
            <a:r>
              <a:rPr lang="en-GB" sz="2800" b="1" dirty="0">
                <a:latin typeface="+mj-lt"/>
                <a:ea typeface="MS Mincho"/>
                <a:cs typeface="Arial" panose="020B0604020202020204" pitchFamily="34" charset="0"/>
              </a:rPr>
              <a:t>They should not be here.</a:t>
            </a:r>
            <a:br>
              <a:rPr lang="en-GB" sz="2800" b="1" dirty="0">
                <a:latin typeface="+mj-lt"/>
                <a:ea typeface="MS Mincho"/>
                <a:cs typeface="Arial" panose="020B0604020202020204" pitchFamily="34" charset="0"/>
              </a:rPr>
            </a:br>
            <a:r>
              <a:rPr lang="en-GB" sz="2800" b="1" dirty="0">
                <a:latin typeface="+mj-lt"/>
                <a:ea typeface="MS Mincho"/>
                <a:cs typeface="Arial" panose="020B0604020202020204" pitchFamily="34" charset="0"/>
              </a:rPr>
              <a:t>They shouldn’t be in a mainstream school.</a:t>
            </a:r>
            <a:br>
              <a:rPr lang="en-GB" sz="2800" b="1" dirty="0">
                <a:latin typeface="+mj-lt"/>
                <a:ea typeface="MS Mincho"/>
                <a:cs typeface="Arial" panose="020B0604020202020204" pitchFamily="34" charset="0"/>
              </a:rPr>
            </a:br>
            <a:r>
              <a:rPr lang="en-GB" sz="2800" b="1" dirty="0">
                <a:latin typeface="+mj-lt"/>
                <a:ea typeface="MS Mincho"/>
                <a:cs typeface="Arial" panose="020B0604020202020204" pitchFamily="34" charset="0"/>
              </a:rPr>
              <a:t>They don’t belong here. </a:t>
            </a:r>
            <a:br>
              <a:rPr lang="en-GB" sz="2800" b="1" dirty="0">
                <a:latin typeface="+mj-lt"/>
                <a:ea typeface="MS Mincho"/>
                <a:cs typeface="Arial" panose="020B0604020202020204" pitchFamily="34" charset="0"/>
              </a:rPr>
            </a:br>
            <a:r>
              <a:rPr lang="en-GB" sz="2800" b="1" dirty="0">
                <a:latin typeface="+mj-lt"/>
                <a:ea typeface="MS Mincho"/>
                <a:cs typeface="Arial" panose="020B0604020202020204" pitchFamily="34" charset="0"/>
              </a:rPr>
              <a:t>They’d be better off somewhere else.</a:t>
            </a:r>
            <a:br>
              <a:rPr lang="en-GB" sz="2800" b="1" dirty="0">
                <a:latin typeface="+mj-lt"/>
                <a:ea typeface="MS Mincho"/>
                <a:cs typeface="Arial" panose="020B0604020202020204" pitchFamily="34" charset="0"/>
              </a:rPr>
            </a:br>
            <a:r>
              <a:rPr lang="en-GB" sz="2800" b="1" dirty="0">
                <a:latin typeface="+mj-lt"/>
                <a:ea typeface="MS Mincho"/>
                <a:cs typeface="Arial" panose="020B0604020202020204" pitchFamily="34" charset="0"/>
              </a:rPr>
              <a:t>We can’t meet their needs.</a:t>
            </a:r>
            <a:endParaRPr lang="en-GB" sz="2800" dirty="0">
              <a:effectLst/>
              <a:latin typeface="+mj-lt"/>
              <a:ea typeface="MS Mincho"/>
              <a:cs typeface="Times New Roman" panose="02020603050405020304" pitchFamily="18" charset="0"/>
            </a:endParaRPr>
          </a:p>
        </p:txBody>
      </p:sp>
      <p:sp>
        <p:nvSpPr>
          <p:cNvPr id="4" name="Rectangle 3">
            <a:extLst>
              <a:ext uri="{FF2B5EF4-FFF2-40B4-BE49-F238E27FC236}">
                <a16:creationId xmlns:a16="http://schemas.microsoft.com/office/drawing/2014/main" id="{B6F7C502-89AB-FDEC-A0B7-FFC582313DA7}"/>
              </a:ext>
            </a:extLst>
          </p:cNvPr>
          <p:cNvSpPr/>
          <p:nvPr/>
        </p:nvSpPr>
        <p:spPr>
          <a:xfrm>
            <a:off x="4783019" y="1711261"/>
            <a:ext cx="6764404" cy="523220"/>
          </a:xfrm>
          <a:prstGeom prst="rect">
            <a:avLst/>
          </a:prstGeom>
          <a:solidFill>
            <a:schemeClr val="accent1">
              <a:lumMod val="40000"/>
              <a:lumOff val="60000"/>
            </a:schemeClr>
          </a:solidFill>
        </p:spPr>
        <p:txBody>
          <a:bodyPr wrap="square">
            <a:spAutoFit/>
          </a:bodyPr>
          <a:lstStyle/>
          <a:p>
            <a:r>
              <a:rPr lang="en-GB" sz="2800" b="1" dirty="0">
                <a:latin typeface="+mj-lt"/>
                <a:ea typeface="MS Mincho"/>
              </a:rPr>
              <a:t>They didn’t do well, </a:t>
            </a:r>
            <a:r>
              <a:rPr lang="en-GB" sz="2800" b="1" u="sng" dirty="0">
                <a:latin typeface="+mj-lt"/>
                <a:ea typeface="MS Mincho"/>
              </a:rPr>
              <a:t>but</a:t>
            </a:r>
            <a:r>
              <a:rPr lang="en-GB" sz="2800" b="1" dirty="0">
                <a:latin typeface="+mj-lt"/>
                <a:ea typeface="MS Mincho"/>
              </a:rPr>
              <a:t> they are SEND.</a:t>
            </a:r>
            <a:endParaRPr lang="en-GB" sz="2800" dirty="0">
              <a:latin typeface="+mj-lt"/>
            </a:endParaRPr>
          </a:p>
        </p:txBody>
      </p:sp>
      <p:sp>
        <p:nvSpPr>
          <p:cNvPr id="5" name="Rectangle 4">
            <a:extLst>
              <a:ext uri="{FF2B5EF4-FFF2-40B4-BE49-F238E27FC236}">
                <a16:creationId xmlns:a16="http://schemas.microsoft.com/office/drawing/2014/main" id="{204000BF-AC63-C6B0-E470-B9BA92454AB3}"/>
              </a:ext>
            </a:extLst>
          </p:cNvPr>
          <p:cNvSpPr/>
          <p:nvPr/>
        </p:nvSpPr>
        <p:spPr>
          <a:xfrm>
            <a:off x="8549744" y="790170"/>
            <a:ext cx="3197195" cy="519886"/>
          </a:xfrm>
          <a:prstGeom prst="rect">
            <a:avLst/>
          </a:prstGeom>
          <a:solidFill>
            <a:schemeClr val="accent1">
              <a:lumMod val="40000"/>
              <a:lumOff val="60000"/>
            </a:schemeClr>
          </a:solidFill>
        </p:spPr>
        <p:txBody>
          <a:bodyPr wrap="square">
            <a:spAutoFit/>
          </a:bodyPr>
          <a:lstStyle/>
          <a:p>
            <a:pPr>
              <a:lnSpc>
                <a:spcPct val="107000"/>
              </a:lnSpc>
              <a:spcAft>
                <a:spcPts val="1200"/>
              </a:spcAft>
            </a:pPr>
            <a:r>
              <a:rPr lang="en-GB" sz="2800" b="1" dirty="0">
                <a:ea typeface="MS Mincho"/>
                <a:cs typeface="Arial" panose="020B0604020202020204" pitchFamily="34" charset="0"/>
              </a:rPr>
              <a:t>She is ‘naughty’.  </a:t>
            </a:r>
            <a:endParaRPr lang="en-GB" sz="2800" dirty="0">
              <a:effectLst/>
              <a:ea typeface="MS Mincho"/>
              <a:cs typeface="Times New Roman" panose="02020603050405020304" pitchFamily="18" charset="0"/>
            </a:endParaRPr>
          </a:p>
        </p:txBody>
      </p:sp>
      <p:sp>
        <p:nvSpPr>
          <p:cNvPr id="6" name="Rectangle 5">
            <a:extLst>
              <a:ext uri="{FF2B5EF4-FFF2-40B4-BE49-F238E27FC236}">
                <a16:creationId xmlns:a16="http://schemas.microsoft.com/office/drawing/2014/main" id="{23661ABD-EF09-B823-8C83-951AE81FE47D}"/>
              </a:ext>
            </a:extLst>
          </p:cNvPr>
          <p:cNvSpPr/>
          <p:nvPr/>
        </p:nvSpPr>
        <p:spPr>
          <a:xfrm>
            <a:off x="307261" y="1654963"/>
            <a:ext cx="3719520" cy="509948"/>
          </a:xfrm>
          <a:prstGeom prst="rect">
            <a:avLst/>
          </a:prstGeom>
          <a:solidFill>
            <a:schemeClr val="accent1">
              <a:lumMod val="40000"/>
              <a:lumOff val="60000"/>
            </a:schemeClr>
          </a:solidFill>
        </p:spPr>
        <p:txBody>
          <a:bodyPr wrap="square">
            <a:spAutoFit/>
          </a:bodyPr>
          <a:lstStyle/>
          <a:p>
            <a:pPr>
              <a:lnSpc>
                <a:spcPct val="107000"/>
              </a:lnSpc>
              <a:spcAft>
                <a:spcPts val="1200"/>
              </a:spcAft>
            </a:pPr>
            <a:r>
              <a:rPr lang="en-GB" sz="2800" b="1" dirty="0">
                <a:ea typeface="MS Mincho"/>
                <a:cs typeface="Arial" panose="020B0604020202020204" pitchFamily="34" charset="0"/>
              </a:rPr>
              <a:t>They are ‘kicking off’</a:t>
            </a:r>
            <a:endParaRPr lang="en-GB" sz="2800" dirty="0">
              <a:effectLst/>
              <a:ea typeface="MS Mincho"/>
              <a:cs typeface="Times New Roman" panose="02020603050405020304" pitchFamily="18" charset="0"/>
            </a:endParaRPr>
          </a:p>
        </p:txBody>
      </p:sp>
      <p:sp>
        <p:nvSpPr>
          <p:cNvPr id="7" name="Rectangle 6">
            <a:extLst>
              <a:ext uri="{FF2B5EF4-FFF2-40B4-BE49-F238E27FC236}">
                <a16:creationId xmlns:a16="http://schemas.microsoft.com/office/drawing/2014/main" id="{F209359F-A7B0-337E-50EE-5F1510AB67E8}"/>
              </a:ext>
            </a:extLst>
          </p:cNvPr>
          <p:cNvSpPr/>
          <p:nvPr/>
        </p:nvSpPr>
        <p:spPr>
          <a:xfrm>
            <a:off x="537907" y="2708476"/>
            <a:ext cx="2890260" cy="989221"/>
          </a:xfrm>
          <a:prstGeom prst="rect">
            <a:avLst/>
          </a:prstGeom>
          <a:solidFill>
            <a:schemeClr val="accent1">
              <a:lumMod val="40000"/>
              <a:lumOff val="60000"/>
            </a:schemeClr>
          </a:solidFill>
        </p:spPr>
        <p:txBody>
          <a:bodyPr wrap="square">
            <a:spAutoFit/>
          </a:bodyPr>
          <a:lstStyle/>
          <a:p>
            <a:pPr>
              <a:lnSpc>
                <a:spcPct val="107000"/>
              </a:lnSpc>
              <a:spcAft>
                <a:spcPts val="1200"/>
              </a:spcAft>
            </a:pPr>
            <a:r>
              <a:rPr lang="en-GB" sz="2800" b="1" dirty="0">
                <a:ea typeface="MS Mincho"/>
                <a:cs typeface="Arial" panose="020B0604020202020204" pitchFamily="34" charset="0"/>
              </a:rPr>
              <a:t>Lowest 20% </a:t>
            </a:r>
            <a:br>
              <a:rPr lang="en-GB" sz="2800" b="1" dirty="0">
                <a:ea typeface="MS Mincho"/>
                <a:cs typeface="Arial" panose="020B0604020202020204" pitchFamily="34" charset="0"/>
              </a:rPr>
            </a:br>
            <a:r>
              <a:rPr lang="en-GB" sz="2800" b="1" dirty="0">
                <a:ea typeface="MS Mincho"/>
                <a:cs typeface="Arial" panose="020B0604020202020204" pitchFamily="34" charset="0"/>
              </a:rPr>
              <a:t>Low ability </a:t>
            </a:r>
            <a:endParaRPr lang="en-GB" sz="2800" dirty="0">
              <a:effectLst/>
              <a:ea typeface="MS Mincho"/>
              <a:cs typeface="Times New Roman" panose="02020603050405020304" pitchFamily="18" charset="0"/>
            </a:endParaRPr>
          </a:p>
        </p:txBody>
      </p:sp>
      <p:sp>
        <p:nvSpPr>
          <p:cNvPr id="13" name="Rectangle 12">
            <a:extLst>
              <a:ext uri="{FF2B5EF4-FFF2-40B4-BE49-F238E27FC236}">
                <a16:creationId xmlns:a16="http://schemas.microsoft.com/office/drawing/2014/main" id="{2FFB1DA8-20BD-2815-5BEB-6ACCE84BBE51}"/>
              </a:ext>
            </a:extLst>
          </p:cNvPr>
          <p:cNvSpPr/>
          <p:nvPr/>
        </p:nvSpPr>
        <p:spPr>
          <a:xfrm>
            <a:off x="376983" y="4263148"/>
            <a:ext cx="3212108" cy="989221"/>
          </a:xfrm>
          <a:prstGeom prst="rect">
            <a:avLst/>
          </a:prstGeom>
          <a:solidFill>
            <a:schemeClr val="accent1">
              <a:lumMod val="40000"/>
              <a:lumOff val="60000"/>
            </a:schemeClr>
          </a:solidFill>
        </p:spPr>
        <p:txBody>
          <a:bodyPr wrap="square">
            <a:spAutoFit/>
          </a:bodyPr>
          <a:lstStyle/>
          <a:p>
            <a:pPr>
              <a:lnSpc>
                <a:spcPct val="107000"/>
              </a:lnSpc>
              <a:spcAft>
                <a:spcPts val="1200"/>
              </a:spcAft>
            </a:pPr>
            <a:r>
              <a:rPr lang="en-GB" sz="2800" b="1" dirty="0">
                <a:ea typeface="MS Mincho"/>
                <a:cs typeface="Arial" panose="020B0604020202020204" pitchFamily="34" charset="0"/>
              </a:rPr>
              <a:t>When they are in ‘mainstream’. </a:t>
            </a:r>
            <a:endParaRPr lang="en-GB" sz="2800" dirty="0">
              <a:effectLst/>
              <a:ea typeface="MS Mincho"/>
              <a:cs typeface="Times New Roman" panose="02020603050405020304" pitchFamily="18" charset="0"/>
            </a:endParaRPr>
          </a:p>
        </p:txBody>
      </p:sp>
      <p:grpSp>
        <p:nvGrpSpPr>
          <p:cNvPr id="42" name="Group 41">
            <a:extLst>
              <a:ext uri="{FF2B5EF4-FFF2-40B4-BE49-F238E27FC236}">
                <a16:creationId xmlns:a16="http://schemas.microsoft.com/office/drawing/2014/main" id="{0C4533DE-4CF4-B2C7-2564-71BB10CB1065}"/>
              </a:ext>
            </a:extLst>
          </p:cNvPr>
          <p:cNvGrpSpPr/>
          <p:nvPr/>
        </p:nvGrpSpPr>
        <p:grpSpPr>
          <a:xfrm>
            <a:off x="29489" y="5973193"/>
            <a:ext cx="8627438" cy="913280"/>
            <a:chOff x="29489" y="5973193"/>
            <a:chExt cx="8627438" cy="913280"/>
          </a:xfrm>
        </p:grpSpPr>
        <p:sp>
          <p:nvSpPr>
            <p:cNvPr id="35" name="Rectangle 34">
              <a:extLst>
                <a:ext uri="{FF2B5EF4-FFF2-40B4-BE49-F238E27FC236}">
                  <a16:creationId xmlns:a16="http://schemas.microsoft.com/office/drawing/2014/main" id="{21ED3EAB-37D2-E6F0-7EC6-6074E6898ED8}"/>
                </a:ext>
              </a:extLst>
            </p:cNvPr>
            <p:cNvSpPr/>
            <p:nvPr/>
          </p:nvSpPr>
          <p:spPr>
            <a:xfrm>
              <a:off x="185926" y="6021083"/>
              <a:ext cx="8471001" cy="81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Can 7">
              <a:extLst>
                <a:ext uri="{FF2B5EF4-FFF2-40B4-BE49-F238E27FC236}">
                  <a16:creationId xmlns:a16="http://schemas.microsoft.com/office/drawing/2014/main" id="{028B1DEB-37BA-0B24-9160-35B6B98F1E96}"/>
                </a:ext>
              </a:extLst>
            </p:cNvPr>
            <p:cNvSpPr/>
            <p:nvPr/>
          </p:nvSpPr>
          <p:spPr>
            <a:xfrm rot="5400000">
              <a:off x="81267" y="5921415"/>
              <a:ext cx="913280" cy="1016835"/>
            </a:xfrm>
            <a:prstGeom prst="can">
              <a:avLst>
                <a:gd name="adj" fmla="val 6138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a:extLst>
                <a:ext uri="{FF2B5EF4-FFF2-40B4-BE49-F238E27FC236}">
                  <a16:creationId xmlns:a16="http://schemas.microsoft.com/office/drawing/2014/main" id="{7EB3BE9A-C117-A909-6457-2F4C9B13A4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050" y="5994496"/>
              <a:ext cx="691291" cy="755820"/>
            </a:xfrm>
            <a:prstGeom prst="rect">
              <a:avLst/>
            </a:prstGeom>
          </p:spPr>
        </p:pic>
        <p:sp>
          <p:nvSpPr>
            <p:cNvPr id="41" name="TextBox 40">
              <a:extLst>
                <a:ext uri="{FF2B5EF4-FFF2-40B4-BE49-F238E27FC236}">
                  <a16:creationId xmlns:a16="http://schemas.microsoft.com/office/drawing/2014/main" id="{E2D63EAB-427F-84EB-45EC-00F8C9FE499A}"/>
                </a:ext>
              </a:extLst>
            </p:cNvPr>
            <p:cNvSpPr txBox="1"/>
            <p:nvPr/>
          </p:nvSpPr>
          <p:spPr>
            <a:xfrm>
              <a:off x="2750841" y="6246079"/>
              <a:ext cx="4870561" cy="504237"/>
            </a:xfrm>
            <a:prstGeom prst="rect">
              <a:avLst/>
            </a:prstGeom>
            <a:noFill/>
          </p:spPr>
          <p:txBody>
            <a:bodyPr wrap="square" rtlCol="0">
              <a:spAutoFit/>
            </a:bodyPr>
            <a:lstStyle/>
            <a:p>
              <a:r>
                <a:rPr lang="en-GB" sz="2200" b="1" dirty="0">
                  <a:solidFill>
                    <a:schemeClr val="bg1"/>
                  </a:solidFill>
                  <a:latin typeface="Segoe Script" panose="030B0504020000000003" pitchFamily="66" charset="0"/>
                </a:rPr>
                <a:t>‘Creating Excellence Together’ </a:t>
              </a:r>
            </a:p>
          </p:txBody>
        </p:sp>
      </p:grpSp>
    </p:spTree>
    <p:extLst>
      <p:ext uri="{BB962C8B-B14F-4D97-AF65-F5344CB8AC3E}">
        <p14:creationId xmlns:p14="http://schemas.microsoft.com/office/powerpoint/2010/main" val="3557369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9CC0D9F-8084-3620-CE2B-FE0E1D8897B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53FAC4F-FFA2-D8F1-A215-0C17E8C65B3F}"/>
              </a:ext>
            </a:extLst>
          </p:cNvPr>
          <p:cNvSpPr/>
          <p:nvPr/>
        </p:nvSpPr>
        <p:spPr>
          <a:xfrm>
            <a:off x="721891" y="190144"/>
            <a:ext cx="6018459" cy="954107"/>
          </a:xfrm>
          <a:prstGeom prst="rect">
            <a:avLst/>
          </a:prstGeom>
          <a:solidFill>
            <a:schemeClr val="accent1">
              <a:lumMod val="40000"/>
              <a:lumOff val="60000"/>
            </a:schemeClr>
          </a:solidFill>
        </p:spPr>
        <p:txBody>
          <a:bodyPr wrap="square">
            <a:spAutoFit/>
          </a:bodyPr>
          <a:lstStyle/>
          <a:p>
            <a:r>
              <a:rPr lang="en-GB" sz="2800" b="1" dirty="0">
                <a:ea typeface="MS Mincho"/>
              </a:rPr>
              <a:t>This child ‘is’ SEND. </a:t>
            </a:r>
            <a:br>
              <a:rPr lang="en-GB" sz="2800" b="1" dirty="0">
                <a:ea typeface="MS Mincho"/>
              </a:rPr>
            </a:br>
            <a:r>
              <a:rPr lang="en-GB" sz="2800" b="1" dirty="0">
                <a:ea typeface="MS Mincho"/>
              </a:rPr>
              <a:t>These ‘are’ the SEND children.</a:t>
            </a:r>
            <a:r>
              <a:rPr lang="en-GB" sz="2800" dirty="0">
                <a:ea typeface="MS Mincho"/>
              </a:rPr>
              <a:t> </a:t>
            </a:r>
            <a:endParaRPr lang="en-GB" sz="2800" dirty="0"/>
          </a:p>
        </p:txBody>
      </p:sp>
      <p:sp>
        <p:nvSpPr>
          <p:cNvPr id="3" name="Rectangle 2">
            <a:extLst>
              <a:ext uri="{FF2B5EF4-FFF2-40B4-BE49-F238E27FC236}">
                <a16:creationId xmlns:a16="http://schemas.microsoft.com/office/drawing/2014/main" id="{20CC89D6-8E09-CED5-8A7D-4EFF6DC01533}"/>
              </a:ext>
            </a:extLst>
          </p:cNvPr>
          <p:cNvSpPr/>
          <p:nvPr/>
        </p:nvSpPr>
        <p:spPr>
          <a:xfrm>
            <a:off x="4113677" y="2674013"/>
            <a:ext cx="7022883" cy="2825004"/>
          </a:xfrm>
          <a:prstGeom prst="rect">
            <a:avLst/>
          </a:prstGeom>
          <a:solidFill>
            <a:schemeClr val="accent1">
              <a:lumMod val="40000"/>
              <a:lumOff val="60000"/>
            </a:schemeClr>
          </a:solidFill>
        </p:spPr>
        <p:txBody>
          <a:bodyPr wrap="square">
            <a:spAutoFit/>
          </a:bodyPr>
          <a:lstStyle/>
          <a:p>
            <a:pPr>
              <a:lnSpc>
                <a:spcPct val="107000"/>
              </a:lnSpc>
              <a:spcAft>
                <a:spcPts val="1200"/>
              </a:spcAft>
            </a:pPr>
            <a:r>
              <a:rPr lang="en-GB" sz="2800" b="1" dirty="0">
                <a:latin typeface="+mj-lt"/>
                <a:ea typeface="MS Mincho"/>
                <a:cs typeface="Arial" panose="020B0604020202020204" pitchFamily="34" charset="0"/>
              </a:rPr>
              <a:t>They should be in special school. </a:t>
            </a:r>
            <a:br>
              <a:rPr lang="en-GB" sz="2800" b="1" dirty="0">
                <a:latin typeface="+mj-lt"/>
                <a:ea typeface="MS Mincho"/>
                <a:cs typeface="Arial" panose="020B0604020202020204" pitchFamily="34" charset="0"/>
              </a:rPr>
            </a:br>
            <a:r>
              <a:rPr lang="en-GB" sz="2800" b="1" dirty="0">
                <a:latin typeface="+mj-lt"/>
                <a:ea typeface="MS Mincho"/>
                <a:cs typeface="Arial" panose="020B0604020202020204" pitchFamily="34" charset="0"/>
              </a:rPr>
              <a:t>They should not be here.</a:t>
            </a:r>
            <a:br>
              <a:rPr lang="en-GB" sz="2800" b="1" dirty="0">
                <a:latin typeface="+mj-lt"/>
                <a:ea typeface="MS Mincho"/>
                <a:cs typeface="Arial" panose="020B0604020202020204" pitchFamily="34" charset="0"/>
              </a:rPr>
            </a:br>
            <a:r>
              <a:rPr lang="en-GB" sz="2800" b="1" dirty="0">
                <a:latin typeface="+mj-lt"/>
                <a:ea typeface="MS Mincho"/>
                <a:cs typeface="Arial" panose="020B0604020202020204" pitchFamily="34" charset="0"/>
              </a:rPr>
              <a:t>They shouldn’t be in a mainstream school.</a:t>
            </a:r>
            <a:br>
              <a:rPr lang="en-GB" sz="2800" b="1" dirty="0">
                <a:latin typeface="+mj-lt"/>
                <a:ea typeface="MS Mincho"/>
                <a:cs typeface="Arial" panose="020B0604020202020204" pitchFamily="34" charset="0"/>
              </a:rPr>
            </a:br>
            <a:r>
              <a:rPr lang="en-GB" sz="2800" b="1" dirty="0">
                <a:latin typeface="+mj-lt"/>
                <a:ea typeface="MS Mincho"/>
                <a:cs typeface="Arial" panose="020B0604020202020204" pitchFamily="34" charset="0"/>
              </a:rPr>
              <a:t>They don’t belong here. </a:t>
            </a:r>
            <a:br>
              <a:rPr lang="en-GB" sz="2800" b="1" dirty="0">
                <a:latin typeface="+mj-lt"/>
                <a:ea typeface="MS Mincho"/>
                <a:cs typeface="Arial" panose="020B0604020202020204" pitchFamily="34" charset="0"/>
              </a:rPr>
            </a:br>
            <a:r>
              <a:rPr lang="en-GB" sz="2800" b="1" dirty="0">
                <a:latin typeface="+mj-lt"/>
                <a:ea typeface="MS Mincho"/>
                <a:cs typeface="Arial" panose="020B0604020202020204" pitchFamily="34" charset="0"/>
              </a:rPr>
              <a:t>They’d be better off somewhere else.</a:t>
            </a:r>
            <a:br>
              <a:rPr lang="en-GB" sz="2800" b="1" dirty="0">
                <a:latin typeface="+mj-lt"/>
                <a:ea typeface="MS Mincho"/>
                <a:cs typeface="Arial" panose="020B0604020202020204" pitchFamily="34" charset="0"/>
              </a:rPr>
            </a:br>
            <a:r>
              <a:rPr lang="en-GB" sz="2800" b="1" dirty="0">
                <a:latin typeface="+mj-lt"/>
                <a:ea typeface="MS Mincho"/>
                <a:cs typeface="Arial" panose="020B0604020202020204" pitchFamily="34" charset="0"/>
              </a:rPr>
              <a:t>We can’t meet their needs.</a:t>
            </a:r>
            <a:endParaRPr lang="en-GB" sz="2800" dirty="0">
              <a:effectLst/>
              <a:latin typeface="+mj-lt"/>
              <a:ea typeface="MS Mincho"/>
              <a:cs typeface="Times New Roman" panose="02020603050405020304" pitchFamily="18" charset="0"/>
            </a:endParaRPr>
          </a:p>
        </p:txBody>
      </p:sp>
      <p:sp>
        <p:nvSpPr>
          <p:cNvPr id="4" name="Rectangle 3">
            <a:extLst>
              <a:ext uri="{FF2B5EF4-FFF2-40B4-BE49-F238E27FC236}">
                <a16:creationId xmlns:a16="http://schemas.microsoft.com/office/drawing/2014/main" id="{3D6C29E6-2DE2-8B21-6BDA-8C4E7D6C2E3B}"/>
              </a:ext>
            </a:extLst>
          </p:cNvPr>
          <p:cNvSpPr/>
          <p:nvPr/>
        </p:nvSpPr>
        <p:spPr>
          <a:xfrm>
            <a:off x="4783019" y="1711261"/>
            <a:ext cx="6764404" cy="523220"/>
          </a:xfrm>
          <a:prstGeom prst="rect">
            <a:avLst/>
          </a:prstGeom>
          <a:solidFill>
            <a:schemeClr val="accent1">
              <a:lumMod val="40000"/>
              <a:lumOff val="60000"/>
            </a:schemeClr>
          </a:solidFill>
        </p:spPr>
        <p:txBody>
          <a:bodyPr wrap="square">
            <a:spAutoFit/>
          </a:bodyPr>
          <a:lstStyle/>
          <a:p>
            <a:r>
              <a:rPr lang="en-GB" sz="2800" b="1" dirty="0">
                <a:latin typeface="+mj-lt"/>
                <a:ea typeface="MS Mincho"/>
              </a:rPr>
              <a:t>They didn’t do well, </a:t>
            </a:r>
            <a:r>
              <a:rPr lang="en-GB" sz="2800" b="1" u="sng" dirty="0">
                <a:latin typeface="+mj-lt"/>
                <a:ea typeface="MS Mincho"/>
              </a:rPr>
              <a:t>but</a:t>
            </a:r>
            <a:r>
              <a:rPr lang="en-GB" sz="2800" b="1" dirty="0">
                <a:latin typeface="+mj-lt"/>
                <a:ea typeface="MS Mincho"/>
              </a:rPr>
              <a:t> they are SEND.</a:t>
            </a:r>
            <a:endParaRPr lang="en-GB" sz="2800" dirty="0">
              <a:latin typeface="+mj-lt"/>
            </a:endParaRPr>
          </a:p>
        </p:txBody>
      </p:sp>
      <p:sp>
        <p:nvSpPr>
          <p:cNvPr id="5" name="Rectangle 4">
            <a:extLst>
              <a:ext uri="{FF2B5EF4-FFF2-40B4-BE49-F238E27FC236}">
                <a16:creationId xmlns:a16="http://schemas.microsoft.com/office/drawing/2014/main" id="{7108FC1A-E727-1D63-7FA9-2BCE5F7A86BA}"/>
              </a:ext>
            </a:extLst>
          </p:cNvPr>
          <p:cNvSpPr/>
          <p:nvPr/>
        </p:nvSpPr>
        <p:spPr>
          <a:xfrm>
            <a:off x="8549744" y="790170"/>
            <a:ext cx="3197195" cy="519886"/>
          </a:xfrm>
          <a:prstGeom prst="rect">
            <a:avLst/>
          </a:prstGeom>
          <a:solidFill>
            <a:schemeClr val="accent1">
              <a:lumMod val="40000"/>
              <a:lumOff val="60000"/>
            </a:schemeClr>
          </a:solidFill>
        </p:spPr>
        <p:txBody>
          <a:bodyPr wrap="square">
            <a:spAutoFit/>
          </a:bodyPr>
          <a:lstStyle/>
          <a:p>
            <a:pPr>
              <a:lnSpc>
                <a:spcPct val="107000"/>
              </a:lnSpc>
              <a:spcAft>
                <a:spcPts val="1200"/>
              </a:spcAft>
            </a:pPr>
            <a:r>
              <a:rPr lang="en-GB" sz="2800" b="1" dirty="0">
                <a:ea typeface="MS Mincho"/>
                <a:cs typeface="Arial" panose="020B0604020202020204" pitchFamily="34" charset="0"/>
              </a:rPr>
              <a:t>She is ‘naughty’.  </a:t>
            </a:r>
            <a:endParaRPr lang="en-GB" sz="2800" dirty="0">
              <a:effectLst/>
              <a:ea typeface="MS Mincho"/>
              <a:cs typeface="Times New Roman" panose="02020603050405020304" pitchFamily="18" charset="0"/>
            </a:endParaRPr>
          </a:p>
        </p:txBody>
      </p:sp>
      <p:sp>
        <p:nvSpPr>
          <p:cNvPr id="6" name="Rectangle 5">
            <a:extLst>
              <a:ext uri="{FF2B5EF4-FFF2-40B4-BE49-F238E27FC236}">
                <a16:creationId xmlns:a16="http://schemas.microsoft.com/office/drawing/2014/main" id="{C272A4F5-33A2-6EA5-04A8-2AB5303BC31F}"/>
              </a:ext>
            </a:extLst>
          </p:cNvPr>
          <p:cNvSpPr/>
          <p:nvPr/>
        </p:nvSpPr>
        <p:spPr>
          <a:xfrm>
            <a:off x="307261" y="1654963"/>
            <a:ext cx="3719520" cy="509948"/>
          </a:xfrm>
          <a:prstGeom prst="rect">
            <a:avLst/>
          </a:prstGeom>
          <a:solidFill>
            <a:schemeClr val="accent1">
              <a:lumMod val="40000"/>
              <a:lumOff val="60000"/>
            </a:schemeClr>
          </a:solidFill>
        </p:spPr>
        <p:txBody>
          <a:bodyPr wrap="square">
            <a:spAutoFit/>
          </a:bodyPr>
          <a:lstStyle/>
          <a:p>
            <a:pPr>
              <a:lnSpc>
                <a:spcPct val="107000"/>
              </a:lnSpc>
              <a:spcAft>
                <a:spcPts val="1200"/>
              </a:spcAft>
            </a:pPr>
            <a:r>
              <a:rPr lang="en-GB" sz="2800" b="1" dirty="0">
                <a:ea typeface="MS Mincho"/>
                <a:cs typeface="Arial" panose="020B0604020202020204" pitchFamily="34" charset="0"/>
              </a:rPr>
              <a:t>They are ‘kicking off’</a:t>
            </a:r>
            <a:endParaRPr lang="en-GB" sz="2800" dirty="0">
              <a:effectLst/>
              <a:ea typeface="MS Mincho"/>
              <a:cs typeface="Times New Roman" panose="02020603050405020304" pitchFamily="18" charset="0"/>
            </a:endParaRPr>
          </a:p>
        </p:txBody>
      </p:sp>
      <p:sp>
        <p:nvSpPr>
          <p:cNvPr id="7" name="Rectangle 6">
            <a:extLst>
              <a:ext uri="{FF2B5EF4-FFF2-40B4-BE49-F238E27FC236}">
                <a16:creationId xmlns:a16="http://schemas.microsoft.com/office/drawing/2014/main" id="{0873590B-CA79-9386-D25D-602A5E1B97AE}"/>
              </a:ext>
            </a:extLst>
          </p:cNvPr>
          <p:cNvSpPr/>
          <p:nvPr/>
        </p:nvSpPr>
        <p:spPr>
          <a:xfrm>
            <a:off x="537907" y="2708476"/>
            <a:ext cx="2890260" cy="989221"/>
          </a:xfrm>
          <a:prstGeom prst="rect">
            <a:avLst/>
          </a:prstGeom>
          <a:solidFill>
            <a:schemeClr val="accent1">
              <a:lumMod val="40000"/>
              <a:lumOff val="60000"/>
            </a:schemeClr>
          </a:solidFill>
        </p:spPr>
        <p:txBody>
          <a:bodyPr wrap="square">
            <a:spAutoFit/>
          </a:bodyPr>
          <a:lstStyle/>
          <a:p>
            <a:pPr>
              <a:lnSpc>
                <a:spcPct val="107000"/>
              </a:lnSpc>
              <a:spcAft>
                <a:spcPts val="1200"/>
              </a:spcAft>
            </a:pPr>
            <a:r>
              <a:rPr lang="en-GB" sz="2800" b="1" dirty="0">
                <a:ea typeface="MS Mincho"/>
                <a:cs typeface="Arial" panose="020B0604020202020204" pitchFamily="34" charset="0"/>
              </a:rPr>
              <a:t>Lowest 20% </a:t>
            </a:r>
            <a:br>
              <a:rPr lang="en-GB" sz="2800" b="1" dirty="0">
                <a:ea typeface="MS Mincho"/>
                <a:cs typeface="Arial" panose="020B0604020202020204" pitchFamily="34" charset="0"/>
              </a:rPr>
            </a:br>
            <a:r>
              <a:rPr lang="en-GB" sz="2800" b="1" dirty="0">
                <a:ea typeface="MS Mincho"/>
                <a:cs typeface="Arial" panose="020B0604020202020204" pitchFamily="34" charset="0"/>
              </a:rPr>
              <a:t>Low ability </a:t>
            </a:r>
            <a:endParaRPr lang="en-GB" sz="2800" dirty="0">
              <a:effectLst/>
              <a:ea typeface="MS Mincho"/>
              <a:cs typeface="Times New Roman" panose="02020603050405020304" pitchFamily="18" charset="0"/>
            </a:endParaRPr>
          </a:p>
        </p:txBody>
      </p:sp>
      <p:sp>
        <p:nvSpPr>
          <p:cNvPr id="13" name="Rectangle 12">
            <a:extLst>
              <a:ext uri="{FF2B5EF4-FFF2-40B4-BE49-F238E27FC236}">
                <a16:creationId xmlns:a16="http://schemas.microsoft.com/office/drawing/2014/main" id="{AE8A89C9-44A4-F674-4F2C-DDA8B5F1524A}"/>
              </a:ext>
            </a:extLst>
          </p:cNvPr>
          <p:cNvSpPr/>
          <p:nvPr/>
        </p:nvSpPr>
        <p:spPr>
          <a:xfrm>
            <a:off x="376983" y="4263148"/>
            <a:ext cx="3212108" cy="989221"/>
          </a:xfrm>
          <a:prstGeom prst="rect">
            <a:avLst/>
          </a:prstGeom>
          <a:solidFill>
            <a:schemeClr val="accent1">
              <a:lumMod val="40000"/>
              <a:lumOff val="60000"/>
            </a:schemeClr>
          </a:solidFill>
        </p:spPr>
        <p:txBody>
          <a:bodyPr wrap="square">
            <a:spAutoFit/>
          </a:bodyPr>
          <a:lstStyle/>
          <a:p>
            <a:pPr>
              <a:lnSpc>
                <a:spcPct val="107000"/>
              </a:lnSpc>
              <a:spcAft>
                <a:spcPts val="1200"/>
              </a:spcAft>
            </a:pPr>
            <a:r>
              <a:rPr lang="en-GB" sz="2800" b="1" dirty="0">
                <a:ea typeface="MS Mincho"/>
                <a:cs typeface="Arial" panose="020B0604020202020204" pitchFamily="34" charset="0"/>
              </a:rPr>
              <a:t>When they are in ‘mainstream’. </a:t>
            </a:r>
            <a:endParaRPr lang="en-GB" sz="2800" dirty="0">
              <a:effectLst/>
              <a:ea typeface="MS Mincho"/>
              <a:cs typeface="Times New Roman" panose="02020603050405020304" pitchFamily="18" charset="0"/>
            </a:endParaRPr>
          </a:p>
        </p:txBody>
      </p:sp>
      <p:grpSp>
        <p:nvGrpSpPr>
          <p:cNvPr id="42" name="Group 41">
            <a:extLst>
              <a:ext uri="{FF2B5EF4-FFF2-40B4-BE49-F238E27FC236}">
                <a16:creationId xmlns:a16="http://schemas.microsoft.com/office/drawing/2014/main" id="{F2A20358-6476-0CD2-D4BE-36DDC3E88774}"/>
              </a:ext>
            </a:extLst>
          </p:cNvPr>
          <p:cNvGrpSpPr/>
          <p:nvPr/>
        </p:nvGrpSpPr>
        <p:grpSpPr>
          <a:xfrm>
            <a:off x="29489" y="5973193"/>
            <a:ext cx="8627438" cy="913280"/>
            <a:chOff x="29489" y="5973193"/>
            <a:chExt cx="8627438" cy="913280"/>
          </a:xfrm>
        </p:grpSpPr>
        <p:sp>
          <p:nvSpPr>
            <p:cNvPr id="35" name="Rectangle 34">
              <a:extLst>
                <a:ext uri="{FF2B5EF4-FFF2-40B4-BE49-F238E27FC236}">
                  <a16:creationId xmlns:a16="http://schemas.microsoft.com/office/drawing/2014/main" id="{97E15E81-D503-7CCE-99C2-3EE5111ECB22}"/>
                </a:ext>
              </a:extLst>
            </p:cNvPr>
            <p:cNvSpPr/>
            <p:nvPr/>
          </p:nvSpPr>
          <p:spPr>
            <a:xfrm>
              <a:off x="185926" y="6021083"/>
              <a:ext cx="8471001" cy="81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Can 7">
              <a:extLst>
                <a:ext uri="{FF2B5EF4-FFF2-40B4-BE49-F238E27FC236}">
                  <a16:creationId xmlns:a16="http://schemas.microsoft.com/office/drawing/2014/main" id="{E5807FF4-C3B1-7F11-FB3D-51875040FB5F}"/>
                </a:ext>
              </a:extLst>
            </p:cNvPr>
            <p:cNvSpPr/>
            <p:nvPr/>
          </p:nvSpPr>
          <p:spPr>
            <a:xfrm rot="5400000">
              <a:off x="81267" y="5921415"/>
              <a:ext cx="913280" cy="1016835"/>
            </a:xfrm>
            <a:prstGeom prst="can">
              <a:avLst>
                <a:gd name="adj" fmla="val 6138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a:extLst>
                <a:ext uri="{FF2B5EF4-FFF2-40B4-BE49-F238E27FC236}">
                  <a16:creationId xmlns:a16="http://schemas.microsoft.com/office/drawing/2014/main" id="{CF7AEB97-AA37-509B-55E5-89E47B3C9E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0050" y="5994496"/>
              <a:ext cx="691291" cy="755820"/>
            </a:xfrm>
            <a:prstGeom prst="rect">
              <a:avLst/>
            </a:prstGeom>
          </p:spPr>
        </p:pic>
        <p:sp>
          <p:nvSpPr>
            <p:cNvPr id="41" name="TextBox 40">
              <a:extLst>
                <a:ext uri="{FF2B5EF4-FFF2-40B4-BE49-F238E27FC236}">
                  <a16:creationId xmlns:a16="http://schemas.microsoft.com/office/drawing/2014/main" id="{E59EC703-5E90-DACD-B14D-8F5207C82A1E}"/>
                </a:ext>
              </a:extLst>
            </p:cNvPr>
            <p:cNvSpPr txBox="1"/>
            <p:nvPr/>
          </p:nvSpPr>
          <p:spPr>
            <a:xfrm>
              <a:off x="2750841" y="6246079"/>
              <a:ext cx="4870561" cy="504237"/>
            </a:xfrm>
            <a:prstGeom prst="rect">
              <a:avLst/>
            </a:prstGeom>
            <a:noFill/>
          </p:spPr>
          <p:txBody>
            <a:bodyPr wrap="square" rtlCol="0">
              <a:spAutoFit/>
            </a:bodyPr>
            <a:lstStyle/>
            <a:p>
              <a:r>
                <a:rPr lang="en-GB" sz="2200" b="1" dirty="0">
                  <a:solidFill>
                    <a:schemeClr val="bg1"/>
                  </a:solidFill>
                  <a:latin typeface="Segoe Script" panose="030B0504020000000003" pitchFamily="66" charset="0"/>
                </a:rPr>
                <a:t>‘Creating Excellence Together’ </a:t>
              </a:r>
            </a:p>
          </p:txBody>
        </p:sp>
      </p:grpSp>
      <p:pic>
        <p:nvPicPr>
          <p:cNvPr id="8" name="Picture 2" descr="Sad Child Png - Child Uncomfortable Transparent PNG - 600x763 - Free  Download on NicePNG">
            <a:extLst>
              <a:ext uri="{FF2B5EF4-FFF2-40B4-BE49-F238E27FC236}">
                <a16:creationId xmlns:a16="http://schemas.microsoft.com/office/drawing/2014/main" id="{22492306-2656-2B98-0D6F-C7C10E823D35}"/>
              </a:ext>
            </a:extLst>
          </p:cNvPr>
          <p:cNvPicPr>
            <a:picLocks noChangeAspect="1" noChangeArrowheads="1"/>
          </p:cNvPicPr>
          <p:nvPr/>
        </p:nvPicPr>
        <p:blipFill>
          <a:blip r:embed="rId3">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a:off x="7064942" y="941595"/>
            <a:ext cx="5742467" cy="590353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354941E-03B8-45A5-E499-1C41B07492F4}"/>
              </a:ext>
            </a:extLst>
          </p:cNvPr>
          <p:cNvPicPr>
            <a:picLocks noChangeAspect="1"/>
          </p:cNvPicPr>
          <p:nvPr/>
        </p:nvPicPr>
        <p:blipFill>
          <a:blip r:embed="rId4"/>
          <a:stretch>
            <a:fillRect/>
          </a:stretch>
        </p:blipFill>
        <p:spPr>
          <a:xfrm rot="20692673">
            <a:off x="5728602" y="2288403"/>
            <a:ext cx="2633193" cy="386567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02745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5DD3D58-495A-AA70-9D19-C9A4B65A02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A87C39-307A-D252-9C39-414F926E84F7}"/>
              </a:ext>
            </a:extLst>
          </p:cNvPr>
          <p:cNvSpPr>
            <a:spLocks noGrp="1"/>
          </p:cNvSpPr>
          <p:nvPr>
            <p:ph type="title"/>
          </p:nvPr>
        </p:nvSpPr>
        <p:spPr/>
        <p:txBody>
          <a:bodyPr/>
          <a:lstStyle/>
          <a:p>
            <a:r>
              <a:rPr lang="en-GB" dirty="0"/>
              <a:t>From adaptive teaching to inclusive pedagogy</a:t>
            </a:r>
          </a:p>
        </p:txBody>
      </p:sp>
      <p:sp>
        <p:nvSpPr>
          <p:cNvPr id="3" name="Oval 2">
            <a:extLst>
              <a:ext uri="{FF2B5EF4-FFF2-40B4-BE49-F238E27FC236}">
                <a16:creationId xmlns:a16="http://schemas.microsoft.com/office/drawing/2014/main" id="{94D504AB-C1E9-711B-9046-929328FF449C}"/>
              </a:ext>
            </a:extLst>
          </p:cNvPr>
          <p:cNvSpPr/>
          <p:nvPr/>
        </p:nvSpPr>
        <p:spPr>
          <a:xfrm>
            <a:off x="3151741" y="1589359"/>
            <a:ext cx="6048671" cy="4963708"/>
          </a:xfrm>
          <a:prstGeom prst="ellipse">
            <a:avLst/>
          </a:prstGeom>
          <a:solidFill>
            <a:schemeClr val="accent1">
              <a:lumMod val="40000"/>
              <a:lumOff val="6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a:extLst>
              <a:ext uri="{FF2B5EF4-FFF2-40B4-BE49-F238E27FC236}">
                <a16:creationId xmlns:a16="http://schemas.microsoft.com/office/drawing/2014/main" id="{3AFF5A61-4A55-2F14-3F81-0AFDCAF90388}"/>
              </a:ext>
            </a:extLst>
          </p:cNvPr>
          <p:cNvSpPr/>
          <p:nvPr/>
        </p:nvSpPr>
        <p:spPr>
          <a:xfrm>
            <a:off x="4653313" y="2874329"/>
            <a:ext cx="3024336" cy="2536213"/>
          </a:xfrm>
          <a:prstGeom prst="ellipse">
            <a:avLst/>
          </a:prstGeom>
          <a:solidFill>
            <a:schemeClr val="tx2">
              <a:lumMod val="50000"/>
              <a:lumOff val="5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t>Adaptive teaching </a:t>
            </a:r>
          </a:p>
        </p:txBody>
      </p:sp>
      <p:sp>
        <p:nvSpPr>
          <p:cNvPr id="5" name="TextBox 4">
            <a:extLst>
              <a:ext uri="{FF2B5EF4-FFF2-40B4-BE49-F238E27FC236}">
                <a16:creationId xmlns:a16="http://schemas.microsoft.com/office/drawing/2014/main" id="{384C893D-5E5E-8061-4F38-CF31D21AFB58}"/>
              </a:ext>
            </a:extLst>
          </p:cNvPr>
          <p:cNvSpPr txBox="1"/>
          <p:nvPr/>
        </p:nvSpPr>
        <p:spPr>
          <a:xfrm>
            <a:off x="5064814" y="1918933"/>
            <a:ext cx="2201333" cy="369332"/>
          </a:xfrm>
          <a:prstGeom prst="rect">
            <a:avLst/>
          </a:prstGeom>
          <a:noFill/>
          <a:ln>
            <a:noFill/>
          </a:ln>
        </p:spPr>
        <p:txBody>
          <a:bodyPr wrap="square" rtlCol="0">
            <a:spAutoFit/>
          </a:bodyPr>
          <a:lstStyle/>
          <a:p>
            <a:pPr algn="ctr"/>
            <a:r>
              <a:rPr lang="en-GB" dirty="0"/>
              <a:t>Inclusive pedagogy</a:t>
            </a:r>
          </a:p>
        </p:txBody>
      </p:sp>
      <p:pic>
        <p:nvPicPr>
          <p:cNvPr id="6" name="Content Placeholder 4" descr="Cartoon a cartoon of a person lifting a barbell&#10;&#10;Description automatically generated">
            <a:extLst>
              <a:ext uri="{FF2B5EF4-FFF2-40B4-BE49-F238E27FC236}">
                <a16:creationId xmlns:a16="http://schemas.microsoft.com/office/drawing/2014/main" id="{B3454E52-A69D-B636-CA35-442C2BF05D18}"/>
              </a:ext>
            </a:extLst>
          </p:cNvPr>
          <p:cNvPicPr>
            <a:picLocks noChangeAspect="1"/>
          </p:cNvPicPr>
          <p:nvPr/>
        </p:nvPicPr>
        <p:blipFill>
          <a:blip r:embed="rId2"/>
          <a:stretch>
            <a:fillRect/>
          </a:stretch>
        </p:blipFill>
        <p:spPr>
          <a:xfrm>
            <a:off x="5685852" y="4415789"/>
            <a:ext cx="959257" cy="837246"/>
          </a:xfrm>
          <a:prstGeom prst="rect">
            <a:avLst/>
          </a:prstGeom>
          <a:ln>
            <a:noFill/>
          </a:ln>
        </p:spPr>
      </p:pic>
    </p:spTree>
    <p:extLst>
      <p:ext uri="{BB962C8B-B14F-4D97-AF65-F5344CB8AC3E}">
        <p14:creationId xmlns:p14="http://schemas.microsoft.com/office/powerpoint/2010/main" val="2582275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0382A9-4D00-96D3-1CBB-16333102BBCE}"/>
              </a:ext>
            </a:extLst>
          </p:cNvPr>
          <p:cNvSpPr>
            <a:spLocks noGrp="1"/>
          </p:cNvSpPr>
          <p:nvPr>
            <p:ph type="title"/>
          </p:nvPr>
        </p:nvSpPr>
        <p:spPr>
          <a:xfrm>
            <a:off x="399422" y="407459"/>
            <a:ext cx="11454953" cy="1325563"/>
          </a:xfrm>
        </p:spPr>
        <p:txBody>
          <a:bodyPr>
            <a:normAutofit fontScale="90000"/>
          </a:bodyPr>
          <a:lstStyle/>
          <a:p>
            <a:r>
              <a:rPr lang="en-GB" sz="4000" dirty="0"/>
              <a:t>Adaptive teaching provides a positive shift away from poorly executed differentiation</a:t>
            </a:r>
            <a:br>
              <a:rPr lang="en-GB" dirty="0"/>
            </a:br>
            <a:endParaRPr lang="en-GB" dirty="0"/>
          </a:p>
        </p:txBody>
      </p:sp>
      <p:pic>
        <p:nvPicPr>
          <p:cNvPr id="5" name="Content Placeholder 4" descr="A diagram of different types of learning&#10;&#10;Description automatically generated">
            <a:extLst>
              <a:ext uri="{FF2B5EF4-FFF2-40B4-BE49-F238E27FC236}">
                <a16:creationId xmlns:a16="http://schemas.microsoft.com/office/drawing/2014/main" id="{4B209823-A7DE-A007-B4E6-81DD67EAD637}"/>
              </a:ext>
            </a:extLst>
          </p:cNvPr>
          <p:cNvPicPr>
            <a:picLocks noGrp="1" noChangeAspect="1"/>
          </p:cNvPicPr>
          <p:nvPr>
            <p:ph idx="4294967295"/>
          </p:nvPr>
        </p:nvPicPr>
        <p:blipFill>
          <a:blip r:embed="rId3" cstate="screen">
            <a:extLst>
              <a:ext uri="{28A0092B-C50C-407E-A947-70E740481C1C}">
                <a14:useLocalDpi xmlns:a14="http://schemas.microsoft.com/office/drawing/2010/main"/>
              </a:ext>
            </a:extLst>
          </a:blip>
          <a:srcRect/>
          <a:stretch>
            <a:fillRect/>
          </a:stretch>
        </p:blipFill>
        <p:spPr>
          <a:xfrm>
            <a:off x="2092803" y="1596389"/>
            <a:ext cx="7741455" cy="3940564"/>
          </a:xfrm>
        </p:spPr>
      </p:pic>
    </p:spTree>
    <p:extLst>
      <p:ext uri="{BB962C8B-B14F-4D97-AF65-F5344CB8AC3E}">
        <p14:creationId xmlns:p14="http://schemas.microsoft.com/office/powerpoint/2010/main" val="25072910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0382A9-4D00-96D3-1CBB-16333102BBCE}"/>
              </a:ext>
            </a:extLst>
          </p:cNvPr>
          <p:cNvSpPr>
            <a:spLocks noGrp="1"/>
          </p:cNvSpPr>
          <p:nvPr>
            <p:ph type="title"/>
          </p:nvPr>
        </p:nvSpPr>
        <p:spPr>
          <a:xfrm>
            <a:off x="516653" y="451003"/>
            <a:ext cx="11454953" cy="1325563"/>
          </a:xfrm>
        </p:spPr>
        <p:txBody>
          <a:bodyPr>
            <a:normAutofit fontScale="90000"/>
          </a:bodyPr>
          <a:lstStyle/>
          <a:p>
            <a:r>
              <a:rPr lang="en-GB" sz="4000" dirty="0"/>
              <a:t>Adaptive teaching provides a positive shift away from poorly executed differentiation, </a:t>
            </a:r>
            <a:r>
              <a:rPr lang="en-GB" sz="4000" dirty="0">
                <a:solidFill>
                  <a:schemeClr val="tx2">
                    <a:lumMod val="75000"/>
                    <a:lumOff val="25000"/>
                  </a:schemeClr>
                </a:solidFill>
              </a:rPr>
              <a:t>within a strengths-based culture of inclusive pedagogy  </a:t>
            </a:r>
            <a:br>
              <a:rPr lang="en-GB" dirty="0"/>
            </a:br>
            <a:endParaRPr lang="en-GB" dirty="0"/>
          </a:p>
        </p:txBody>
      </p:sp>
      <p:pic>
        <p:nvPicPr>
          <p:cNvPr id="5" name="Content Placeholder 4" descr="A diagram of different types of learning&#10;&#10;Description automatically generated">
            <a:extLst>
              <a:ext uri="{FF2B5EF4-FFF2-40B4-BE49-F238E27FC236}">
                <a16:creationId xmlns:a16="http://schemas.microsoft.com/office/drawing/2014/main" id="{4B209823-A7DE-A007-B4E6-81DD67EAD637}"/>
              </a:ext>
            </a:extLst>
          </p:cNvPr>
          <p:cNvPicPr>
            <a:picLocks noGrp="1" noChangeAspect="1"/>
          </p:cNvPicPr>
          <p:nvPr>
            <p:ph idx="4294967295"/>
          </p:nvPr>
        </p:nvPicPr>
        <p:blipFill>
          <a:blip r:embed="rId3" cstate="screen">
            <a:extLst>
              <a:ext uri="{28A0092B-C50C-407E-A947-70E740481C1C}">
                <a14:useLocalDpi xmlns:a14="http://schemas.microsoft.com/office/drawing/2010/main"/>
              </a:ext>
            </a:extLst>
          </a:blip>
          <a:srcRect/>
          <a:stretch>
            <a:fillRect/>
          </a:stretch>
        </p:blipFill>
        <p:spPr>
          <a:xfrm>
            <a:off x="2225272" y="1694361"/>
            <a:ext cx="7741455" cy="3940564"/>
          </a:xfrm>
        </p:spPr>
      </p:pic>
    </p:spTree>
    <p:extLst>
      <p:ext uri="{BB962C8B-B14F-4D97-AF65-F5344CB8AC3E}">
        <p14:creationId xmlns:p14="http://schemas.microsoft.com/office/powerpoint/2010/main" val="10671880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1C3D6B1-BD7B-EFFD-02BD-EBEF9CE875D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6984CCF-D770-D01C-E37A-9D0D7612DEA0}"/>
              </a:ext>
            </a:extLst>
          </p:cNvPr>
          <p:cNvSpPr/>
          <p:nvPr/>
        </p:nvSpPr>
        <p:spPr>
          <a:xfrm>
            <a:off x="8571860" y="1590731"/>
            <a:ext cx="2879729" cy="2155139"/>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solidFill>
            </a:endParaRPr>
          </a:p>
          <a:p>
            <a:pPr algn="ctr"/>
            <a:endParaRPr lang="en-US" sz="2000" b="1" dirty="0">
              <a:solidFill>
                <a:schemeClr val="tx1"/>
              </a:solidFill>
            </a:endParaRPr>
          </a:p>
          <a:p>
            <a:pPr algn="ctr"/>
            <a:r>
              <a:rPr lang="en-US" sz="2000" b="1" dirty="0">
                <a:solidFill>
                  <a:schemeClr val="tx1"/>
                </a:solidFill>
              </a:rPr>
              <a:t>Teacher to Teacher collaborative learning and coaching</a:t>
            </a:r>
          </a:p>
        </p:txBody>
      </p:sp>
      <p:sp>
        <p:nvSpPr>
          <p:cNvPr id="5" name="Rectangle 4">
            <a:extLst>
              <a:ext uri="{FF2B5EF4-FFF2-40B4-BE49-F238E27FC236}">
                <a16:creationId xmlns:a16="http://schemas.microsoft.com/office/drawing/2014/main" id="{87BBA7D1-6465-DE92-E77F-665BB03F80E8}"/>
              </a:ext>
            </a:extLst>
          </p:cNvPr>
          <p:cNvSpPr/>
          <p:nvPr/>
        </p:nvSpPr>
        <p:spPr>
          <a:xfrm>
            <a:off x="5917933" y="1580039"/>
            <a:ext cx="2536782" cy="2172444"/>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solidFill>
            </a:endParaRPr>
          </a:p>
          <a:p>
            <a:pPr algn="ctr"/>
            <a:endParaRPr lang="en-US" sz="2000" b="1" dirty="0">
              <a:solidFill>
                <a:schemeClr val="tx1"/>
              </a:solidFill>
            </a:endParaRPr>
          </a:p>
          <a:p>
            <a:pPr algn="ctr"/>
            <a:r>
              <a:rPr lang="en-US" sz="2000" b="1" dirty="0">
                <a:solidFill>
                  <a:schemeClr val="tx1"/>
                </a:solidFill>
              </a:rPr>
              <a:t>Adaptive problem solving </a:t>
            </a:r>
          </a:p>
        </p:txBody>
      </p:sp>
      <p:sp>
        <p:nvSpPr>
          <p:cNvPr id="7" name="Rectangle 6">
            <a:extLst>
              <a:ext uri="{FF2B5EF4-FFF2-40B4-BE49-F238E27FC236}">
                <a16:creationId xmlns:a16="http://schemas.microsoft.com/office/drawing/2014/main" id="{EAA75840-E3C1-4129-E03A-CA333E6804B0}"/>
              </a:ext>
            </a:extLst>
          </p:cNvPr>
          <p:cNvSpPr/>
          <p:nvPr/>
        </p:nvSpPr>
        <p:spPr>
          <a:xfrm>
            <a:off x="3362371" y="1580038"/>
            <a:ext cx="2423721" cy="2172445"/>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solidFill>
            </a:endParaRPr>
          </a:p>
          <a:p>
            <a:pPr algn="ctr"/>
            <a:endParaRPr lang="en-US" sz="2000" b="1" dirty="0">
              <a:solidFill>
                <a:schemeClr val="tx1"/>
              </a:solidFill>
            </a:endParaRPr>
          </a:p>
          <a:p>
            <a:pPr algn="ctr"/>
            <a:endParaRPr lang="en-US" sz="2000" b="1" dirty="0">
              <a:solidFill>
                <a:schemeClr val="tx1"/>
              </a:solidFill>
            </a:endParaRPr>
          </a:p>
          <a:p>
            <a:pPr algn="ctr"/>
            <a:r>
              <a:rPr lang="en-US" sz="2000" b="1" dirty="0">
                <a:solidFill>
                  <a:schemeClr val="tx1"/>
                </a:solidFill>
              </a:rPr>
              <a:t>Cognitive and Metacognitive habits </a:t>
            </a:r>
            <a:endParaRPr lang="en-US" dirty="0"/>
          </a:p>
        </p:txBody>
      </p:sp>
      <p:sp>
        <p:nvSpPr>
          <p:cNvPr id="9" name="Rectangle 8">
            <a:extLst>
              <a:ext uri="{FF2B5EF4-FFF2-40B4-BE49-F238E27FC236}">
                <a16:creationId xmlns:a16="http://schemas.microsoft.com/office/drawing/2014/main" id="{DCE365E2-CD6D-5ED3-8B5D-8A86F146009E}"/>
              </a:ext>
            </a:extLst>
          </p:cNvPr>
          <p:cNvSpPr/>
          <p:nvPr/>
        </p:nvSpPr>
        <p:spPr>
          <a:xfrm>
            <a:off x="726805" y="1573426"/>
            <a:ext cx="2533115" cy="2172444"/>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solidFill>
            </a:endParaRPr>
          </a:p>
          <a:p>
            <a:pPr algn="ctr"/>
            <a:endParaRPr lang="en-US" sz="2000" b="1" dirty="0">
              <a:solidFill>
                <a:schemeClr val="tx1"/>
              </a:solidFill>
            </a:endParaRPr>
          </a:p>
          <a:p>
            <a:pPr algn="ctr"/>
            <a:r>
              <a:rPr lang="en-US" sz="2000" b="1" dirty="0">
                <a:solidFill>
                  <a:schemeClr val="tx1"/>
                </a:solidFill>
              </a:rPr>
              <a:t>Adaptive mindset</a:t>
            </a:r>
            <a:endParaRPr lang="en-US" dirty="0"/>
          </a:p>
        </p:txBody>
      </p:sp>
      <p:sp>
        <p:nvSpPr>
          <p:cNvPr id="11" name="Trapezium 20">
            <a:extLst>
              <a:ext uri="{FF2B5EF4-FFF2-40B4-BE49-F238E27FC236}">
                <a16:creationId xmlns:a16="http://schemas.microsoft.com/office/drawing/2014/main" id="{CEF204EC-B3FF-9A03-8AE5-4C31C59D8EC6}"/>
              </a:ext>
            </a:extLst>
          </p:cNvPr>
          <p:cNvSpPr/>
          <p:nvPr/>
        </p:nvSpPr>
        <p:spPr>
          <a:xfrm>
            <a:off x="455326" y="5280428"/>
            <a:ext cx="11271409" cy="962905"/>
          </a:xfrm>
          <a:prstGeom prst="trapezoid">
            <a:avLst>
              <a:gd name="adj" fmla="val 28657"/>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DD79C9A-CA89-E22A-F09E-E9CCB9F182A7}"/>
              </a:ext>
            </a:extLst>
          </p:cNvPr>
          <p:cNvSpPr txBox="1"/>
          <p:nvPr/>
        </p:nvSpPr>
        <p:spPr>
          <a:xfrm>
            <a:off x="949186" y="5461798"/>
            <a:ext cx="10283687" cy="600164"/>
          </a:xfrm>
          <a:prstGeom prst="rect">
            <a:avLst/>
          </a:prstGeom>
          <a:noFill/>
        </p:spPr>
        <p:txBody>
          <a:bodyPr wrap="square" rtlCol="0">
            <a:spAutoFit/>
          </a:bodyPr>
          <a:lstStyle/>
          <a:p>
            <a:pPr algn="ctr"/>
            <a:r>
              <a:rPr lang="en-US" sz="1100" dirty="0"/>
              <a:t>Adapted from: Hatano, G. &amp; Inagaki, K (1986). Two courses of expertise.  </a:t>
            </a:r>
            <a:r>
              <a:rPr lang="en-US" sz="1100" dirty="0" err="1"/>
              <a:t>Hammerness</a:t>
            </a:r>
            <a:r>
              <a:rPr lang="en-US" sz="1100" dirty="0"/>
              <a:t>, K.. Darling Hammond, L.E, &amp; Bransford, J. with Berliner, D. Cochran-Smith, M. &amp; Zeichner, K. (2006). How teachers learn and develop. In L. Darling-Hammond &amp; J. Bransford (Eds.) Preparing teachers for a changing world: What teachers should learn and be able to do, (pp. 359-389). San Francisco: Jossey-Bass</a:t>
            </a:r>
          </a:p>
        </p:txBody>
      </p:sp>
      <p:sp>
        <p:nvSpPr>
          <p:cNvPr id="15" name="Rectangle 14">
            <a:extLst>
              <a:ext uri="{FF2B5EF4-FFF2-40B4-BE49-F238E27FC236}">
                <a16:creationId xmlns:a16="http://schemas.microsoft.com/office/drawing/2014/main" id="{3CF1AFB9-7FEA-B4DA-C8E0-52446440ABA3}"/>
              </a:ext>
            </a:extLst>
          </p:cNvPr>
          <p:cNvSpPr/>
          <p:nvPr/>
        </p:nvSpPr>
        <p:spPr>
          <a:xfrm>
            <a:off x="726805" y="525431"/>
            <a:ext cx="10728452" cy="928461"/>
          </a:xfrm>
          <a:prstGeom prst="rect">
            <a:avLst/>
          </a:prstGeom>
          <a:solidFill>
            <a:schemeClr val="tx2">
              <a:lumMod val="75000"/>
              <a:lumOff val="25000"/>
            </a:schemeClr>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3200" b="1" dirty="0">
                <a:solidFill>
                  <a:schemeClr val="bg2"/>
                </a:solidFill>
              </a:rPr>
              <a:t>Developing better decision-making to inform teaching</a:t>
            </a:r>
          </a:p>
        </p:txBody>
      </p:sp>
      <p:pic>
        <p:nvPicPr>
          <p:cNvPr id="17" name="Graphic 16" descr="Brain in head with solid fill">
            <a:extLst>
              <a:ext uri="{FF2B5EF4-FFF2-40B4-BE49-F238E27FC236}">
                <a16:creationId xmlns:a16="http://schemas.microsoft.com/office/drawing/2014/main" id="{48A507EB-535C-BEB6-1C9A-DEFD0217C0D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74659" y="1865830"/>
            <a:ext cx="914400" cy="914400"/>
          </a:xfrm>
          <a:prstGeom prst="rect">
            <a:avLst/>
          </a:prstGeom>
        </p:spPr>
      </p:pic>
      <p:pic>
        <p:nvPicPr>
          <p:cNvPr id="19" name="Graphic 18" descr="Scientific Thought with solid fill">
            <a:extLst>
              <a:ext uri="{FF2B5EF4-FFF2-40B4-BE49-F238E27FC236}">
                <a16:creationId xmlns:a16="http://schemas.microsoft.com/office/drawing/2014/main" id="{31EDED41-93A9-2D0C-0A24-A68A66A621B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91056" y="1919197"/>
            <a:ext cx="914400" cy="914400"/>
          </a:xfrm>
          <a:prstGeom prst="rect">
            <a:avLst/>
          </a:prstGeom>
        </p:spPr>
      </p:pic>
      <p:pic>
        <p:nvPicPr>
          <p:cNvPr id="21" name="Graphic 20" descr="Share with solid fill">
            <a:extLst>
              <a:ext uri="{FF2B5EF4-FFF2-40B4-BE49-F238E27FC236}">
                <a16:creationId xmlns:a16="http://schemas.microsoft.com/office/drawing/2014/main" id="{2D05D24C-19E8-F45F-6634-B6C6B2BBA7E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525833" y="1694478"/>
            <a:ext cx="971782" cy="971782"/>
          </a:xfrm>
          <a:prstGeom prst="rect">
            <a:avLst/>
          </a:prstGeom>
        </p:spPr>
      </p:pic>
      <p:pic>
        <p:nvPicPr>
          <p:cNvPr id="23" name="Graphic 22" descr="Network with solid fill">
            <a:extLst>
              <a:ext uri="{FF2B5EF4-FFF2-40B4-BE49-F238E27FC236}">
                <a16:creationId xmlns:a16="http://schemas.microsoft.com/office/drawing/2014/main" id="{9907896A-C609-483E-C829-A3A4E0B3933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657171" y="1910925"/>
            <a:ext cx="914400" cy="914400"/>
          </a:xfrm>
          <a:prstGeom prst="rect">
            <a:avLst/>
          </a:prstGeom>
        </p:spPr>
      </p:pic>
      <p:sp>
        <p:nvSpPr>
          <p:cNvPr id="25" name="Rectangle 24">
            <a:extLst>
              <a:ext uri="{FF2B5EF4-FFF2-40B4-BE49-F238E27FC236}">
                <a16:creationId xmlns:a16="http://schemas.microsoft.com/office/drawing/2014/main" id="{A15B794C-D531-D20F-BE41-B1B22CB7393A}"/>
              </a:ext>
            </a:extLst>
          </p:cNvPr>
          <p:cNvSpPr/>
          <p:nvPr/>
        </p:nvSpPr>
        <p:spPr>
          <a:xfrm>
            <a:off x="723137" y="3865405"/>
            <a:ext cx="2536783" cy="1402605"/>
          </a:xfrm>
          <a:prstGeom prst="rect">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i="1" dirty="0"/>
              <a:t>How teachers understand and position themselves as learners</a:t>
            </a:r>
          </a:p>
        </p:txBody>
      </p:sp>
      <p:sp>
        <p:nvSpPr>
          <p:cNvPr id="27" name="Rectangle 26">
            <a:extLst>
              <a:ext uri="{FF2B5EF4-FFF2-40B4-BE49-F238E27FC236}">
                <a16:creationId xmlns:a16="http://schemas.microsoft.com/office/drawing/2014/main" id="{3381B440-93AB-D02E-F2F2-1A50C2A547FF}"/>
              </a:ext>
            </a:extLst>
          </p:cNvPr>
          <p:cNvSpPr/>
          <p:nvPr/>
        </p:nvSpPr>
        <p:spPr>
          <a:xfrm>
            <a:off x="3344747" y="3858792"/>
            <a:ext cx="2451508" cy="1402605"/>
          </a:xfrm>
          <a:prstGeom prst="rect">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i="1" dirty="0"/>
              <a:t>How teachers monitor their learning and performance and reason about practice</a:t>
            </a:r>
          </a:p>
        </p:txBody>
      </p:sp>
      <p:sp>
        <p:nvSpPr>
          <p:cNvPr id="29" name="Rectangle 28">
            <a:extLst>
              <a:ext uri="{FF2B5EF4-FFF2-40B4-BE49-F238E27FC236}">
                <a16:creationId xmlns:a16="http://schemas.microsoft.com/office/drawing/2014/main" id="{F647A96F-6FD3-2DED-1A4A-803F2AE80147}"/>
              </a:ext>
            </a:extLst>
          </p:cNvPr>
          <p:cNvSpPr/>
          <p:nvPr/>
        </p:nvSpPr>
        <p:spPr>
          <a:xfrm>
            <a:off x="5915666" y="3856233"/>
            <a:ext cx="2536783" cy="1405164"/>
          </a:xfrm>
          <a:prstGeom prst="rect">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i="1" dirty="0"/>
              <a:t>How teachers transfer knowledge and skills to solve new and ill-structured problems</a:t>
            </a:r>
          </a:p>
        </p:txBody>
      </p:sp>
      <p:sp>
        <p:nvSpPr>
          <p:cNvPr id="31" name="Rectangle 30">
            <a:extLst>
              <a:ext uri="{FF2B5EF4-FFF2-40B4-BE49-F238E27FC236}">
                <a16:creationId xmlns:a16="http://schemas.microsoft.com/office/drawing/2014/main" id="{19F73854-D070-8F71-8DE4-E1760737F154}"/>
              </a:ext>
            </a:extLst>
          </p:cNvPr>
          <p:cNvSpPr/>
          <p:nvPr/>
        </p:nvSpPr>
        <p:spPr>
          <a:xfrm>
            <a:off x="8571860" y="3865404"/>
            <a:ext cx="2879729" cy="1385299"/>
          </a:xfrm>
          <a:prstGeom prst="rect">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i="1" dirty="0"/>
              <a:t>How teachers learn from one another</a:t>
            </a:r>
          </a:p>
        </p:txBody>
      </p:sp>
    </p:spTree>
    <p:extLst>
      <p:ext uri="{BB962C8B-B14F-4D97-AF65-F5344CB8AC3E}">
        <p14:creationId xmlns:p14="http://schemas.microsoft.com/office/powerpoint/2010/main" val="43009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DB7ADAB-3A88-52E3-C77A-DB01AD7126E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D51EE8E-12F9-9EEA-FFAE-7C4258EBBFA5}"/>
              </a:ext>
            </a:extLst>
          </p:cNvPr>
          <p:cNvSpPr txBox="1"/>
          <p:nvPr/>
        </p:nvSpPr>
        <p:spPr>
          <a:xfrm>
            <a:off x="767408" y="1596204"/>
            <a:ext cx="5185783" cy="1200329"/>
          </a:xfrm>
          <a:prstGeom prst="rect">
            <a:avLst/>
          </a:prstGeom>
          <a:solidFill>
            <a:schemeClr val="accent1">
              <a:lumMod val="40000"/>
              <a:lumOff val="60000"/>
            </a:schemeClr>
          </a:solidFill>
        </p:spPr>
        <p:txBody>
          <a:bodyPr wrap="square">
            <a:spAutoFit/>
          </a:bodyPr>
          <a:lstStyle/>
          <a:p>
            <a:pPr marL="0" marR="0" indent="0">
              <a:buNone/>
            </a:pPr>
            <a:r>
              <a:rPr lang="en-GB" sz="2400" b="1" i="1" dirty="0">
                <a:solidFill>
                  <a:srgbClr val="263238"/>
                </a:solidFill>
                <a:effectLst/>
              </a:rPr>
              <a:t>Myth 1 “</a:t>
            </a:r>
            <a:r>
              <a:rPr lang="en-GB" sz="2400" i="1" dirty="0">
                <a:solidFill>
                  <a:srgbClr val="263238"/>
                </a:solidFill>
                <a:effectLst/>
              </a:rPr>
              <a:t>Inclusive teaching is all about what schools do differently for pupils with additional needs</a:t>
            </a:r>
            <a:r>
              <a:rPr lang="en-GB" sz="2400" i="1" dirty="0">
                <a:solidFill>
                  <a:srgbClr val="263238"/>
                </a:solidFill>
              </a:rPr>
              <a:t>"</a:t>
            </a:r>
            <a:endParaRPr lang="en-GB" sz="2400" i="1" dirty="0">
              <a:solidFill>
                <a:srgbClr val="263238"/>
              </a:solidFill>
              <a:effectLst/>
            </a:endParaRPr>
          </a:p>
        </p:txBody>
      </p:sp>
      <p:sp>
        <p:nvSpPr>
          <p:cNvPr id="3" name="TextBox 2">
            <a:extLst>
              <a:ext uri="{FF2B5EF4-FFF2-40B4-BE49-F238E27FC236}">
                <a16:creationId xmlns:a16="http://schemas.microsoft.com/office/drawing/2014/main" id="{9F69859F-5E01-0803-7009-515216C0DBC7}"/>
              </a:ext>
            </a:extLst>
          </p:cNvPr>
          <p:cNvSpPr txBox="1"/>
          <p:nvPr/>
        </p:nvSpPr>
        <p:spPr>
          <a:xfrm>
            <a:off x="6296010" y="1596204"/>
            <a:ext cx="5185784" cy="1200329"/>
          </a:xfrm>
          <a:prstGeom prst="rect">
            <a:avLst/>
          </a:prstGeom>
          <a:solidFill>
            <a:schemeClr val="accent1">
              <a:lumMod val="40000"/>
              <a:lumOff val="60000"/>
            </a:schemeClr>
          </a:solidFill>
        </p:spPr>
        <p:txBody>
          <a:bodyPr wrap="square">
            <a:spAutoFit/>
          </a:bodyPr>
          <a:lstStyle/>
          <a:p>
            <a:pPr marL="0" marR="0" indent="0">
              <a:buNone/>
            </a:pPr>
            <a:r>
              <a:rPr lang="en-GB" sz="2400" b="1" i="1" dirty="0">
                <a:solidFill>
                  <a:srgbClr val="263238"/>
                </a:solidFill>
                <a:effectLst/>
              </a:rPr>
              <a:t>Myth 2</a:t>
            </a:r>
            <a:r>
              <a:rPr lang="en-GB" sz="2400" i="1" dirty="0">
                <a:solidFill>
                  <a:srgbClr val="263238"/>
                </a:solidFill>
                <a:effectLst/>
              </a:rPr>
              <a:t> “The more adaptations teachers make, the more pupils will learn</a:t>
            </a:r>
            <a:r>
              <a:rPr lang="en-GB" sz="2400" i="1" dirty="0">
                <a:solidFill>
                  <a:srgbClr val="263238"/>
                </a:solidFill>
              </a:rPr>
              <a:t>”</a:t>
            </a:r>
            <a:endParaRPr lang="en-GB" sz="2400" i="1" dirty="0">
              <a:solidFill>
                <a:srgbClr val="263238"/>
              </a:solidFill>
              <a:effectLst/>
            </a:endParaRPr>
          </a:p>
        </p:txBody>
      </p:sp>
      <p:sp>
        <p:nvSpPr>
          <p:cNvPr id="4" name="TextBox 3">
            <a:extLst>
              <a:ext uri="{FF2B5EF4-FFF2-40B4-BE49-F238E27FC236}">
                <a16:creationId xmlns:a16="http://schemas.microsoft.com/office/drawing/2014/main" id="{9759595D-7781-3C05-CB8F-DD9DDDF764CA}"/>
              </a:ext>
            </a:extLst>
          </p:cNvPr>
          <p:cNvSpPr txBox="1"/>
          <p:nvPr/>
        </p:nvSpPr>
        <p:spPr>
          <a:xfrm>
            <a:off x="767407" y="2965754"/>
            <a:ext cx="5185784" cy="1200329"/>
          </a:xfrm>
          <a:prstGeom prst="rect">
            <a:avLst/>
          </a:prstGeom>
          <a:solidFill>
            <a:schemeClr val="accent1">
              <a:lumMod val="40000"/>
              <a:lumOff val="60000"/>
            </a:schemeClr>
          </a:solidFill>
        </p:spPr>
        <p:txBody>
          <a:bodyPr wrap="square">
            <a:spAutoFit/>
          </a:bodyPr>
          <a:lstStyle/>
          <a:p>
            <a:pPr marL="0" marR="0" indent="0">
              <a:buNone/>
            </a:pPr>
            <a:r>
              <a:rPr lang="en-GB" sz="2400" b="1" i="1" dirty="0">
                <a:solidFill>
                  <a:srgbClr val="263238"/>
                </a:solidFill>
                <a:effectLst/>
              </a:rPr>
              <a:t>Myth 3</a:t>
            </a:r>
            <a:r>
              <a:rPr lang="en-GB" sz="2400" i="1" dirty="0">
                <a:solidFill>
                  <a:srgbClr val="263238"/>
                </a:solidFill>
                <a:effectLst/>
              </a:rPr>
              <a:t> “Interventions are the most important way to support pupils with additional needs</a:t>
            </a:r>
            <a:r>
              <a:rPr lang="en-GB" sz="2400" i="1" dirty="0">
                <a:solidFill>
                  <a:srgbClr val="263238"/>
                </a:solidFill>
              </a:rPr>
              <a:t>”</a:t>
            </a:r>
            <a:endParaRPr lang="en-GB" sz="2400" i="1" dirty="0">
              <a:solidFill>
                <a:srgbClr val="263238"/>
              </a:solidFill>
              <a:effectLst/>
            </a:endParaRPr>
          </a:p>
        </p:txBody>
      </p:sp>
      <p:sp>
        <p:nvSpPr>
          <p:cNvPr id="5" name="TextBox 4">
            <a:extLst>
              <a:ext uri="{FF2B5EF4-FFF2-40B4-BE49-F238E27FC236}">
                <a16:creationId xmlns:a16="http://schemas.microsoft.com/office/drawing/2014/main" id="{2F954F92-E2BE-A012-8B1D-9203223F7785}"/>
              </a:ext>
            </a:extLst>
          </p:cNvPr>
          <p:cNvSpPr txBox="1"/>
          <p:nvPr/>
        </p:nvSpPr>
        <p:spPr>
          <a:xfrm>
            <a:off x="3140461" y="4368625"/>
            <a:ext cx="5629433" cy="1200329"/>
          </a:xfrm>
          <a:prstGeom prst="rect">
            <a:avLst/>
          </a:prstGeom>
          <a:solidFill>
            <a:schemeClr val="accent1">
              <a:lumMod val="40000"/>
              <a:lumOff val="60000"/>
            </a:schemeClr>
          </a:solidFill>
        </p:spPr>
        <p:txBody>
          <a:bodyPr wrap="square">
            <a:spAutoFit/>
          </a:bodyPr>
          <a:lstStyle/>
          <a:p>
            <a:r>
              <a:rPr lang="en-GB" sz="2400" b="1" i="1" dirty="0"/>
              <a:t>Myth 5</a:t>
            </a:r>
            <a:r>
              <a:rPr lang="en-GB" sz="2400" i="1" dirty="0"/>
              <a:t> “Teachers need specialist expertise before they can effectively support pupils with additional needs”</a:t>
            </a:r>
          </a:p>
        </p:txBody>
      </p:sp>
      <p:sp>
        <p:nvSpPr>
          <p:cNvPr id="6" name="TextBox 5">
            <a:extLst>
              <a:ext uri="{FF2B5EF4-FFF2-40B4-BE49-F238E27FC236}">
                <a16:creationId xmlns:a16="http://schemas.microsoft.com/office/drawing/2014/main" id="{2C901E91-5BA1-B0F4-413A-BE87489FEA81}"/>
              </a:ext>
            </a:extLst>
          </p:cNvPr>
          <p:cNvSpPr txBox="1"/>
          <p:nvPr/>
        </p:nvSpPr>
        <p:spPr>
          <a:xfrm>
            <a:off x="6296010" y="2979165"/>
            <a:ext cx="5185784" cy="1200329"/>
          </a:xfrm>
          <a:prstGeom prst="rect">
            <a:avLst/>
          </a:prstGeom>
          <a:solidFill>
            <a:schemeClr val="accent1">
              <a:lumMod val="40000"/>
              <a:lumOff val="60000"/>
            </a:schemeClr>
          </a:solidFill>
        </p:spPr>
        <p:txBody>
          <a:bodyPr wrap="square">
            <a:spAutoFit/>
          </a:bodyPr>
          <a:lstStyle/>
          <a:p>
            <a:pPr marL="0" marR="0" indent="0">
              <a:buNone/>
            </a:pPr>
            <a:r>
              <a:rPr lang="en-GB" sz="2400" b="1" i="1" dirty="0">
                <a:solidFill>
                  <a:srgbClr val="263238"/>
                </a:solidFill>
              </a:rPr>
              <a:t>Myth 4</a:t>
            </a:r>
            <a:r>
              <a:rPr lang="en-GB" sz="2400" i="1" dirty="0">
                <a:solidFill>
                  <a:srgbClr val="263238"/>
                </a:solidFill>
              </a:rPr>
              <a:t> “I</a:t>
            </a:r>
            <a:r>
              <a:rPr lang="en-GB" sz="2400" i="1" dirty="0">
                <a:solidFill>
                  <a:srgbClr val="263238"/>
                </a:solidFill>
                <a:effectLst/>
              </a:rPr>
              <a:t>f a pupil has a diagnosis, we automatically know the best way to support them</a:t>
            </a:r>
            <a:r>
              <a:rPr lang="en-GB" sz="2400" i="1" dirty="0">
                <a:solidFill>
                  <a:srgbClr val="263238"/>
                </a:solidFill>
              </a:rPr>
              <a:t>”</a:t>
            </a:r>
            <a:endParaRPr lang="en-GB" sz="2400" i="1" dirty="0">
              <a:solidFill>
                <a:srgbClr val="263238"/>
              </a:solidFill>
              <a:effectLst/>
            </a:endParaRPr>
          </a:p>
        </p:txBody>
      </p:sp>
      <p:pic>
        <p:nvPicPr>
          <p:cNvPr id="7" name="Picture 6">
            <a:extLst>
              <a:ext uri="{FF2B5EF4-FFF2-40B4-BE49-F238E27FC236}">
                <a16:creationId xmlns:a16="http://schemas.microsoft.com/office/drawing/2014/main" id="{C2F0C3FC-52BE-389F-BE91-3C3D6D40B9BA}"/>
              </a:ext>
            </a:extLst>
          </p:cNvPr>
          <p:cNvPicPr>
            <a:picLocks noChangeAspect="1"/>
          </p:cNvPicPr>
          <p:nvPr/>
        </p:nvPicPr>
        <p:blipFill>
          <a:blip r:embed="rId3"/>
          <a:stretch>
            <a:fillRect/>
          </a:stretch>
        </p:blipFill>
        <p:spPr>
          <a:xfrm>
            <a:off x="9170321" y="291801"/>
            <a:ext cx="2603500" cy="990600"/>
          </a:xfrm>
          <a:prstGeom prst="rect">
            <a:avLst/>
          </a:prstGeom>
        </p:spPr>
      </p:pic>
      <p:sp>
        <p:nvSpPr>
          <p:cNvPr id="8" name="Title 1">
            <a:extLst>
              <a:ext uri="{FF2B5EF4-FFF2-40B4-BE49-F238E27FC236}">
                <a16:creationId xmlns:a16="http://schemas.microsoft.com/office/drawing/2014/main" id="{990F6D63-6F5A-4A16-E7CC-20C181BEBCE1}"/>
              </a:ext>
            </a:extLst>
          </p:cNvPr>
          <p:cNvSpPr>
            <a:spLocks noGrp="1"/>
          </p:cNvSpPr>
          <p:nvPr>
            <p:ph type="title"/>
          </p:nvPr>
        </p:nvSpPr>
        <p:spPr/>
        <p:txBody>
          <a:bodyPr>
            <a:normAutofit/>
          </a:bodyPr>
          <a:lstStyle/>
          <a:p>
            <a:r>
              <a:rPr lang="en-GB" sz="4000" dirty="0"/>
              <a:t>EEF Guide to Inclusive Teaching</a:t>
            </a:r>
          </a:p>
        </p:txBody>
      </p:sp>
    </p:spTree>
    <p:extLst>
      <p:ext uri="{BB962C8B-B14F-4D97-AF65-F5344CB8AC3E}">
        <p14:creationId xmlns:p14="http://schemas.microsoft.com/office/powerpoint/2010/main" val="6840143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DD3E07E-F687-9E14-CF1B-2E7B014C39D9}"/>
            </a:ext>
          </a:extLst>
        </p:cNvPr>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586D83DE-574C-0DA2-4AE8-5CB67D78961E}"/>
              </a:ext>
            </a:extLst>
          </p:cNvPr>
          <p:cNvGraphicFramePr/>
          <p:nvPr/>
        </p:nvGraphicFramePr>
        <p:xfrm>
          <a:off x="1242738" y="1099905"/>
          <a:ext cx="9706523" cy="46333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DF10F2A5-52BD-8F32-2953-D8F46A20A4A4}"/>
              </a:ext>
            </a:extLst>
          </p:cNvPr>
          <p:cNvSpPr txBox="1"/>
          <p:nvPr/>
        </p:nvSpPr>
        <p:spPr>
          <a:xfrm>
            <a:off x="480310" y="376780"/>
            <a:ext cx="4278086" cy="646331"/>
          </a:xfrm>
          <a:prstGeom prst="rect">
            <a:avLst/>
          </a:prstGeom>
          <a:noFill/>
        </p:spPr>
        <p:txBody>
          <a:bodyPr wrap="square" rtlCol="0">
            <a:spAutoFit/>
          </a:bodyPr>
          <a:lstStyle/>
          <a:p>
            <a:r>
              <a:rPr lang="en-GB" sz="3600" dirty="0"/>
              <a:t>Inclusive Pedagogy</a:t>
            </a:r>
          </a:p>
        </p:txBody>
      </p:sp>
    </p:spTree>
    <p:extLst>
      <p:ext uri="{BB962C8B-B14F-4D97-AF65-F5344CB8AC3E}">
        <p14:creationId xmlns:p14="http://schemas.microsoft.com/office/powerpoint/2010/main" val="37525427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9607ED9-F6DB-42D6-67EE-56F70AD445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291ED2-AFF1-7E6E-2CF3-5B5038F559B2}"/>
              </a:ext>
            </a:extLst>
          </p:cNvPr>
          <p:cNvSpPr>
            <a:spLocks noGrp="1"/>
          </p:cNvSpPr>
          <p:nvPr>
            <p:ph type="title"/>
          </p:nvPr>
        </p:nvSpPr>
        <p:spPr/>
        <p:txBody>
          <a:bodyPr/>
          <a:lstStyle/>
          <a:p>
            <a:r>
              <a:rPr lang="en-GB" dirty="0"/>
              <a:t>Two-Part Model</a:t>
            </a:r>
          </a:p>
        </p:txBody>
      </p:sp>
      <p:sp>
        <p:nvSpPr>
          <p:cNvPr id="3" name="Rounded Rectangle 4">
            <a:extLst>
              <a:ext uri="{FF2B5EF4-FFF2-40B4-BE49-F238E27FC236}">
                <a16:creationId xmlns:a16="http://schemas.microsoft.com/office/drawing/2014/main" id="{9787366D-75D5-4E90-0D19-4DD0723F2C6A}"/>
              </a:ext>
            </a:extLst>
          </p:cNvPr>
          <p:cNvSpPr/>
          <p:nvPr/>
        </p:nvSpPr>
        <p:spPr>
          <a:xfrm>
            <a:off x="3907430" y="3904279"/>
            <a:ext cx="3831772" cy="1132114"/>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Inclusive universal provision </a:t>
            </a:r>
          </a:p>
        </p:txBody>
      </p:sp>
      <p:sp>
        <p:nvSpPr>
          <p:cNvPr id="4" name="Rounded Rectangle 3">
            <a:extLst>
              <a:ext uri="{FF2B5EF4-FFF2-40B4-BE49-F238E27FC236}">
                <a16:creationId xmlns:a16="http://schemas.microsoft.com/office/drawing/2014/main" id="{202FB702-F798-7B65-1D12-0472423C61F0}"/>
              </a:ext>
            </a:extLst>
          </p:cNvPr>
          <p:cNvSpPr/>
          <p:nvPr/>
        </p:nvSpPr>
        <p:spPr>
          <a:xfrm>
            <a:off x="4007768" y="1916832"/>
            <a:ext cx="3831772" cy="1132114"/>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Adaptive practice</a:t>
            </a:r>
          </a:p>
        </p:txBody>
      </p:sp>
      <p:sp>
        <p:nvSpPr>
          <p:cNvPr id="5" name="TextBox 4">
            <a:extLst>
              <a:ext uri="{FF2B5EF4-FFF2-40B4-BE49-F238E27FC236}">
                <a16:creationId xmlns:a16="http://schemas.microsoft.com/office/drawing/2014/main" id="{25312D2D-8381-6380-0454-492BAC7FCA26}"/>
              </a:ext>
            </a:extLst>
          </p:cNvPr>
          <p:cNvSpPr txBox="1"/>
          <p:nvPr/>
        </p:nvSpPr>
        <p:spPr>
          <a:xfrm>
            <a:off x="5676817" y="3191307"/>
            <a:ext cx="642257" cy="523220"/>
          </a:xfrm>
          <a:prstGeom prst="rect">
            <a:avLst/>
          </a:prstGeom>
          <a:noFill/>
        </p:spPr>
        <p:txBody>
          <a:bodyPr wrap="square" rtlCol="0">
            <a:spAutoFit/>
          </a:bodyPr>
          <a:lstStyle/>
          <a:p>
            <a:r>
              <a:rPr lang="en-GB" sz="2800" dirty="0"/>
              <a:t>+</a:t>
            </a:r>
          </a:p>
        </p:txBody>
      </p:sp>
    </p:spTree>
    <p:extLst>
      <p:ext uri="{BB962C8B-B14F-4D97-AF65-F5344CB8AC3E}">
        <p14:creationId xmlns:p14="http://schemas.microsoft.com/office/powerpoint/2010/main" val="15391060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C15DA11-DA34-67B9-DEB7-C97754E717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D9BDF8-D2EC-F487-91EC-817E621821BC}"/>
              </a:ext>
            </a:extLst>
          </p:cNvPr>
          <p:cNvSpPr>
            <a:spLocks noGrp="1"/>
          </p:cNvSpPr>
          <p:nvPr>
            <p:ph type="title"/>
          </p:nvPr>
        </p:nvSpPr>
        <p:spPr/>
        <p:txBody>
          <a:bodyPr/>
          <a:lstStyle/>
          <a:p>
            <a:r>
              <a:rPr lang="en-GB" dirty="0"/>
              <a:t>What the two-part model is NOT</a:t>
            </a:r>
          </a:p>
        </p:txBody>
      </p:sp>
      <p:sp>
        <p:nvSpPr>
          <p:cNvPr id="3" name="Rounded Rectangle 4">
            <a:extLst>
              <a:ext uri="{FF2B5EF4-FFF2-40B4-BE49-F238E27FC236}">
                <a16:creationId xmlns:a16="http://schemas.microsoft.com/office/drawing/2014/main" id="{CEF9CA3D-8B00-B6FE-1512-FA40ED3AF89A}"/>
              </a:ext>
            </a:extLst>
          </p:cNvPr>
          <p:cNvSpPr/>
          <p:nvPr/>
        </p:nvSpPr>
        <p:spPr>
          <a:xfrm>
            <a:off x="1127382" y="4212772"/>
            <a:ext cx="3831772" cy="1132114"/>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Inclusive universal provision </a:t>
            </a:r>
          </a:p>
        </p:txBody>
      </p:sp>
      <p:pic>
        <p:nvPicPr>
          <p:cNvPr id="4" name="Content Placeholder 5" descr="Children outline">
            <a:extLst>
              <a:ext uri="{FF2B5EF4-FFF2-40B4-BE49-F238E27FC236}">
                <a16:creationId xmlns:a16="http://schemas.microsoft.com/office/drawing/2014/main" id="{D24E79F1-517B-CA9A-9D7D-8CE1FDCF8DB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625141" y="1447944"/>
            <a:ext cx="1039514" cy="914400"/>
          </a:xfrm>
          <a:prstGeom prst="rect">
            <a:avLst/>
          </a:prstGeom>
        </p:spPr>
      </p:pic>
      <p:pic>
        <p:nvPicPr>
          <p:cNvPr id="5" name="Content Placeholder 21" descr="Teacher with solid fill">
            <a:extLst>
              <a:ext uri="{FF2B5EF4-FFF2-40B4-BE49-F238E27FC236}">
                <a16:creationId xmlns:a16="http://schemas.microsoft.com/office/drawing/2014/main" id="{165DF47B-1D4F-AAAC-4F6E-58076F6FE6B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91542" y="4842459"/>
            <a:ext cx="914400" cy="914400"/>
          </a:xfrm>
          <a:prstGeom prst="rect">
            <a:avLst/>
          </a:prstGeom>
        </p:spPr>
      </p:pic>
      <p:pic>
        <p:nvPicPr>
          <p:cNvPr id="6" name="Content Placeholder 5" descr="Children outline">
            <a:extLst>
              <a:ext uri="{FF2B5EF4-FFF2-40B4-BE49-F238E27FC236}">
                <a16:creationId xmlns:a16="http://schemas.microsoft.com/office/drawing/2014/main" id="{85DA5851-5946-3DFE-BD87-195E530768E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881878" y="1460530"/>
            <a:ext cx="1246570" cy="914400"/>
          </a:xfrm>
          <a:prstGeom prst="rect">
            <a:avLst/>
          </a:prstGeom>
        </p:spPr>
      </p:pic>
      <p:pic>
        <p:nvPicPr>
          <p:cNvPr id="7" name="Content Placeholder 5" descr="Children outline">
            <a:extLst>
              <a:ext uri="{FF2B5EF4-FFF2-40B4-BE49-F238E27FC236}">
                <a16:creationId xmlns:a16="http://schemas.microsoft.com/office/drawing/2014/main" id="{36B506C8-6829-B80B-5839-D0ECA0F94DC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786502" y="1459974"/>
            <a:ext cx="1052189" cy="914400"/>
          </a:xfrm>
          <a:prstGeom prst="rect">
            <a:avLst/>
          </a:prstGeom>
        </p:spPr>
      </p:pic>
      <p:pic>
        <p:nvPicPr>
          <p:cNvPr id="8" name="Content Placeholder 5" descr="Children outline">
            <a:extLst>
              <a:ext uri="{FF2B5EF4-FFF2-40B4-BE49-F238E27FC236}">
                <a16:creationId xmlns:a16="http://schemas.microsoft.com/office/drawing/2014/main" id="{7A6B762E-545D-B041-D3BE-7D35913DE63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404076" y="2107688"/>
            <a:ext cx="1036288" cy="1058754"/>
          </a:xfrm>
          <a:prstGeom prst="rect">
            <a:avLst/>
          </a:prstGeom>
        </p:spPr>
      </p:pic>
      <p:pic>
        <p:nvPicPr>
          <p:cNvPr id="9" name="Content Placeholder 5" descr="Children outline">
            <a:extLst>
              <a:ext uri="{FF2B5EF4-FFF2-40B4-BE49-F238E27FC236}">
                <a16:creationId xmlns:a16="http://schemas.microsoft.com/office/drawing/2014/main" id="{8D399638-BF2D-0DEF-591F-97B30C68E7C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980587" y="2128788"/>
            <a:ext cx="1434172" cy="1019690"/>
          </a:xfrm>
          <a:prstGeom prst="rect">
            <a:avLst/>
          </a:prstGeom>
        </p:spPr>
      </p:pic>
      <p:pic>
        <p:nvPicPr>
          <p:cNvPr id="10" name="Content Placeholder 5" descr="Children outline">
            <a:extLst>
              <a:ext uri="{FF2B5EF4-FFF2-40B4-BE49-F238E27FC236}">
                <a16:creationId xmlns:a16="http://schemas.microsoft.com/office/drawing/2014/main" id="{352E08B4-FD59-98AF-F42C-EB614C83003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436107" y="2101681"/>
            <a:ext cx="1246570" cy="1064515"/>
          </a:xfrm>
          <a:prstGeom prst="rect">
            <a:avLst/>
          </a:prstGeom>
        </p:spPr>
      </p:pic>
      <p:pic>
        <p:nvPicPr>
          <p:cNvPr id="11" name="Content Placeholder 5" descr="Children outline">
            <a:extLst>
              <a:ext uri="{FF2B5EF4-FFF2-40B4-BE49-F238E27FC236}">
                <a16:creationId xmlns:a16="http://schemas.microsoft.com/office/drawing/2014/main" id="{E89DA099-9D1A-4DA7-C1A2-D44D9194800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456040" y="2797046"/>
            <a:ext cx="1077385" cy="914400"/>
          </a:xfrm>
          <a:prstGeom prst="rect">
            <a:avLst/>
          </a:prstGeom>
        </p:spPr>
      </p:pic>
      <p:pic>
        <p:nvPicPr>
          <p:cNvPr id="12" name="Content Placeholder 5" descr="Children outline">
            <a:extLst>
              <a:ext uri="{FF2B5EF4-FFF2-40B4-BE49-F238E27FC236}">
                <a16:creationId xmlns:a16="http://schemas.microsoft.com/office/drawing/2014/main" id="{3D502479-29CD-1F9C-ED5D-2ECBA0E70F0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40856" y="2797046"/>
            <a:ext cx="1046273" cy="914400"/>
          </a:xfrm>
          <a:prstGeom prst="rect">
            <a:avLst/>
          </a:prstGeom>
        </p:spPr>
      </p:pic>
      <p:pic>
        <p:nvPicPr>
          <p:cNvPr id="13" name="Content Placeholder 5" descr="Children outline">
            <a:extLst>
              <a:ext uri="{FF2B5EF4-FFF2-40B4-BE49-F238E27FC236}">
                <a16:creationId xmlns:a16="http://schemas.microsoft.com/office/drawing/2014/main" id="{B4D580DD-67C3-BF6D-6402-500BDCBC94C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521707" y="2797046"/>
            <a:ext cx="811328" cy="914400"/>
          </a:xfrm>
          <a:prstGeom prst="rect">
            <a:avLst/>
          </a:prstGeom>
        </p:spPr>
      </p:pic>
      <p:pic>
        <p:nvPicPr>
          <p:cNvPr id="14" name="Content Placeholder 5" descr="Children outline">
            <a:extLst>
              <a:ext uri="{FF2B5EF4-FFF2-40B4-BE49-F238E27FC236}">
                <a16:creationId xmlns:a16="http://schemas.microsoft.com/office/drawing/2014/main" id="{49DFC42F-5084-98DC-652A-2923C83397C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228337" y="3801616"/>
            <a:ext cx="1296963" cy="914400"/>
          </a:xfrm>
          <a:prstGeom prst="rect">
            <a:avLst/>
          </a:prstGeom>
        </p:spPr>
      </p:pic>
      <p:pic>
        <p:nvPicPr>
          <p:cNvPr id="15" name="Content Placeholder 5" descr="Children outline">
            <a:extLst>
              <a:ext uri="{FF2B5EF4-FFF2-40B4-BE49-F238E27FC236}">
                <a16:creationId xmlns:a16="http://schemas.microsoft.com/office/drawing/2014/main" id="{7F69A631-F893-CD7B-DF4A-78E959307A3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990336" y="3319889"/>
            <a:ext cx="1147797" cy="891540"/>
          </a:xfrm>
          <a:prstGeom prst="rect">
            <a:avLst/>
          </a:prstGeom>
        </p:spPr>
      </p:pic>
      <p:pic>
        <p:nvPicPr>
          <p:cNvPr id="16" name="Content Placeholder 5" descr="Children outline">
            <a:extLst>
              <a:ext uri="{FF2B5EF4-FFF2-40B4-BE49-F238E27FC236}">
                <a16:creationId xmlns:a16="http://schemas.microsoft.com/office/drawing/2014/main" id="{224D22C9-7972-2ADE-A04F-2E906D478AF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673863" y="3308459"/>
            <a:ext cx="1168080" cy="914400"/>
          </a:xfrm>
          <a:prstGeom prst="rect">
            <a:avLst/>
          </a:prstGeom>
        </p:spPr>
      </p:pic>
      <p:cxnSp>
        <p:nvCxnSpPr>
          <p:cNvPr id="17" name="Straight Arrow Connector 16">
            <a:extLst>
              <a:ext uri="{FF2B5EF4-FFF2-40B4-BE49-F238E27FC236}">
                <a16:creationId xmlns:a16="http://schemas.microsoft.com/office/drawing/2014/main" id="{B72B91F4-4C3F-B91F-6EA1-E6D86BE0B510}"/>
              </a:ext>
            </a:extLst>
          </p:cNvPr>
          <p:cNvCxnSpPr>
            <a:cxnSpLocks/>
          </p:cNvCxnSpPr>
          <p:nvPr/>
        </p:nvCxnSpPr>
        <p:spPr>
          <a:xfrm flipV="1">
            <a:off x="7944617" y="1516926"/>
            <a:ext cx="1672589" cy="335907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8" name="Straight Arrow Connector 17">
            <a:extLst>
              <a:ext uri="{FF2B5EF4-FFF2-40B4-BE49-F238E27FC236}">
                <a16:creationId xmlns:a16="http://schemas.microsoft.com/office/drawing/2014/main" id="{D9B84EA4-80B0-3D9B-956B-C186390EB27B}"/>
              </a:ext>
            </a:extLst>
          </p:cNvPr>
          <p:cNvCxnSpPr>
            <a:cxnSpLocks/>
          </p:cNvCxnSpPr>
          <p:nvPr/>
        </p:nvCxnSpPr>
        <p:spPr>
          <a:xfrm flipH="1" flipV="1">
            <a:off x="6330962" y="1515813"/>
            <a:ext cx="1615681" cy="336018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9" name="Triangle 20">
            <a:extLst>
              <a:ext uri="{FF2B5EF4-FFF2-40B4-BE49-F238E27FC236}">
                <a16:creationId xmlns:a16="http://schemas.microsoft.com/office/drawing/2014/main" id="{4B7F00E0-23AE-2BA4-9842-E3148BB9613F}"/>
              </a:ext>
            </a:extLst>
          </p:cNvPr>
          <p:cNvSpPr/>
          <p:nvPr/>
        </p:nvSpPr>
        <p:spPr>
          <a:xfrm rot="10800000">
            <a:off x="6620507" y="1588600"/>
            <a:ext cx="2648220" cy="3109628"/>
          </a:xfrm>
          <a:prstGeom prst="triangle">
            <a:avLst>
              <a:gd name="adj" fmla="val 50948"/>
            </a:avLst>
          </a:prstGeom>
          <a:solidFill>
            <a:schemeClr val="accent4">
              <a:lumMod val="20000"/>
              <a:lumOff val="80000"/>
              <a:alpha val="7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Content Placeholder 5" descr="Children outline">
            <a:extLst>
              <a:ext uri="{FF2B5EF4-FFF2-40B4-BE49-F238E27FC236}">
                <a16:creationId xmlns:a16="http://schemas.microsoft.com/office/drawing/2014/main" id="{76D82358-6571-73C1-8D48-F966DDBC761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678947" y="1448147"/>
            <a:ext cx="1039514" cy="914400"/>
          </a:xfrm>
          <a:prstGeom prst="rect">
            <a:avLst/>
          </a:prstGeom>
        </p:spPr>
      </p:pic>
    </p:spTree>
    <p:extLst>
      <p:ext uri="{BB962C8B-B14F-4D97-AF65-F5344CB8AC3E}">
        <p14:creationId xmlns:p14="http://schemas.microsoft.com/office/powerpoint/2010/main" val="10486758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760F4CA-C8D1-B4DC-504B-84E882C51FA9}"/>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5EB9517B-15A5-9D5E-B6CA-2CA73F27F62C}"/>
              </a:ext>
            </a:extLst>
          </p:cNvPr>
          <p:cNvSpPr>
            <a:spLocks noGrp="1"/>
          </p:cNvSpPr>
          <p:nvPr>
            <p:ph type="title"/>
          </p:nvPr>
        </p:nvSpPr>
        <p:spPr/>
        <p:txBody>
          <a:bodyPr/>
          <a:lstStyle/>
          <a:p>
            <a:r>
              <a:rPr lang="en-GB" dirty="0"/>
              <a:t>What the two part model is NOT – a bolt on</a:t>
            </a:r>
          </a:p>
        </p:txBody>
      </p:sp>
      <p:sp>
        <p:nvSpPr>
          <p:cNvPr id="24" name="Rounded Rectangle 4">
            <a:extLst>
              <a:ext uri="{FF2B5EF4-FFF2-40B4-BE49-F238E27FC236}">
                <a16:creationId xmlns:a16="http://schemas.microsoft.com/office/drawing/2014/main" id="{2DBB0CD7-C395-2605-2511-804A5E13A333}"/>
              </a:ext>
            </a:extLst>
          </p:cNvPr>
          <p:cNvSpPr/>
          <p:nvPr/>
        </p:nvSpPr>
        <p:spPr>
          <a:xfrm>
            <a:off x="1127382" y="4212772"/>
            <a:ext cx="3831772" cy="1132114"/>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Inclusive universal provision </a:t>
            </a:r>
          </a:p>
        </p:txBody>
      </p:sp>
      <p:sp>
        <p:nvSpPr>
          <p:cNvPr id="25" name="Rounded Rectangle 3">
            <a:extLst>
              <a:ext uri="{FF2B5EF4-FFF2-40B4-BE49-F238E27FC236}">
                <a16:creationId xmlns:a16="http://schemas.microsoft.com/office/drawing/2014/main" id="{0A8A2F8C-8E92-53C1-49D4-70D26C37A70A}"/>
              </a:ext>
            </a:extLst>
          </p:cNvPr>
          <p:cNvSpPr/>
          <p:nvPr/>
        </p:nvSpPr>
        <p:spPr>
          <a:xfrm>
            <a:off x="1127382" y="2617837"/>
            <a:ext cx="3831772" cy="1132114"/>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Adaptive practice</a:t>
            </a:r>
          </a:p>
        </p:txBody>
      </p:sp>
      <p:pic>
        <p:nvPicPr>
          <p:cNvPr id="26" name="Content Placeholder 5" descr="Children outline">
            <a:extLst>
              <a:ext uri="{FF2B5EF4-FFF2-40B4-BE49-F238E27FC236}">
                <a16:creationId xmlns:a16="http://schemas.microsoft.com/office/drawing/2014/main" id="{FFFBC9F1-BB42-1A2B-50D1-AD5BACA8AF4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947812" y="1586173"/>
            <a:ext cx="1171575" cy="914400"/>
          </a:xfrm>
          <a:prstGeom prst="rect">
            <a:avLst/>
          </a:prstGeom>
        </p:spPr>
      </p:pic>
      <p:pic>
        <p:nvPicPr>
          <p:cNvPr id="27" name="Content Placeholder 21" descr="Teacher with solid fill">
            <a:extLst>
              <a:ext uri="{FF2B5EF4-FFF2-40B4-BE49-F238E27FC236}">
                <a16:creationId xmlns:a16="http://schemas.microsoft.com/office/drawing/2014/main" id="{F054D425-1056-94A8-E3D5-A6AC34B5E41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14214" y="4980688"/>
            <a:ext cx="914400" cy="914400"/>
          </a:xfrm>
          <a:prstGeom prst="rect">
            <a:avLst/>
          </a:prstGeom>
        </p:spPr>
      </p:pic>
      <p:pic>
        <p:nvPicPr>
          <p:cNvPr id="28" name="Content Placeholder 5" descr="Children outline">
            <a:extLst>
              <a:ext uri="{FF2B5EF4-FFF2-40B4-BE49-F238E27FC236}">
                <a16:creationId xmlns:a16="http://schemas.microsoft.com/office/drawing/2014/main" id="{090F09B6-6901-C850-69C8-C2313E82658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204550" y="1598759"/>
            <a:ext cx="1404936" cy="914400"/>
          </a:xfrm>
          <a:prstGeom prst="rect">
            <a:avLst/>
          </a:prstGeom>
        </p:spPr>
      </p:pic>
      <p:pic>
        <p:nvPicPr>
          <p:cNvPr id="29" name="Content Placeholder 5" descr="Children outline">
            <a:extLst>
              <a:ext uri="{FF2B5EF4-FFF2-40B4-BE49-F238E27FC236}">
                <a16:creationId xmlns:a16="http://schemas.microsoft.com/office/drawing/2014/main" id="{31BDF963-14F3-541B-8592-5A4943F46AF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109174" y="1598203"/>
            <a:ext cx="1185861" cy="914400"/>
          </a:xfrm>
          <a:prstGeom prst="rect">
            <a:avLst/>
          </a:prstGeom>
        </p:spPr>
      </p:pic>
      <p:pic>
        <p:nvPicPr>
          <p:cNvPr id="30" name="Content Placeholder 5" descr="Children outline">
            <a:extLst>
              <a:ext uri="{FF2B5EF4-FFF2-40B4-BE49-F238E27FC236}">
                <a16:creationId xmlns:a16="http://schemas.microsoft.com/office/drawing/2014/main" id="{12ED7745-C595-81E2-D874-88C80B95E45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726747" y="2245917"/>
            <a:ext cx="1167939" cy="1058754"/>
          </a:xfrm>
          <a:prstGeom prst="rect">
            <a:avLst/>
          </a:prstGeom>
        </p:spPr>
      </p:pic>
      <p:pic>
        <p:nvPicPr>
          <p:cNvPr id="31" name="Content Placeholder 5" descr="Children outline">
            <a:extLst>
              <a:ext uri="{FF2B5EF4-FFF2-40B4-BE49-F238E27FC236}">
                <a16:creationId xmlns:a16="http://schemas.microsoft.com/office/drawing/2014/main" id="{A4061527-9565-D56B-94AE-EF27931CEA5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03258" y="2267017"/>
            <a:ext cx="1616371" cy="1019690"/>
          </a:xfrm>
          <a:prstGeom prst="rect">
            <a:avLst/>
          </a:prstGeom>
        </p:spPr>
      </p:pic>
      <p:pic>
        <p:nvPicPr>
          <p:cNvPr id="32" name="Content Placeholder 5" descr="Children outline">
            <a:extLst>
              <a:ext uri="{FF2B5EF4-FFF2-40B4-BE49-F238E27FC236}">
                <a16:creationId xmlns:a16="http://schemas.microsoft.com/office/drawing/2014/main" id="{E505CEFD-D897-7DF8-EC9A-73FF6B7AC20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758779" y="2239910"/>
            <a:ext cx="1404936" cy="1064515"/>
          </a:xfrm>
          <a:prstGeom prst="rect">
            <a:avLst/>
          </a:prstGeom>
        </p:spPr>
      </p:pic>
      <p:pic>
        <p:nvPicPr>
          <p:cNvPr id="33" name="Content Placeholder 5" descr="Children outline">
            <a:extLst>
              <a:ext uri="{FF2B5EF4-FFF2-40B4-BE49-F238E27FC236}">
                <a16:creationId xmlns:a16="http://schemas.microsoft.com/office/drawing/2014/main" id="{A052CAEF-9F33-71B6-B397-272D10E9EDA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778712" y="2935275"/>
            <a:ext cx="1214257" cy="914400"/>
          </a:xfrm>
          <a:prstGeom prst="rect">
            <a:avLst/>
          </a:prstGeom>
        </p:spPr>
      </p:pic>
      <p:pic>
        <p:nvPicPr>
          <p:cNvPr id="34" name="Content Placeholder 5" descr="Children outline">
            <a:extLst>
              <a:ext uri="{FF2B5EF4-FFF2-40B4-BE49-F238E27FC236}">
                <a16:creationId xmlns:a16="http://schemas.microsoft.com/office/drawing/2014/main" id="{E9B4827A-1307-4E78-F198-4CBD7B11828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663528" y="2935275"/>
            <a:ext cx="1179193" cy="914400"/>
          </a:xfrm>
          <a:prstGeom prst="rect">
            <a:avLst/>
          </a:prstGeom>
        </p:spPr>
      </p:pic>
      <p:pic>
        <p:nvPicPr>
          <p:cNvPr id="35" name="Content Placeholder 5" descr="Children outline">
            <a:extLst>
              <a:ext uri="{FF2B5EF4-FFF2-40B4-BE49-F238E27FC236}">
                <a16:creationId xmlns:a16="http://schemas.microsoft.com/office/drawing/2014/main" id="{208E36E7-224E-BFE3-F2A4-2C2B0B41AD6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44379" y="2935275"/>
            <a:ext cx="914400" cy="914400"/>
          </a:xfrm>
          <a:prstGeom prst="rect">
            <a:avLst/>
          </a:prstGeom>
        </p:spPr>
      </p:pic>
      <p:pic>
        <p:nvPicPr>
          <p:cNvPr id="36" name="Content Placeholder 5" descr="Children outline">
            <a:extLst>
              <a:ext uri="{FF2B5EF4-FFF2-40B4-BE49-F238E27FC236}">
                <a16:creationId xmlns:a16="http://schemas.microsoft.com/office/drawing/2014/main" id="{3CB1116F-9A33-BC45-F864-715C49A5CDA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551009" y="3939845"/>
            <a:ext cx="1461731" cy="914400"/>
          </a:xfrm>
          <a:prstGeom prst="rect">
            <a:avLst/>
          </a:prstGeom>
        </p:spPr>
      </p:pic>
      <p:pic>
        <p:nvPicPr>
          <p:cNvPr id="37" name="Content Placeholder 5" descr="Children outline">
            <a:extLst>
              <a:ext uri="{FF2B5EF4-FFF2-40B4-BE49-F238E27FC236}">
                <a16:creationId xmlns:a16="http://schemas.microsoft.com/office/drawing/2014/main" id="{9552C02A-AA5B-9E13-416B-E172B4A13AA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13008" y="3458118"/>
            <a:ext cx="1293615" cy="891540"/>
          </a:xfrm>
          <a:prstGeom prst="rect">
            <a:avLst/>
          </a:prstGeom>
        </p:spPr>
      </p:pic>
      <p:pic>
        <p:nvPicPr>
          <p:cNvPr id="38" name="Content Placeholder 5" descr="Children outline">
            <a:extLst>
              <a:ext uri="{FF2B5EF4-FFF2-40B4-BE49-F238E27FC236}">
                <a16:creationId xmlns:a16="http://schemas.microsoft.com/office/drawing/2014/main" id="{E44AC6F5-E880-8812-197E-5D06FE82211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996534" y="3446688"/>
            <a:ext cx="1316475" cy="914400"/>
          </a:xfrm>
          <a:prstGeom prst="rect">
            <a:avLst/>
          </a:prstGeom>
        </p:spPr>
      </p:pic>
      <p:cxnSp>
        <p:nvCxnSpPr>
          <p:cNvPr id="39" name="Straight Arrow Connector 38">
            <a:extLst>
              <a:ext uri="{FF2B5EF4-FFF2-40B4-BE49-F238E27FC236}">
                <a16:creationId xmlns:a16="http://schemas.microsoft.com/office/drawing/2014/main" id="{022119F1-0C53-D4AA-86E2-963CF10443C6}"/>
              </a:ext>
            </a:extLst>
          </p:cNvPr>
          <p:cNvCxnSpPr>
            <a:cxnSpLocks/>
          </p:cNvCxnSpPr>
          <p:nvPr/>
        </p:nvCxnSpPr>
        <p:spPr>
          <a:xfrm flipV="1">
            <a:off x="8267289" y="1655155"/>
            <a:ext cx="1672589" cy="335907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0" name="Straight Arrow Connector 39">
            <a:extLst>
              <a:ext uri="{FF2B5EF4-FFF2-40B4-BE49-F238E27FC236}">
                <a16:creationId xmlns:a16="http://schemas.microsoft.com/office/drawing/2014/main" id="{3A8CB57D-9538-6B5D-5963-84D590C60B0B}"/>
              </a:ext>
            </a:extLst>
          </p:cNvPr>
          <p:cNvCxnSpPr>
            <a:cxnSpLocks/>
          </p:cNvCxnSpPr>
          <p:nvPr/>
        </p:nvCxnSpPr>
        <p:spPr>
          <a:xfrm flipH="1" flipV="1">
            <a:off x="6653634" y="1654042"/>
            <a:ext cx="1615681" cy="336018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41" name="Triangle 20">
            <a:extLst>
              <a:ext uri="{FF2B5EF4-FFF2-40B4-BE49-F238E27FC236}">
                <a16:creationId xmlns:a16="http://schemas.microsoft.com/office/drawing/2014/main" id="{FA8B6F8D-F0C9-9653-BECF-B4209BEBD824}"/>
              </a:ext>
            </a:extLst>
          </p:cNvPr>
          <p:cNvSpPr/>
          <p:nvPr/>
        </p:nvSpPr>
        <p:spPr>
          <a:xfrm rot="10800000">
            <a:off x="6778712" y="1654041"/>
            <a:ext cx="2984654" cy="3109628"/>
          </a:xfrm>
          <a:prstGeom prst="triangle">
            <a:avLst>
              <a:gd name="adj" fmla="val 50948"/>
            </a:avLst>
          </a:prstGeom>
          <a:solidFill>
            <a:schemeClr val="accent4">
              <a:lumMod val="20000"/>
              <a:lumOff val="80000"/>
              <a:alpha val="7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2" name="Content Placeholder 5" descr="Children outline">
            <a:extLst>
              <a:ext uri="{FF2B5EF4-FFF2-40B4-BE49-F238E27FC236}">
                <a16:creationId xmlns:a16="http://schemas.microsoft.com/office/drawing/2014/main" id="{004A2651-E91F-34CC-866C-B2079B27FD6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01618" y="1586376"/>
            <a:ext cx="1171575" cy="914400"/>
          </a:xfrm>
          <a:prstGeom prst="rect">
            <a:avLst/>
          </a:prstGeom>
        </p:spPr>
      </p:pic>
      <p:sp>
        <p:nvSpPr>
          <p:cNvPr id="43" name="Triangle 2">
            <a:extLst>
              <a:ext uri="{FF2B5EF4-FFF2-40B4-BE49-F238E27FC236}">
                <a16:creationId xmlns:a16="http://schemas.microsoft.com/office/drawing/2014/main" id="{DAD8C413-B4EF-E698-8883-FEADD376F1C2}"/>
              </a:ext>
            </a:extLst>
          </p:cNvPr>
          <p:cNvSpPr/>
          <p:nvPr/>
        </p:nvSpPr>
        <p:spPr>
          <a:xfrm rot="8531405">
            <a:off x="6314485" y="1729224"/>
            <a:ext cx="1364097" cy="3266881"/>
          </a:xfrm>
          <a:prstGeom prst="triangle">
            <a:avLst/>
          </a:prstGeom>
          <a:solidFill>
            <a:schemeClr val="accent4">
              <a:lumMod val="60000"/>
              <a:lumOff val="40000"/>
              <a:alpha val="7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riangle 22">
            <a:extLst>
              <a:ext uri="{FF2B5EF4-FFF2-40B4-BE49-F238E27FC236}">
                <a16:creationId xmlns:a16="http://schemas.microsoft.com/office/drawing/2014/main" id="{4B1B3A3A-991D-D7DB-F7F7-B7CB57B5D80C}"/>
              </a:ext>
            </a:extLst>
          </p:cNvPr>
          <p:cNvSpPr/>
          <p:nvPr/>
        </p:nvSpPr>
        <p:spPr>
          <a:xfrm rot="13621092">
            <a:off x="8752081" y="1597272"/>
            <a:ext cx="1364097" cy="3266881"/>
          </a:xfrm>
          <a:prstGeom prst="triangle">
            <a:avLst>
              <a:gd name="adj" fmla="val 18086"/>
            </a:avLst>
          </a:prstGeom>
          <a:solidFill>
            <a:schemeClr val="accent4">
              <a:lumMod val="60000"/>
              <a:lumOff val="40000"/>
              <a:alpha val="7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TextBox 44">
            <a:extLst>
              <a:ext uri="{FF2B5EF4-FFF2-40B4-BE49-F238E27FC236}">
                <a16:creationId xmlns:a16="http://schemas.microsoft.com/office/drawing/2014/main" id="{4093D79B-F61B-7AF2-04F8-254BEB243BD4}"/>
              </a:ext>
            </a:extLst>
          </p:cNvPr>
          <p:cNvSpPr txBox="1"/>
          <p:nvPr/>
        </p:nvSpPr>
        <p:spPr>
          <a:xfrm>
            <a:off x="2887190" y="3733445"/>
            <a:ext cx="642257" cy="523220"/>
          </a:xfrm>
          <a:prstGeom prst="rect">
            <a:avLst/>
          </a:prstGeom>
          <a:noFill/>
        </p:spPr>
        <p:txBody>
          <a:bodyPr wrap="square" rtlCol="0">
            <a:spAutoFit/>
          </a:bodyPr>
          <a:lstStyle/>
          <a:p>
            <a:r>
              <a:rPr lang="en-GB" sz="2800" dirty="0"/>
              <a:t>+</a:t>
            </a:r>
          </a:p>
        </p:txBody>
      </p:sp>
    </p:spTree>
    <p:extLst>
      <p:ext uri="{BB962C8B-B14F-4D97-AF65-F5344CB8AC3E}">
        <p14:creationId xmlns:p14="http://schemas.microsoft.com/office/powerpoint/2010/main" val="10409363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BDA92F6-8531-6183-0D4C-B4065640C697}"/>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89480D79-FE94-51E5-1F87-FF7BED4C4448}"/>
              </a:ext>
            </a:extLst>
          </p:cNvPr>
          <p:cNvSpPr>
            <a:spLocks noGrp="1"/>
          </p:cNvSpPr>
          <p:nvPr>
            <p:ph type="title"/>
          </p:nvPr>
        </p:nvSpPr>
        <p:spPr>
          <a:xfrm>
            <a:off x="729343" y="93699"/>
            <a:ext cx="10515600" cy="1325563"/>
          </a:xfrm>
        </p:spPr>
        <p:txBody>
          <a:bodyPr>
            <a:normAutofit/>
          </a:bodyPr>
          <a:lstStyle/>
          <a:p>
            <a:r>
              <a:rPr lang="en-GB" sz="3600" b="1" dirty="0"/>
              <a:t>Pivot the lens </a:t>
            </a:r>
            <a:r>
              <a:rPr lang="en-GB" sz="3600" dirty="0"/>
              <a:t>– to ensure we are </a:t>
            </a:r>
            <a:r>
              <a:rPr lang="en-GB" sz="3600" b="1" dirty="0"/>
              <a:t>teaching </a:t>
            </a:r>
            <a:r>
              <a:rPr lang="en-GB" sz="3600" dirty="0"/>
              <a:t>everyone</a:t>
            </a:r>
          </a:p>
        </p:txBody>
      </p:sp>
      <p:pic>
        <p:nvPicPr>
          <p:cNvPr id="3" name="Content Placeholder 21" descr="Teacher with solid fill">
            <a:extLst>
              <a:ext uri="{FF2B5EF4-FFF2-40B4-BE49-F238E27FC236}">
                <a16:creationId xmlns:a16="http://schemas.microsoft.com/office/drawing/2014/main" id="{7A655A59-6546-D4AB-5D63-C90F6476E2C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777410" y="5112544"/>
            <a:ext cx="914400" cy="914400"/>
          </a:xfrm>
          <a:prstGeom prst="rect">
            <a:avLst/>
          </a:prstGeom>
        </p:spPr>
      </p:pic>
      <p:pic>
        <p:nvPicPr>
          <p:cNvPr id="4" name="Content Placeholder 5" descr="Children outline">
            <a:extLst>
              <a:ext uri="{FF2B5EF4-FFF2-40B4-BE49-F238E27FC236}">
                <a16:creationId xmlns:a16="http://schemas.microsoft.com/office/drawing/2014/main" id="{37D07263-7685-89F0-511C-DD44772B27E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36377" y="1684695"/>
            <a:ext cx="1172528" cy="914400"/>
          </a:xfrm>
          <a:prstGeom prst="rect">
            <a:avLst/>
          </a:prstGeom>
        </p:spPr>
      </p:pic>
      <p:pic>
        <p:nvPicPr>
          <p:cNvPr id="5" name="Content Placeholder 21" descr="Teacher with solid fill">
            <a:extLst>
              <a:ext uri="{FF2B5EF4-FFF2-40B4-BE49-F238E27FC236}">
                <a16:creationId xmlns:a16="http://schemas.microsoft.com/office/drawing/2014/main" id="{77D0FE73-D9BE-21D8-176F-33A32E27897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777410" y="5112544"/>
            <a:ext cx="914400" cy="914400"/>
          </a:xfrm>
          <a:prstGeom prst="rect">
            <a:avLst/>
          </a:prstGeom>
        </p:spPr>
      </p:pic>
      <p:pic>
        <p:nvPicPr>
          <p:cNvPr id="6" name="Content Placeholder 5" descr="Children outline">
            <a:extLst>
              <a:ext uri="{FF2B5EF4-FFF2-40B4-BE49-F238E27FC236}">
                <a16:creationId xmlns:a16="http://schemas.microsoft.com/office/drawing/2014/main" id="{B626ACF6-4203-474F-8F3C-19B1365956A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3164" y="1712197"/>
            <a:ext cx="1341927" cy="914400"/>
          </a:xfrm>
          <a:prstGeom prst="rect">
            <a:avLst/>
          </a:prstGeom>
        </p:spPr>
      </p:pic>
      <p:pic>
        <p:nvPicPr>
          <p:cNvPr id="7" name="Content Placeholder 5" descr="Children outline">
            <a:extLst>
              <a:ext uri="{FF2B5EF4-FFF2-40B4-BE49-F238E27FC236}">
                <a16:creationId xmlns:a16="http://schemas.microsoft.com/office/drawing/2014/main" id="{AA7C6E30-CE41-8241-7692-5D601E5DBFA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62358" y="1697077"/>
            <a:ext cx="1404936" cy="914400"/>
          </a:xfrm>
          <a:prstGeom prst="rect">
            <a:avLst/>
          </a:prstGeom>
        </p:spPr>
      </p:pic>
      <p:pic>
        <p:nvPicPr>
          <p:cNvPr id="8" name="Content Placeholder 5" descr="Children outline">
            <a:extLst>
              <a:ext uri="{FF2B5EF4-FFF2-40B4-BE49-F238E27FC236}">
                <a16:creationId xmlns:a16="http://schemas.microsoft.com/office/drawing/2014/main" id="{34C2E020-FBD6-B9B0-CE62-54B399483BD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66982" y="1696521"/>
            <a:ext cx="1185861" cy="914400"/>
          </a:xfrm>
          <a:prstGeom prst="rect">
            <a:avLst/>
          </a:prstGeom>
        </p:spPr>
      </p:pic>
      <p:pic>
        <p:nvPicPr>
          <p:cNvPr id="9" name="Content Placeholder 5" descr="Children outline">
            <a:extLst>
              <a:ext uri="{FF2B5EF4-FFF2-40B4-BE49-F238E27FC236}">
                <a16:creationId xmlns:a16="http://schemas.microsoft.com/office/drawing/2014/main" id="{EE34CAD4-74D7-CF10-9D5E-AE736300152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784555" y="2330587"/>
            <a:ext cx="1167939" cy="1058754"/>
          </a:xfrm>
          <a:prstGeom prst="rect">
            <a:avLst/>
          </a:prstGeom>
        </p:spPr>
      </p:pic>
      <p:pic>
        <p:nvPicPr>
          <p:cNvPr id="10" name="Content Placeholder 5" descr="Children outline">
            <a:extLst>
              <a:ext uri="{FF2B5EF4-FFF2-40B4-BE49-F238E27FC236}">
                <a16:creationId xmlns:a16="http://schemas.microsoft.com/office/drawing/2014/main" id="{36DC118B-1FFA-BA92-D3B4-1DE7688E56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61066" y="2365335"/>
            <a:ext cx="1616371" cy="1019690"/>
          </a:xfrm>
          <a:prstGeom prst="rect">
            <a:avLst/>
          </a:prstGeom>
        </p:spPr>
      </p:pic>
      <p:pic>
        <p:nvPicPr>
          <p:cNvPr id="11" name="Content Placeholder 5" descr="Children outline">
            <a:extLst>
              <a:ext uri="{FF2B5EF4-FFF2-40B4-BE49-F238E27FC236}">
                <a16:creationId xmlns:a16="http://schemas.microsoft.com/office/drawing/2014/main" id="{B150D8F8-41CC-A27F-103D-00C35AAD0EC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16587" y="2338228"/>
            <a:ext cx="1404936" cy="1064515"/>
          </a:xfrm>
          <a:prstGeom prst="rect">
            <a:avLst/>
          </a:prstGeom>
        </p:spPr>
      </p:pic>
      <p:pic>
        <p:nvPicPr>
          <p:cNvPr id="12" name="Content Placeholder 5" descr="Children outline">
            <a:extLst>
              <a:ext uri="{FF2B5EF4-FFF2-40B4-BE49-F238E27FC236}">
                <a16:creationId xmlns:a16="http://schemas.microsoft.com/office/drawing/2014/main" id="{E36146C5-92C1-1804-CC61-4855AE4398C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36520" y="3033593"/>
            <a:ext cx="1214257" cy="914400"/>
          </a:xfrm>
          <a:prstGeom prst="rect">
            <a:avLst/>
          </a:prstGeom>
        </p:spPr>
      </p:pic>
      <p:pic>
        <p:nvPicPr>
          <p:cNvPr id="13" name="Content Placeholder 5" descr="Children outline">
            <a:extLst>
              <a:ext uri="{FF2B5EF4-FFF2-40B4-BE49-F238E27FC236}">
                <a16:creationId xmlns:a16="http://schemas.microsoft.com/office/drawing/2014/main" id="{2F9DA29E-497D-3CFB-D014-07817AD5A68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21336" y="3033593"/>
            <a:ext cx="1179193" cy="914400"/>
          </a:xfrm>
          <a:prstGeom prst="rect">
            <a:avLst/>
          </a:prstGeom>
        </p:spPr>
      </p:pic>
      <p:pic>
        <p:nvPicPr>
          <p:cNvPr id="14" name="Content Placeholder 5" descr="Children outline">
            <a:extLst>
              <a:ext uri="{FF2B5EF4-FFF2-40B4-BE49-F238E27FC236}">
                <a16:creationId xmlns:a16="http://schemas.microsoft.com/office/drawing/2014/main" id="{A5182570-2510-2FDF-11D7-46EC68E50E0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02187" y="3033593"/>
            <a:ext cx="914400" cy="914400"/>
          </a:xfrm>
          <a:prstGeom prst="rect">
            <a:avLst/>
          </a:prstGeom>
        </p:spPr>
      </p:pic>
      <p:pic>
        <p:nvPicPr>
          <p:cNvPr id="15" name="Content Placeholder 5" descr="Children outline">
            <a:extLst>
              <a:ext uri="{FF2B5EF4-FFF2-40B4-BE49-F238E27FC236}">
                <a16:creationId xmlns:a16="http://schemas.microsoft.com/office/drawing/2014/main" id="{BD65978B-F80A-B3B4-4EB4-DDD1B895F47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608817" y="4038163"/>
            <a:ext cx="1461731" cy="914400"/>
          </a:xfrm>
          <a:prstGeom prst="rect">
            <a:avLst/>
          </a:prstGeom>
        </p:spPr>
      </p:pic>
      <p:pic>
        <p:nvPicPr>
          <p:cNvPr id="16" name="Content Placeholder 5" descr="Children outline">
            <a:extLst>
              <a:ext uri="{FF2B5EF4-FFF2-40B4-BE49-F238E27FC236}">
                <a16:creationId xmlns:a16="http://schemas.microsoft.com/office/drawing/2014/main" id="{D851B5DC-3A5C-957C-FED7-ABEEC2B00C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70816" y="3556436"/>
            <a:ext cx="1293615" cy="891540"/>
          </a:xfrm>
          <a:prstGeom prst="rect">
            <a:avLst/>
          </a:prstGeom>
        </p:spPr>
      </p:pic>
      <p:pic>
        <p:nvPicPr>
          <p:cNvPr id="17" name="Content Placeholder 5" descr="Children outline">
            <a:extLst>
              <a:ext uri="{FF2B5EF4-FFF2-40B4-BE49-F238E27FC236}">
                <a16:creationId xmlns:a16="http://schemas.microsoft.com/office/drawing/2014/main" id="{74F5EE7E-3550-E094-9FB4-E0796A10310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54342" y="3545006"/>
            <a:ext cx="1316475" cy="914400"/>
          </a:xfrm>
          <a:prstGeom prst="rect">
            <a:avLst/>
          </a:prstGeom>
        </p:spPr>
      </p:pic>
      <p:cxnSp>
        <p:nvCxnSpPr>
          <p:cNvPr id="18" name="Straight Arrow Connector 17">
            <a:extLst>
              <a:ext uri="{FF2B5EF4-FFF2-40B4-BE49-F238E27FC236}">
                <a16:creationId xmlns:a16="http://schemas.microsoft.com/office/drawing/2014/main" id="{C10D1615-7946-1341-361A-DECCDED1148C}"/>
              </a:ext>
            </a:extLst>
          </p:cNvPr>
          <p:cNvCxnSpPr>
            <a:cxnSpLocks/>
          </p:cNvCxnSpPr>
          <p:nvPr/>
        </p:nvCxnSpPr>
        <p:spPr>
          <a:xfrm flipV="1">
            <a:off x="3325097" y="1753473"/>
            <a:ext cx="1672589" cy="335907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9" name="Straight Arrow Connector 18">
            <a:extLst>
              <a:ext uri="{FF2B5EF4-FFF2-40B4-BE49-F238E27FC236}">
                <a16:creationId xmlns:a16="http://schemas.microsoft.com/office/drawing/2014/main" id="{8E003C22-9163-EABF-120C-F21F3F8B059A}"/>
              </a:ext>
            </a:extLst>
          </p:cNvPr>
          <p:cNvCxnSpPr>
            <a:cxnSpLocks/>
          </p:cNvCxnSpPr>
          <p:nvPr/>
        </p:nvCxnSpPr>
        <p:spPr>
          <a:xfrm flipH="1" flipV="1">
            <a:off x="1711442" y="1752360"/>
            <a:ext cx="1615681" cy="336018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0" name="Straight Arrow Connector 19">
            <a:extLst>
              <a:ext uri="{FF2B5EF4-FFF2-40B4-BE49-F238E27FC236}">
                <a16:creationId xmlns:a16="http://schemas.microsoft.com/office/drawing/2014/main" id="{84FF4154-F77E-2A56-1DE3-A3CADD375208}"/>
              </a:ext>
            </a:extLst>
          </p:cNvPr>
          <p:cNvCxnSpPr>
            <a:cxnSpLocks/>
          </p:cNvCxnSpPr>
          <p:nvPr/>
        </p:nvCxnSpPr>
        <p:spPr>
          <a:xfrm flipV="1">
            <a:off x="3368204" y="3033593"/>
            <a:ext cx="2299090" cy="207895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98B7EF5C-6191-DEE1-0ABF-6E7ED2B1744A}"/>
              </a:ext>
            </a:extLst>
          </p:cNvPr>
          <p:cNvCxnSpPr>
            <a:cxnSpLocks/>
          </p:cNvCxnSpPr>
          <p:nvPr/>
        </p:nvCxnSpPr>
        <p:spPr>
          <a:xfrm flipH="1" flipV="1">
            <a:off x="915295" y="3078480"/>
            <a:ext cx="2444092" cy="203406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2" name="Triangle 78">
            <a:extLst>
              <a:ext uri="{FF2B5EF4-FFF2-40B4-BE49-F238E27FC236}">
                <a16:creationId xmlns:a16="http://schemas.microsoft.com/office/drawing/2014/main" id="{7B3DDDC3-F90D-00B3-D85D-DE439BA331F1}"/>
              </a:ext>
            </a:extLst>
          </p:cNvPr>
          <p:cNvSpPr/>
          <p:nvPr/>
        </p:nvSpPr>
        <p:spPr>
          <a:xfrm rot="8531405">
            <a:off x="1373664" y="1896922"/>
            <a:ext cx="1364097" cy="3266881"/>
          </a:xfrm>
          <a:prstGeom prst="triangle">
            <a:avLst/>
          </a:prstGeom>
          <a:solidFill>
            <a:schemeClr val="accent4">
              <a:lumMod val="20000"/>
              <a:lumOff val="80000"/>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riangle 79">
            <a:extLst>
              <a:ext uri="{FF2B5EF4-FFF2-40B4-BE49-F238E27FC236}">
                <a16:creationId xmlns:a16="http://schemas.microsoft.com/office/drawing/2014/main" id="{AE086E7A-580D-9C6D-BFF7-69BDAC202E28}"/>
              </a:ext>
            </a:extLst>
          </p:cNvPr>
          <p:cNvSpPr/>
          <p:nvPr/>
        </p:nvSpPr>
        <p:spPr>
          <a:xfrm rot="13621092">
            <a:off x="3732640" y="1731510"/>
            <a:ext cx="1364097" cy="3266881"/>
          </a:xfrm>
          <a:prstGeom prst="triangle">
            <a:avLst>
              <a:gd name="adj" fmla="val 18086"/>
            </a:avLst>
          </a:prstGeom>
          <a:solidFill>
            <a:schemeClr val="accent4">
              <a:lumMod val="20000"/>
              <a:lumOff val="80000"/>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D7685742-C3C7-F7D3-FD7B-0F503089DDD8}"/>
              </a:ext>
            </a:extLst>
          </p:cNvPr>
          <p:cNvSpPr/>
          <p:nvPr/>
        </p:nvSpPr>
        <p:spPr>
          <a:xfrm>
            <a:off x="1070611" y="4807527"/>
            <a:ext cx="1423207" cy="1330037"/>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1</a:t>
            </a:r>
          </a:p>
        </p:txBody>
      </p:sp>
    </p:spTree>
    <p:extLst>
      <p:ext uri="{BB962C8B-B14F-4D97-AF65-F5344CB8AC3E}">
        <p14:creationId xmlns:p14="http://schemas.microsoft.com/office/powerpoint/2010/main" val="686920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ED003B9-5F10-289C-B7A7-71F95F30CEEA}"/>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AD1D6252-12DB-402D-1695-A2E6BBEFE8ED}"/>
              </a:ext>
            </a:extLst>
          </p:cNvPr>
          <p:cNvSpPr>
            <a:spLocks noGrp="1"/>
          </p:cNvSpPr>
          <p:nvPr>
            <p:ph type="title"/>
          </p:nvPr>
        </p:nvSpPr>
        <p:spPr/>
        <p:txBody>
          <a:bodyPr>
            <a:normAutofit/>
          </a:bodyPr>
          <a:lstStyle/>
          <a:p>
            <a:r>
              <a:rPr lang="en-GB" sz="3600" b="1" dirty="0"/>
              <a:t>Pivot the lens </a:t>
            </a:r>
            <a:r>
              <a:rPr lang="en-GB" sz="3600" dirty="0"/>
              <a:t>– to ensure we are </a:t>
            </a:r>
            <a:r>
              <a:rPr lang="en-GB" sz="3600" b="1" dirty="0"/>
              <a:t>considering </a:t>
            </a:r>
            <a:r>
              <a:rPr lang="en-GB" sz="3600" dirty="0"/>
              <a:t>everyone</a:t>
            </a:r>
          </a:p>
        </p:txBody>
      </p:sp>
      <p:pic>
        <p:nvPicPr>
          <p:cNvPr id="3" name="Content Placeholder 21" descr="Teacher with solid fill">
            <a:extLst>
              <a:ext uri="{FF2B5EF4-FFF2-40B4-BE49-F238E27FC236}">
                <a16:creationId xmlns:a16="http://schemas.microsoft.com/office/drawing/2014/main" id="{E435AAAD-0F19-ACAD-E482-B4B1F3D6206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777410" y="5112544"/>
            <a:ext cx="914400" cy="914400"/>
          </a:xfrm>
          <a:prstGeom prst="rect">
            <a:avLst/>
          </a:prstGeom>
        </p:spPr>
      </p:pic>
      <p:pic>
        <p:nvPicPr>
          <p:cNvPr id="4" name="Content Placeholder 5" descr="Children outline">
            <a:extLst>
              <a:ext uri="{FF2B5EF4-FFF2-40B4-BE49-F238E27FC236}">
                <a16:creationId xmlns:a16="http://schemas.microsoft.com/office/drawing/2014/main" id="{5A58B7D8-95E8-ADDA-08AD-58FD831CDA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36377" y="1684695"/>
            <a:ext cx="1172528" cy="914400"/>
          </a:xfrm>
          <a:prstGeom prst="rect">
            <a:avLst/>
          </a:prstGeom>
        </p:spPr>
      </p:pic>
      <p:pic>
        <p:nvPicPr>
          <p:cNvPr id="5" name="Content Placeholder 21" descr="Teacher with solid fill">
            <a:extLst>
              <a:ext uri="{FF2B5EF4-FFF2-40B4-BE49-F238E27FC236}">
                <a16:creationId xmlns:a16="http://schemas.microsoft.com/office/drawing/2014/main" id="{3F4B7FCD-6F2A-666B-33B9-EEF70B95D95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777410" y="5112544"/>
            <a:ext cx="914400" cy="914400"/>
          </a:xfrm>
          <a:prstGeom prst="rect">
            <a:avLst/>
          </a:prstGeom>
        </p:spPr>
      </p:pic>
      <p:pic>
        <p:nvPicPr>
          <p:cNvPr id="6" name="Content Placeholder 5" descr="Children outline">
            <a:extLst>
              <a:ext uri="{FF2B5EF4-FFF2-40B4-BE49-F238E27FC236}">
                <a16:creationId xmlns:a16="http://schemas.microsoft.com/office/drawing/2014/main" id="{4EDF33C2-91DE-B8F3-A7A4-DF63EF36BF8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3164" y="1712197"/>
            <a:ext cx="1341927" cy="914400"/>
          </a:xfrm>
          <a:prstGeom prst="rect">
            <a:avLst/>
          </a:prstGeom>
        </p:spPr>
      </p:pic>
      <p:pic>
        <p:nvPicPr>
          <p:cNvPr id="7" name="Content Placeholder 5" descr="Children outline">
            <a:extLst>
              <a:ext uri="{FF2B5EF4-FFF2-40B4-BE49-F238E27FC236}">
                <a16:creationId xmlns:a16="http://schemas.microsoft.com/office/drawing/2014/main" id="{E5DBA5BC-D5FC-293C-FC73-398B70CCA84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62358" y="1697077"/>
            <a:ext cx="1404936" cy="914400"/>
          </a:xfrm>
          <a:prstGeom prst="rect">
            <a:avLst/>
          </a:prstGeom>
        </p:spPr>
      </p:pic>
      <p:pic>
        <p:nvPicPr>
          <p:cNvPr id="8" name="Content Placeholder 5" descr="Children outline">
            <a:extLst>
              <a:ext uri="{FF2B5EF4-FFF2-40B4-BE49-F238E27FC236}">
                <a16:creationId xmlns:a16="http://schemas.microsoft.com/office/drawing/2014/main" id="{4CFB7803-93F6-6492-6E78-21E03FDD02E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66982" y="1696521"/>
            <a:ext cx="1185861" cy="914400"/>
          </a:xfrm>
          <a:prstGeom prst="rect">
            <a:avLst/>
          </a:prstGeom>
        </p:spPr>
      </p:pic>
      <p:pic>
        <p:nvPicPr>
          <p:cNvPr id="9" name="Content Placeholder 5" descr="Children outline">
            <a:extLst>
              <a:ext uri="{FF2B5EF4-FFF2-40B4-BE49-F238E27FC236}">
                <a16:creationId xmlns:a16="http://schemas.microsoft.com/office/drawing/2014/main" id="{7AFEAD9F-64B1-10E9-0F34-6A2ED29E6F5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784555" y="2344235"/>
            <a:ext cx="1167939" cy="1058754"/>
          </a:xfrm>
          <a:prstGeom prst="rect">
            <a:avLst/>
          </a:prstGeom>
        </p:spPr>
      </p:pic>
      <p:pic>
        <p:nvPicPr>
          <p:cNvPr id="10" name="Content Placeholder 5" descr="Children outline">
            <a:extLst>
              <a:ext uri="{FF2B5EF4-FFF2-40B4-BE49-F238E27FC236}">
                <a16:creationId xmlns:a16="http://schemas.microsoft.com/office/drawing/2014/main" id="{EF996664-79D8-DB7D-4CBB-D5195C8359B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61066" y="2365335"/>
            <a:ext cx="1616371" cy="1019690"/>
          </a:xfrm>
          <a:prstGeom prst="rect">
            <a:avLst/>
          </a:prstGeom>
        </p:spPr>
      </p:pic>
      <p:pic>
        <p:nvPicPr>
          <p:cNvPr id="11" name="Content Placeholder 5" descr="Children outline">
            <a:extLst>
              <a:ext uri="{FF2B5EF4-FFF2-40B4-BE49-F238E27FC236}">
                <a16:creationId xmlns:a16="http://schemas.microsoft.com/office/drawing/2014/main" id="{5FA32F31-D629-F177-24CE-9DE62C77A10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16587" y="2338228"/>
            <a:ext cx="1404936" cy="1064515"/>
          </a:xfrm>
          <a:prstGeom prst="rect">
            <a:avLst/>
          </a:prstGeom>
        </p:spPr>
      </p:pic>
      <p:pic>
        <p:nvPicPr>
          <p:cNvPr id="12" name="Content Placeholder 5" descr="Children outline">
            <a:extLst>
              <a:ext uri="{FF2B5EF4-FFF2-40B4-BE49-F238E27FC236}">
                <a16:creationId xmlns:a16="http://schemas.microsoft.com/office/drawing/2014/main" id="{7BC94939-0204-17A2-87AC-B1EC0B6F139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36520" y="3033593"/>
            <a:ext cx="1214257" cy="914400"/>
          </a:xfrm>
          <a:prstGeom prst="rect">
            <a:avLst/>
          </a:prstGeom>
        </p:spPr>
      </p:pic>
      <p:pic>
        <p:nvPicPr>
          <p:cNvPr id="13" name="Content Placeholder 5" descr="Children outline">
            <a:extLst>
              <a:ext uri="{FF2B5EF4-FFF2-40B4-BE49-F238E27FC236}">
                <a16:creationId xmlns:a16="http://schemas.microsoft.com/office/drawing/2014/main" id="{EAAF5307-DDAF-3165-ED68-7055B667019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21336" y="3033593"/>
            <a:ext cx="1179193" cy="914400"/>
          </a:xfrm>
          <a:prstGeom prst="rect">
            <a:avLst/>
          </a:prstGeom>
        </p:spPr>
      </p:pic>
      <p:pic>
        <p:nvPicPr>
          <p:cNvPr id="14" name="Content Placeholder 5" descr="Children outline">
            <a:extLst>
              <a:ext uri="{FF2B5EF4-FFF2-40B4-BE49-F238E27FC236}">
                <a16:creationId xmlns:a16="http://schemas.microsoft.com/office/drawing/2014/main" id="{C4E08520-B21F-C231-3843-95879A11F57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02187" y="3033593"/>
            <a:ext cx="914400" cy="914400"/>
          </a:xfrm>
          <a:prstGeom prst="rect">
            <a:avLst/>
          </a:prstGeom>
        </p:spPr>
      </p:pic>
      <p:pic>
        <p:nvPicPr>
          <p:cNvPr id="15" name="Content Placeholder 5" descr="Children outline">
            <a:extLst>
              <a:ext uri="{FF2B5EF4-FFF2-40B4-BE49-F238E27FC236}">
                <a16:creationId xmlns:a16="http://schemas.microsoft.com/office/drawing/2014/main" id="{567BF482-2387-AD33-10FF-24B67B07A22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608817" y="4038163"/>
            <a:ext cx="1461731" cy="914400"/>
          </a:xfrm>
          <a:prstGeom prst="rect">
            <a:avLst/>
          </a:prstGeom>
        </p:spPr>
      </p:pic>
      <p:pic>
        <p:nvPicPr>
          <p:cNvPr id="16" name="Content Placeholder 5" descr="Children outline">
            <a:extLst>
              <a:ext uri="{FF2B5EF4-FFF2-40B4-BE49-F238E27FC236}">
                <a16:creationId xmlns:a16="http://schemas.microsoft.com/office/drawing/2014/main" id="{AA574C0B-7235-EA58-6ED7-02C064CE0BA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70816" y="3556436"/>
            <a:ext cx="1293615" cy="891540"/>
          </a:xfrm>
          <a:prstGeom prst="rect">
            <a:avLst/>
          </a:prstGeom>
        </p:spPr>
      </p:pic>
      <p:pic>
        <p:nvPicPr>
          <p:cNvPr id="17" name="Content Placeholder 5" descr="Children outline">
            <a:extLst>
              <a:ext uri="{FF2B5EF4-FFF2-40B4-BE49-F238E27FC236}">
                <a16:creationId xmlns:a16="http://schemas.microsoft.com/office/drawing/2014/main" id="{86EC5BC6-22EC-2841-1331-317BD0AEA22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54342" y="3545006"/>
            <a:ext cx="1316475" cy="914400"/>
          </a:xfrm>
          <a:prstGeom prst="rect">
            <a:avLst/>
          </a:prstGeom>
        </p:spPr>
      </p:pic>
      <p:cxnSp>
        <p:nvCxnSpPr>
          <p:cNvPr id="18" name="Straight Arrow Connector 17">
            <a:extLst>
              <a:ext uri="{FF2B5EF4-FFF2-40B4-BE49-F238E27FC236}">
                <a16:creationId xmlns:a16="http://schemas.microsoft.com/office/drawing/2014/main" id="{7D390255-3362-D41C-28B8-7BD3E827A803}"/>
              </a:ext>
            </a:extLst>
          </p:cNvPr>
          <p:cNvCxnSpPr>
            <a:cxnSpLocks/>
          </p:cNvCxnSpPr>
          <p:nvPr/>
        </p:nvCxnSpPr>
        <p:spPr>
          <a:xfrm flipV="1">
            <a:off x="3325097" y="1753473"/>
            <a:ext cx="1672589" cy="335907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9" name="Straight Arrow Connector 18">
            <a:extLst>
              <a:ext uri="{FF2B5EF4-FFF2-40B4-BE49-F238E27FC236}">
                <a16:creationId xmlns:a16="http://schemas.microsoft.com/office/drawing/2014/main" id="{1FB039AF-6F57-992B-5E77-03AAA716693F}"/>
              </a:ext>
            </a:extLst>
          </p:cNvPr>
          <p:cNvCxnSpPr>
            <a:cxnSpLocks/>
          </p:cNvCxnSpPr>
          <p:nvPr/>
        </p:nvCxnSpPr>
        <p:spPr>
          <a:xfrm flipH="1" flipV="1">
            <a:off x="1711442" y="1752360"/>
            <a:ext cx="1615681" cy="336018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0" name="Straight Arrow Connector 19">
            <a:extLst>
              <a:ext uri="{FF2B5EF4-FFF2-40B4-BE49-F238E27FC236}">
                <a16:creationId xmlns:a16="http://schemas.microsoft.com/office/drawing/2014/main" id="{F8AD33D2-6E38-3E81-CC49-BF7658C5A499}"/>
              </a:ext>
            </a:extLst>
          </p:cNvPr>
          <p:cNvCxnSpPr>
            <a:cxnSpLocks/>
          </p:cNvCxnSpPr>
          <p:nvPr/>
        </p:nvCxnSpPr>
        <p:spPr>
          <a:xfrm flipV="1">
            <a:off x="3368204" y="3033593"/>
            <a:ext cx="2299090" cy="207895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96B52852-4B09-19FE-FD63-24545532A7B8}"/>
              </a:ext>
            </a:extLst>
          </p:cNvPr>
          <p:cNvCxnSpPr>
            <a:cxnSpLocks/>
          </p:cNvCxnSpPr>
          <p:nvPr/>
        </p:nvCxnSpPr>
        <p:spPr>
          <a:xfrm flipH="1" flipV="1">
            <a:off x="915295" y="3078480"/>
            <a:ext cx="2444092" cy="203406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2" name="Triangle 78">
            <a:extLst>
              <a:ext uri="{FF2B5EF4-FFF2-40B4-BE49-F238E27FC236}">
                <a16:creationId xmlns:a16="http://schemas.microsoft.com/office/drawing/2014/main" id="{C3CA618C-60B5-368C-A394-6F36E0C0571B}"/>
              </a:ext>
            </a:extLst>
          </p:cNvPr>
          <p:cNvSpPr/>
          <p:nvPr/>
        </p:nvSpPr>
        <p:spPr>
          <a:xfrm rot="8531405">
            <a:off x="1373664" y="1896922"/>
            <a:ext cx="1364097" cy="3266881"/>
          </a:xfrm>
          <a:prstGeom prst="triangle">
            <a:avLst/>
          </a:prstGeom>
          <a:solidFill>
            <a:schemeClr val="accent4">
              <a:lumMod val="20000"/>
              <a:lumOff val="80000"/>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riangle 79">
            <a:extLst>
              <a:ext uri="{FF2B5EF4-FFF2-40B4-BE49-F238E27FC236}">
                <a16:creationId xmlns:a16="http://schemas.microsoft.com/office/drawing/2014/main" id="{043FA559-09C5-2DF2-4CB6-20BC373F8773}"/>
              </a:ext>
            </a:extLst>
          </p:cNvPr>
          <p:cNvSpPr/>
          <p:nvPr/>
        </p:nvSpPr>
        <p:spPr>
          <a:xfrm rot="13621092">
            <a:off x="3732640" y="1731510"/>
            <a:ext cx="1364097" cy="3266881"/>
          </a:xfrm>
          <a:prstGeom prst="triangle">
            <a:avLst>
              <a:gd name="adj" fmla="val 18086"/>
            </a:avLst>
          </a:prstGeom>
          <a:solidFill>
            <a:schemeClr val="accent4">
              <a:lumMod val="20000"/>
              <a:lumOff val="80000"/>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4" name="Content Placeholder 21" descr="Teacher with solid fill">
            <a:extLst>
              <a:ext uri="{FF2B5EF4-FFF2-40B4-BE49-F238E27FC236}">
                <a16:creationId xmlns:a16="http://schemas.microsoft.com/office/drawing/2014/main" id="{5166279E-DF64-FB38-8FA7-40BC6D65585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901113" y="5112544"/>
            <a:ext cx="914400" cy="914400"/>
          </a:xfrm>
          <a:prstGeom prst="rect">
            <a:avLst/>
          </a:prstGeom>
        </p:spPr>
      </p:pic>
      <p:pic>
        <p:nvPicPr>
          <p:cNvPr id="25" name="Content Placeholder 5" descr="Children outline">
            <a:extLst>
              <a:ext uri="{FF2B5EF4-FFF2-40B4-BE49-F238E27FC236}">
                <a16:creationId xmlns:a16="http://schemas.microsoft.com/office/drawing/2014/main" id="{57A34C2E-B418-E365-BABB-34517CACB83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60080" y="1684695"/>
            <a:ext cx="1172528" cy="914400"/>
          </a:xfrm>
          <a:prstGeom prst="rect">
            <a:avLst/>
          </a:prstGeom>
        </p:spPr>
      </p:pic>
      <p:pic>
        <p:nvPicPr>
          <p:cNvPr id="26" name="Content Placeholder 21" descr="Teacher with solid fill">
            <a:extLst>
              <a:ext uri="{FF2B5EF4-FFF2-40B4-BE49-F238E27FC236}">
                <a16:creationId xmlns:a16="http://schemas.microsoft.com/office/drawing/2014/main" id="{BF253C42-D523-3B61-628E-FAA3E6D463D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901113" y="5112544"/>
            <a:ext cx="914400" cy="914400"/>
          </a:xfrm>
          <a:prstGeom prst="rect">
            <a:avLst/>
          </a:prstGeom>
        </p:spPr>
      </p:pic>
      <p:pic>
        <p:nvPicPr>
          <p:cNvPr id="27" name="Content Placeholder 5" descr="Children outline">
            <a:extLst>
              <a:ext uri="{FF2B5EF4-FFF2-40B4-BE49-F238E27FC236}">
                <a16:creationId xmlns:a16="http://schemas.microsoft.com/office/drawing/2014/main" id="{012E642E-5C4C-6028-6D0E-6E9BB2FD0D3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076867" y="1712197"/>
            <a:ext cx="1341927" cy="914400"/>
          </a:xfrm>
          <a:prstGeom prst="rect">
            <a:avLst/>
          </a:prstGeom>
        </p:spPr>
      </p:pic>
      <p:pic>
        <p:nvPicPr>
          <p:cNvPr id="28" name="Content Placeholder 5" descr="Children outline">
            <a:extLst>
              <a:ext uri="{FF2B5EF4-FFF2-40B4-BE49-F238E27FC236}">
                <a16:creationId xmlns:a16="http://schemas.microsoft.com/office/drawing/2014/main" id="{B3FD1D05-F9F0-6D5A-2F00-D41C66DB6FA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86061" y="1697077"/>
            <a:ext cx="1404936" cy="914400"/>
          </a:xfrm>
          <a:prstGeom prst="rect">
            <a:avLst/>
          </a:prstGeom>
        </p:spPr>
      </p:pic>
      <p:pic>
        <p:nvPicPr>
          <p:cNvPr id="29" name="Content Placeholder 5" descr="Children outline">
            <a:extLst>
              <a:ext uri="{FF2B5EF4-FFF2-40B4-BE49-F238E27FC236}">
                <a16:creationId xmlns:a16="http://schemas.microsoft.com/office/drawing/2014/main" id="{3A1779FB-A710-E2B8-9D8B-3CBDCB993B8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90685" y="1696521"/>
            <a:ext cx="1185861" cy="914400"/>
          </a:xfrm>
          <a:prstGeom prst="rect">
            <a:avLst/>
          </a:prstGeom>
        </p:spPr>
      </p:pic>
      <p:pic>
        <p:nvPicPr>
          <p:cNvPr id="30" name="Content Placeholder 5" descr="Children outline">
            <a:extLst>
              <a:ext uri="{FF2B5EF4-FFF2-40B4-BE49-F238E27FC236}">
                <a16:creationId xmlns:a16="http://schemas.microsoft.com/office/drawing/2014/main" id="{2765FF54-D36B-F138-2916-C3AABDD0118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08258" y="2344235"/>
            <a:ext cx="1167939" cy="1058754"/>
          </a:xfrm>
          <a:prstGeom prst="rect">
            <a:avLst/>
          </a:prstGeom>
        </p:spPr>
      </p:pic>
      <p:pic>
        <p:nvPicPr>
          <p:cNvPr id="31" name="Content Placeholder 5" descr="Children outline">
            <a:extLst>
              <a:ext uri="{FF2B5EF4-FFF2-40B4-BE49-F238E27FC236}">
                <a16:creationId xmlns:a16="http://schemas.microsoft.com/office/drawing/2014/main" id="{6C226A41-F420-1C98-9D4B-20E3328C7CA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84769" y="2365335"/>
            <a:ext cx="1616371" cy="1019690"/>
          </a:xfrm>
          <a:prstGeom prst="rect">
            <a:avLst/>
          </a:prstGeom>
        </p:spPr>
      </p:pic>
      <p:pic>
        <p:nvPicPr>
          <p:cNvPr id="32" name="Content Placeholder 5" descr="Children outline">
            <a:extLst>
              <a:ext uri="{FF2B5EF4-FFF2-40B4-BE49-F238E27FC236}">
                <a16:creationId xmlns:a16="http://schemas.microsoft.com/office/drawing/2014/main" id="{93E53108-4C91-0560-F8DA-BACDCE18352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940290" y="2338228"/>
            <a:ext cx="1404936" cy="1064515"/>
          </a:xfrm>
          <a:prstGeom prst="rect">
            <a:avLst/>
          </a:prstGeom>
        </p:spPr>
      </p:pic>
      <p:pic>
        <p:nvPicPr>
          <p:cNvPr id="33" name="Content Placeholder 5" descr="Children outline">
            <a:extLst>
              <a:ext uri="{FF2B5EF4-FFF2-40B4-BE49-F238E27FC236}">
                <a16:creationId xmlns:a16="http://schemas.microsoft.com/office/drawing/2014/main" id="{455BCD81-203C-2754-CA89-77FFB65EBCA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60223" y="3033593"/>
            <a:ext cx="1214257" cy="914400"/>
          </a:xfrm>
          <a:prstGeom prst="rect">
            <a:avLst/>
          </a:prstGeom>
        </p:spPr>
      </p:pic>
      <p:pic>
        <p:nvPicPr>
          <p:cNvPr id="34" name="Content Placeholder 5" descr="Children outline">
            <a:extLst>
              <a:ext uri="{FF2B5EF4-FFF2-40B4-BE49-F238E27FC236}">
                <a16:creationId xmlns:a16="http://schemas.microsoft.com/office/drawing/2014/main" id="{6A4E1A91-B5E1-7D2E-7501-069710B22DE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45039" y="3033593"/>
            <a:ext cx="1179193" cy="914400"/>
          </a:xfrm>
          <a:prstGeom prst="rect">
            <a:avLst/>
          </a:prstGeom>
        </p:spPr>
      </p:pic>
      <p:pic>
        <p:nvPicPr>
          <p:cNvPr id="35" name="Content Placeholder 5" descr="Children outline">
            <a:extLst>
              <a:ext uri="{FF2B5EF4-FFF2-40B4-BE49-F238E27FC236}">
                <a16:creationId xmlns:a16="http://schemas.microsoft.com/office/drawing/2014/main" id="{F84EE7B8-4393-23DD-1EA7-F2A5836267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25890" y="3033593"/>
            <a:ext cx="914400" cy="914400"/>
          </a:xfrm>
          <a:prstGeom prst="rect">
            <a:avLst/>
          </a:prstGeom>
        </p:spPr>
      </p:pic>
      <p:pic>
        <p:nvPicPr>
          <p:cNvPr id="36" name="Content Placeholder 5" descr="Children outline">
            <a:extLst>
              <a:ext uri="{FF2B5EF4-FFF2-40B4-BE49-F238E27FC236}">
                <a16:creationId xmlns:a16="http://schemas.microsoft.com/office/drawing/2014/main" id="{175362DF-0828-2F23-63EC-EA3DD319D78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732520" y="4038163"/>
            <a:ext cx="1461731" cy="914400"/>
          </a:xfrm>
          <a:prstGeom prst="rect">
            <a:avLst/>
          </a:prstGeom>
        </p:spPr>
      </p:pic>
      <p:pic>
        <p:nvPicPr>
          <p:cNvPr id="37" name="Content Placeholder 5" descr="Children outline">
            <a:extLst>
              <a:ext uri="{FF2B5EF4-FFF2-40B4-BE49-F238E27FC236}">
                <a16:creationId xmlns:a16="http://schemas.microsoft.com/office/drawing/2014/main" id="{21EF033B-E0D9-5C23-CACA-95628565692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94519" y="3556436"/>
            <a:ext cx="1293615" cy="891540"/>
          </a:xfrm>
          <a:prstGeom prst="rect">
            <a:avLst/>
          </a:prstGeom>
        </p:spPr>
      </p:pic>
      <p:pic>
        <p:nvPicPr>
          <p:cNvPr id="38" name="Content Placeholder 5" descr="Children outline">
            <a:extLst>
              <a:ext uri="{FF2B5EF4-FFF2-40B4-BE49-F238E27FC236}">
                <a16:creationId xmlns:a16="http://schemas.microsoft.com/office/drawing/2014/main" id="{AE6E5BD1-D83A-1788-3EB3-53FA3443A71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78045" y="3545006"/>
            <a:ext cx="1316475" cy="914400"/>
          </a:xfrm>
          <a:prstGeom prst="rect">
            <a:avLst/>
          </a:prstGeom>
        </p:spPr>
      </p:pic>
      <p:cxnSp>
        <p:nvCxnSpPr>
          <p:cNvPr id="39" name="Straight Arrow Connector 38">
            <a:extLst>
              <a:ext uri="{FF2B5EF4-FFF2-40B4-BE49-F238E27FC236}">
                <a16:creationId xmlns:a16="http://schemas.microsoft.com/office/drawing/2014/main" id="{C23E7D83-7818-E606-4E87-6DFC617CE1C4}"/>
              </a:ext>
            </a:extLst>
          </p:cNvPr>
          <p:cNvCxnSpPr>
            <a:cxnSpLocks/>
          </p:cNvCxnSpPr>
          <p:nvPr/>
        </p:nvCxnSpPr>
        <p:spPr>
          <a:xfrm flipV="1">
            <a:off x="9448800" y="1753473"/>
            <a:ext cx="1672589" cy="335907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0" name="Straight Arrow Connector 39">
            <a:extLst>
              <a:ext uri="{FF2B5EF4-FFF2-40B4-BE49-F238E27FC236}">
                <a16:creationId xmlns:a16="http://schemas.microsoft.com/office/drawing/2014/main" id="{A5273FB3-8D30-CE93-404B-AF54279EF79B}"/>
              </a:ext>
            </a:extLst>
          </p:cNvPr>
          <p:cNvCxnSpPr>
            <a:cxnSpLocks/>
          </p:cNvCxnSpPr>
          <p:nvPr/>
        </p:nvCxnSpPr>
        <p:spPr>
          <a:xfrm flipH="1" flipV="1">
            <a:off x="7835145" y="1752360"/>
            <a:ext cx="1615681" cy="336018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1" name="Straight Arrow Connector 40">
            <a:extLst>
              <a:ext uri="{FF2B5EF4-FFF2-40B4-BE49-F238E27FC236}">
                <a16:creationId xmlns:a16="http://schemas.microsoft.com/office/drawing/2014/main" id="{605E96D2-0099-DCAC-7CE2-8B86645FD2B8}"/>
              </a:ext>
            </a:extLst>
          </p:cNvPr>
          <p:cNvCxnSpPr>
            <a:cxnSpLocks/>
          </p:cNvCxnSpPr>
          <p:nvPr/>
        </p:nvCxnSpPr>
        <p:spPr>
          <a:xfrm flipV="1">
            <a:off x="9491907" y="3033593"/>
            <a:ext cx="2299090" cy="207895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2" name="Straight Arrow Connector 41">
            <a:extLst>
              <a:ext uri="{FF2B5EF4-FFF2-40B4-BE49-F238E27FC236}">
                <a16:creationId xmlns:a16="http://schemas.microsoft.com/office/drawing/2014/main" id="{6EAD41DB-416B-8950-CEDA-B0DEEBAACBC6}"/>
              </a:ext>
            </a:extLst>
          </p:cNvPr>
          <p:cNvCxnSpPr>
            <a:cxnSpLocks/>
          </p:cNvCxnSpPr>
          <p:nvPr/>
        </p:nvCxnSpPr>
        <p:spPr>
          <a:xfrm flipH="1" flipV="1">
            <a:off x="7038998" y="3078480"/>
            <a:ext cx="2444092" cy="203406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43" name="Triangle 90">
            <a:extLst>
              <a:ext uri="{FF2B5EF4-FFF2-40B4-BE49-F238E27FC236}">
                <a16:creationId xmlns:a16="http://schemas.microsoft.com/office/drawing/2014/main" id="{2ACF0FC7-4450-10AC-FF91-B3F584BAF825}"/>
              </a:ext>
            </a:extLst>
          </p:cNvPr>
          <p:cNvSpPr/>
          <p:nvPr/>
        </p:nvSpPr>
        <p:spPr>
          <a:xfrm rot="8531405">
            <a:off x="7497367" y="1896922"/>
            <a:ext cx="1364097" cy="3266881"/>
          </a:xfrm>
          <a:prstGeom prst="triangle">
            <a:avLst/>
          </a:prstGeom>
          <a:solidFill>
            <a:schemeClr val="accent4">
              <a:lumMod val="20000"/>
              <a:lumOff val="80000"/>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riangle 91">
            <a:extLst>
              <a:ext uri="{FF2B5EF4-FFF2-40B4-BE49-F238E27FC236}">
                <a16:creationId xmlns:a16="http://schemas.microsoft.com/office/drawing/2014/main" id="{3D8357CB-C499-38A8-2605-F186A5FFA5F3}"/>
              </a:ext>
            </a:extLst>
          </p:cNvPr>
          <p:cNvSpPr/>
          <p:nvPr/>
        </p:nvSpPr>
        <p:spPr>
          <a:xfrm rot="13621092">
            <a:off x="9842490" y="1731510"/>
            <a:ext cx="1364097" cy="3266881"/>
          </a:xfrm>
          <a:prstGeom prst="triangle">
            <a:avLst>
              <a:gd name="adj" fmla="val 18086"/>
            </a:avLst>
          </a:prstGeom>
          <a:solidFill>
            <a:schemeClr val="accent4">
              <a:lumMod val="20000"/>
              <a:lumOff val="80000"/>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Triangle 93">
            <a:extLst>
              <a:ext uri="{FF2B5EF4-FFF2-40B4-BE49-F238E27FC236}">
                <a16:creationId xmlns:a16="http://schemas.microsoft.com/office/drawing/2014/main" id="{C15DBB34-97C9-4A14-E28E-5714B507BB24}"/>
              </a:ext>
            </a:extLst>
          </p:cNvPr>
          <p:cNvSpPr/>
          <p:nvPr/>
        </p:nvSpPr>
        <p:spPr>
          <a:xfrm rot="10800000">
            <a:off x="7928671" y="1867914"/>
            <a:ext cx="2984654" cy="3109628"/>
          </a:xfrm>
          <a:prstGeom prst="triangle">
            <a:avLst>
              <a:gd name="adj" fmla="val 50948"/>
            </a:avLst>
          </a:prstGeom>
          <a:solidFill>
            <a:schemeClr val="accent4">
              <a:lumMod val="20000"/>
              <a:lumOff val="80000"/>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Oval 45">
            <a:extLst>
              <a:ext uri="{FF2B5EF4-FFF2-40B4-BE49-F238E27FC236}">
                <a16:creationId xmlns:a16="http://schemas.microsoft.com/office/drawing/2014/main" id="{9B54EA36-F2BF-9B9F-9709-978FBCE05AD1}"/>
              </a:ext>
            </a:extLst>
          </p:cNvPr>
          <p:cNvSpPr/>
          <p:nvPr/>
        </p:nvSpPr>
        <p:spPr>
          <a:xfrm>
            <a:off x="1070611" y="4807527"/>
            <a:ext cx="1423207" cy="1330037"/>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2400" b="1" dirty="0"/>
              <a:t>1</a:t>
            </a:r>
          </a:p>
        </p:txBody>
      </p:sp>
      <p:sp>
        <p:nvSpPr>
          <p:cNvPr id="47" name="Oval 46">
            <a:extLst>
              <a:ext uri="{FF2B5EF4-FFF2-40B4-BE49-F238E27FC236}">
                <a16:creationId xmlns:a16="http://schemas.microsoft.com/office/drawing/2014/main" id="{0C371A6A-419C-A272-855B-77CE8081B6BB}"/>
              </a:ext>
            </a:extLst>
          </p:cNvPr>
          <p:cNvSpPr/>
          <p:nvPr/>
        </p:nvSpPr>
        <p:spPr>
          <a:xfrm>
            <a:off x="7262550" y="4733949"/>
            <a:ext cx="1423207" cy="1330037"/>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2400" b="1" dirty="0"/>
              <a:t>2</a:t>
            </a:r>
          </a:p>
        </p:txBody>
      </p:sp>
    </p:spTree>
    <p:extLst>
      <p:ext uri="{BB962C8B-B14F-4D97-AF65-F5344CB8AC3E}">
        <p14:creationId xmlns:p14="http://schemas.microsoft.com/office/powerpoint/2010/main" val="870828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34C5BAF-5106-804C-68AC-48B90714DB4E}"/>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5476BEA9-0F77-657D-57CE-4038E9D61EF1}"/>
              </a:ext>
            </a:extLst>
          </p:cNvPr>
          <p:cNvSpPr>
            <a:spLocks noGrp="1"/>
          </p:cNvSpPr>
          <p:nvPr>
            <p:ph type="title"/>
          </p:nvPr>
        </p:nvSpPr>
        <p:spPr/>
        <p:txBody>
          <a:bodyPr>
            <a:normAutofit fontScale="90000"/>
          </a:bodyPr>
          <a:lstStyle/>
          <a:p>
            <a:br>
              <a:rPr lang="en-US" sz="2800" dirty="0">
                <a:latin typeface="+mn-lt"/>
              </a:rPr>
            </a:br>
            <a:r>
              <a:rPr lang="en-US" sz="2800" dirty="0">
                <a:latin typeface="+mn-lt"/>
              </a:rPr>
              <a:t>Pins are the pupils, ball is the lesson plan – if we bowl to the middle we are left with the outliers still standing (we didn’t reach them).</a:t>
            </a:r>
            <a:br>
              <a:rPr lang="en-US" sz="2800" dirty="0">
                <a:latin typeface="+mn-lt"/>
              </a:rPr>
            </a:br>
            <a:br>
              <a:rPr lang="en-US" sz="2800" dirty="0">
                <a:latin typeface="+mn-lt"/>
              </a:rPr>
            </a:br>
            <a:r>
              <a:rPr lang="en-US" sz="2800" dirty="0">
                <a:latin typeface="+mn-lt"/>
              </a:rPr>
              <a:t>7-10 split is the hardest shot in bowling! The bowler uses the outliers as the focus to determine the direction </a:t>
            </a:r>
            <a:br>
              <a:rPr lang="en-US" sz="2800" dirty="0">
                <a:latin typeface="+mn-lt"/>
              </a:rPr>
            </a:br>
            <a:endParaRPr lang="en-US" sz="2800" dirty="0">
              <a:latin typeface="+mn-lt"/>
            </a:endParaRPr>
          </a:p>
        </p:txBody>
      </p:sp>
      <p:pic>
        <p:nvPicPr>
          <p:cNvPr id="3" name="Content Placeholder 8">
            <a:extLst>
              <a:ext uri="{FF2B5EF4-FFF2-40B4-BE49-F238E27FC236}">
                <a16:creationId xmlns:a16="http://schemas.microsoft.com/office/drawing/2014/main" id="{E3EB779E-C626-EFAA-63B4-9A92FDFDC616}"/>
              </a:ext>
            </a:extLst>
          </p:cNvPr>
          <p:cNvPicPr>
            <a:picLocks noChangeAspect="1"/>
          </p:cNvPicPr>
          <p:nvPr/>
        </p:nvPicPr>
        <p:blipFill>
          <a:blip r:embed="rId2"/>
          <a:srcRect t="1100" b="1100"/>
          <a:stretch>
            <a:fillRect/>
          </a:stretch>
        </p:blipFill>
        <p:spPr>
          <a:xfrm>
            <a:off x="6656868" y="2364303"/>
            <a:ext cx="2912367" cy="2848283"/>
          </a:xfrm>
          <a:prstGeom prst="rect">
            <a:avLst/>
          </a:prstGeom>
        </p:spPr>
      </p:pic>
      <p:pic>
        <p:nvPicPr>
          <p:cNvPr id="4" name="Content Placeholder 10">
            <a:extLst>
              <a:ext uri="{FF2B5EF4-FFF2-40B4-BE49-F238E27FC236}">
                <a16:creationId xmlns:a16="http://schemas.microsoft.com/office/drawing/2014/main" id="{69A0662A-82C3-1373-F39B-7EB50D56B639}"/>
              </a:ext>
            </a:extLst>
          </p:cNvPr>
          <p:cNvPicPr>
            <a:picLocks noChangeAspect="1"/>
          </p:cNvPicPr>
          <p:nvPr/>
        </p:nvPicPr>
        <p:blipFill>
          <a:blip r:embed="rId3"/>
          <a:srcRect l="3272" r="3272"/>
          <a:stretch>
            <a:fillRect/>
          </a:stretch>
        </p:blipFill>
        <p:spPr>
          <a:xfrm>
            <a:off x="2532372" y="2364303"/>
            <a:ext cx="2997539" cy="2930430"/>
          </a:xfrm>
          <a:prstGeom prst="rect">
            <a:avLst/>
          </a:prstGeom>
        </p:spPr>
      </p:pic>
    </p:spTree>
    <p:extLst>
      <p:ext uri="{BB962C8B-B14F-4D97-AF65-F5344CB8AC3E}">
        <p14:creationId xmlns:p14="http://schemas.microsoft.com/office/powerpoint/2010/main" val="31690957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040B5E4-C953-BC5F-61D3-3353CF0EA007}"/>
            </a:ext>
          </a:extLst>
        </p:cNvPr>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33E92091-55F2-4A9E-982B-7A1BFE6B4A42}"/>
              </a:ext>
            </a:extLst>
          </p:cNvPr>
          <p:cNvPicPr>
            <a:picLocks noChangeAspect="1"/>
          </p:cNvPicPr>
          <p:nvPr/>
        </p:nvPicPr>
        <p:blipFill>
          <a:blip r:embed="rId2"/>
          <a:stretch>
            <a:fillRect/>
          </a:stretch>
        </p:blipFill>
        <p:spPr>
          <a:xfrm>
            <a:off x="2568253" y="108248"/>
            <a:ext cx="7055494" cy="5538788"/>
          </a:xfrm>
          <a:prstGeom prst="rect">
            <a:avLst/>
          </a:prstGeom>
        </p:spPr>
      </p:pic>
    </p:spTree>
    <p:extLst>
      <p:ext uri="{BB962C8B-B14F-4D97-AF65-F5344CB8AC3E}">
        <p14:creationId xmlns:p14="http://schemas.microsoft.com/office/powerpoint/2010/main" val="19975712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2FEC4E0-6F42-9F1D-9FB6-F17264462897}"/>
            </a:ext>
          </a:extLst>
        </p:cNvPr>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98A22F34-B8F4-4C16-A9C2-F65D2F631419}"/>
              </a:ext>
            </a:extLst>
          </p:cNvPr>
          <p:cNvGraphicFramePr/>
          <p:nvPr>
            <p:extLst>
              <p:ext uri="{D42A27DB-BD31-4B8C-83A1-F6EECF244321}">
                <p14:modId xmlns:p14="http://schemas.microsoft.com/office/powerpoint/2010/main" val="2779958798"/>
              </p:ext>
            </p:extLst>
          </p:nvPr>
        </p:nvGraphicFramePr>
        <p:xfrm>
          <a:off x="2236764" y="284238"/>
          <a:ext cx="9355014"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Graphic 4" descr="Magnifying glass with solid fill">
            <a:extLst>
              <a:ext uri="{FF2B5EF4-FFF2-40B4-BE49-F238E27FC236}">
                <a16:creationId xmlns:a16="http://schemas.microsoft.com/office/drawing/2014/main" id="{B2A4AB00-93E7-CE81-4862-B9861CB21CE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5400000">
            <a:off x="600222" y="2055261"/>
            <a:ext cx="1505241" cy="1505241"/>
          </a:xfrm>
          <a:prstGeom prst="rect">
            <a:avLst/>
          </a:prstGeom>
        </p:spPr>
      </p:pic>
    </p:spTree>
    <p:extLst>
      <p:ext uri="{BB962C8B-B14F-4D97-AF65-F5344CB8AC3E}">
        <p14:creationId xmlns:p14="http://schemas.microsoft.com/office/powerpoint/2010/main" val="37325997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121EDA3-FE5B-B150-452D-D4E23FECF9F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616266B-1EF8-0E95-C7FD-D2FDE7F41E63}"/>
              </a:ext>
            </a:extLst>
          </p:cNvPr>
          <p:cNvPicPr>
            <a:picLocks noChangeAspect="1"/>
          </p:cNvPicPr>
          <p:nvPr/>
        </p:nvPicPr>
        <p:blipFill>
          <a:blip r:embed="rId2"/>
          <a:stretch>
            <a:fillRect/>
          </a:stretch>
        </p:blipFill>
        <p:spPr>
          <a:xfrm>
            <a:off x="348957" y="478972"/>
            <a:ext cx="11494086" cy="4615541"/>
          </a:xfrm>
          <a:prstGeom prst="rect">
            <a:avLst/>
          </a:prstGeom>
        </p:spPr>
      </p:pic>
    </p:spTree>
    <p:extLst>
      <p:ext uri="{BB962C8B-B14F-4D97-AF65-F5344CB8AC3E}">
        <p14:creationId xmlns:p14="http://schemas.microsoft.com/office/powerpoint/2010/main" val="13483066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40FB770-6F33-E862-EB51-7CCF3BA511E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3D9C4CF-2FEC-9BCD-27CA-B0428EB28CE1}"/>
              </a:ext>
            </a:extLst>
          </p:cNvPr>
          <p:cNvPicPr>
            <a:picLocks noChangeAspect="1"/>
          </p:cNvPicPr>
          <p:nvPr/>
        </p:nvPicPr>
        <p:blipFill>
          <a:blip r:embed="rId2"/>
          <a:stretch>
            <a:fillRect/>
          </a:stretch>
        </p:blipFill>
        <p:spPr>
          <a:xfrm>
            <a:off x="3215680" y="320184"/>
            <a:ext cx="8830972" cy="6266094"/>
          </a:xfrm>
          <a:prstGeom prst="rect">
            <a:avLst/>
          </a:prstGeom>
        </p:spPr>
      </p:pic>
      <p:sp>
        <p:nvSpPr>
          <p:cNvPr id="5" name="Rectangle 4">
            <a:extLst>
              <a:ext uri="{FF2B5EF4-FFF2-40B4-BE49-F238E27FC236}">
                <a16:creationId xmlns:a16="http://schemas.microsoft.com/office/drawing/2014/main" id="{7360BBFA-914A-648D-A2D8-469ED8EE7AEA}"/>
              </a:ext>
            </a:extLst>
          </p:cNvPr>
          <p:cNvSpPr/>
          <p:nvPr/>
        </p:nvSpPr>
        <p:spPr>
          <a:xfrm>
            <a:off x="348357" y="1742137"/>
            <a:ext cx="2683535" cy="4862870"/>
          </a:xfrm>
          <a:prstGeom prst="rect">
            <a:avLst/>
          </a:prstGeom>
          <a:solidFill>
            <a:srgbClr val="99CCFF">
              <a:alpha val="31000"/>
            </a:srgbClr>
          </a:solidFill>
          <a:ln>
            <a:solidFill>
              <a:schemeClr val="accent6">
                <a:lumMod val="50000"/>
              </a:schemeClr>
            </a:solidFill>
          </a:ln>
        </p:spPr>
        <p:txBody>
          <a:bodyPr wrap="square">
            <a:spAutoFit/>
          </a:bodyPr>
          <a:lstStyle/>
          <a:p>
            <a:pPr algn="ctr">
              <a:spcAft>
                <a:spcPts val="600"/>
              </a:spcAft>
            </a:pPr>
            <a:r>
              <a:rPr lang="en-US" b="1" dirty="0">
                <a:cs typeface="Calibri Light" panose="020F0302020204030204" pitchFamily="34" charset="0"/>
              </a:rPr>
              <a:t>Eight areas of focus:</a:t>
            </a:r>
          </a:p>
          <a:p>
            <a:pPr marL="285750" indent="-285750">
              <a:spcAft>
                <a:spcPts val="600"/>
              </a:spcAft>
              <a:buFont typeface="Arial" panose="020B0604020202020204" pitchFamily="34" charset="0"/>
              <a:buChar char="•"/>
            </a:pPr>
            <a:r>
              <a:rPr lang="en-GB" dirty="0">
                <a:cs typeface="Calibri Light" panose="020F0302020204030204" pitchFamily="34" charset="0"/>
              </a:rPr>
              <a:t>Outcomes </a:t>
            </a:r>
          </a:p>
          <a:p>
            <a:pPr marL="285750" indent="-285750">
              <a:spcAft>
                <a:spcPts val="600"/>
              </a:spcAft>
              <a:buFont typeface="Arial" panose="020B0604020202020204" pitchFamily="34" charset="0"/>
              <a:buChar char="•"/>
            </a:pPr>
            <a:r>
              <a:rPr lang="en-GB" dirty="0">
                <a:cs typeface="Calibri Light" panose="020F0302020204030204" pitchFamily="34" charset="0"/>
              </a:rPr>
              <a:t>The quality of teaching and learning</a:t>
            </a:r>
          </a:p>
          <a:p>
            <a:pPr marL="285750" indent="-285750">
              <a:spcAft>
                <a:spcPts val="600"/>
              </a:spcAft>
              <a:buFont typeface="Arial" panose="020B0604020202020204" pitchFamily="34" charset="0"/>
              <a:buChar char="•"/>
            </a:pPr>
            <a:r>
              <a:rPr lang="en-GB" dirty="0">
                <a:cs typeface="Calibri Light" panose="020F0302020204030204" pitchFamily="34" charset="0"/>
              </a:rPr>
              <a:t>Leadership of SEND</a:t>
            </a:r>
          </a:p>
          <a:p>
            <a:pPr marL="285750" indent="-285750">
              <a:spcAft>
                <a:spcPts val="600"/>
              </a:spcAft>
              <a:buFont typeface="Arial" panose="020B0604020202020204" pitchFamily="34" charset="0"/>
              <a:buChar char="•"/>
            </a:pPr>
            <a:r>
              <a:rPr lang="en-GB" dirty="0">
                <a:cs typeface="Calibri Light" panose="020F0302020204030204" pitchFamily="34" charset="0"/>
              </a:rPr>
              <a:t>The efficient use of resources</a:t>
            </a:r>
          </a:p>
          <a:p>
            <a:pPr marL="285750" indent="-285750">
              <a:spcAft>
                <a:spcPts val="600"/>
              </a:spcAft>
              <a:buFont typeface="Arial" panose="020B0604020202020204" pitchFamily="34" charset="0"/>
              <a:buChar char="•"/>
            </a:pPr>
            <a:r>
              <a:rPr lang="en-GB" dirty="0">
                <a:cs typeface="Calibri Light" panose="020F0302020204030204" pitchFamily="34" charset="0"/>
              </a:rPr>
              <a:t>Assessment and identification</a:t>
            </a:r>
          </a:p>
          <a:p>
            <a:pPr marL="285750" indent="-285750">
              <a:spcAft>
                <a:spcPts val="600"/>
              </a:spcAft>
              <a:buFont typeface="Arial" panose="020B0604020202020204" pitchFamily="34" charset="0"/>
              <a:buChar char="•"/>
            </a:pPr>
            <a:r>
              <a:rPr lang="en-GB" dirty="0">
                <a:cs typeface="Calibri Light" panose="020F0302020204030204" pitchFamily="34" charset="0"/>
              </a:rPr>
              <a:t>Working with parents, carers and pupils</a:t>
            </a:r>
          </a:p>
          <a:p>
            <a:pPr marL="285750" indent="-285750">
              <a:spcAft>
                <a:spcPts val="600"/>
              </a:spcAft>
              <a:buFont typeface="Arial" panose="020B0604020202020204" pitchFamily="34" charset="0"/>
              <a:buChar char="•"/>
            </a:pPr>
            <a:r>
              <a:rPr lang="en-GB" dirty="0">
                <a:cs typeface="Calibri Light" panose="020F0302020204030204" pitchFamily="34" charset="0"/>
              </a:rPr>
              <a:t>Monitoring, tracking and evaluation</a:t>
            </a:r>
          </a:p>
          <a:p>
            <a:pPr marL="285750" indent="-285750">
              <a:spcAft>
                <a:spcPts val="600"/>
              </a:spcAft>
              <a:buFont typeface="Arial" panose="020B0604020202020204" pitchFamily="34" charset="0"/>
              <a:buChar char="•"/>
            </a:pPr>
            <a:r>
              <a:rPr lang="en-GB" dirty="0">
                <a:cs typeface="Calibri Light" panose="020F0302020204030204" pitchFamily="34" charset="0"/>
              </a:rPr>
              <a:t>The quality of SEND provision</a:t>
            </a:r>
          </a:p>
        </p:txBody>
      </p:sp>
      <p:pic>
        <p:nvPicPr>
          <p:cNvPr id="7" name="Content Placeholder 4">
            <a:extLst>
              <a:ext uri="{FF2B5EF4-FFF2-40B4-BE49-F238E27FC236}">
                <a16:creationId xmlns:a16="http://schemas.microsoft.com/office/drawing/2014/main" id="{5E1DB59D-58FC-201E-C91F-AB8B9F4D61A6}"/>
              </a:ext>
            </a:extLst>
          </p:cNvPr>
          <p:cNvPicPr>
            <a:picLocks noChangeAspect="1"/>
          </p:cNvPicPr>
          <p:nvPr/>
        </p:nvPicPr>
        <p:blipFill>
          <a:blip r:embed="rId3"/>
          <a:stretch>
            <a:fillRect/>
          </a:stretch>
        </p:blipFill>
        <p:spPr>
          <a:xfrm>
            <a:off x="348357" y="271722"/>
            <a:ext cx="2072714" cy="1470415"/>
          </a:xfrm>
          <a:prstGeom prst="rect">
            <a:avLst/>
          </a:prstGeom>
        </p:spPr>
      </p:pic>
      <p:pic>
        <p:nvPicPr>
          <p:cNvPr id="9" name="Content Placeholder 3">
            <a:extLst>
              <a:ext uri="{FF2B5EF4-FFF2-40B4-BE49-F238E27FC236}">
                <a16:creationId xmlns:a16="http://schemas.microsoft.com/office/drawing/2014/main" id="{3CCF6E59-DF43-DA8E-1D7C-C9BA1BF48209}"/>
              </a:ext>
            </a:extLst>
          </p:cNvPr>
          <p:cNvPicPr>
            <a:picLocks noChangeAspect="1"/>
          </p:cNvPicPr>
          <p:nvPr/>
        </p:nvPicPr>
        <p:blipFill>
          <a:blip r:embed="rId4"/>
          <a:stretch>
            <a:fillRect/>
          </a:stretch>
        </p:blipFill>
        <p:spPr>
          <a:xfrm>
            <a:off x="9940231" y="271722"/>
            <a:ext cx="1903412" cy="1903412"/>
          </a:xfrm>
          <a:prstGeom prst="rect">
            <a:avLst/>
          </a:prstGeom>
        </p:spPr>
      </p:pic>
    </p:spTree>
    <p:extLst>
      <p:ext uri="{BB962C8B-B14F-4D97-AF65-F5344CB8AC3E}">
        <p14:creationId xmlns:p14="http://schemas.microsoft.com/office/powerpoint/2010/main" val="41406050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1A953E3-A85A-3142-5E64-022FE096F3E6}"/>
            </a:ext>
          </a:extLst>
        </p:cNvPr>
        <p:cNvGrpSpPr/>
        <p:nvPr/>
      </p:nvGrpSpPr>
      <p:grpSpPr>
        <a:xfrm>
          <a:off x="0" y="0"/>
          <a:ext cx="0" cy="0"/>
          <a:chOff x="0" y="0"/>
          <a:chExt cx="0" cy="0"/>
        </a:xfrm>
      </p:grpSpPr>
      <p:pic>
        <p:nvPicPr>
          <p:cNvPr id="2" name="Content Placeholder 4" descr="A white rectangular box with black text&#10;&#10;Description automatically generated">
            <a:extLst>
              <a:ext uri="{FF2B5EF4-FFF2-40B4-BE49-F238E27FC236}">
                <a16:creationId xmlns:a16="http://schemas.microsoft.com/office/drawing/2014/main" id="{D762F0C9-726B-73D6-E393-AE3E247F691E}"/>
              </a:ext>
            </a:extLst>
          </p:cNvPr>
          <p:cNvPicPr>
            <a:picLocks noChangeAspect="1"/>
          </p:cNvPicPr>
          <p:nvPr/>
        </p:nvPicPr>
        <p:blipFill>
          <a:blip r:embed="rId2"/>
          <a:stretch>
            <a:fillRect/>
          </a:stretch>
        </p:blipFill>
        <p:spPr>
          <a:xfrm>
            <a:off x="2922883" y="188640"/>
            <a:ext cx="6241960" cy="5970571"/>
          </a:xfrm>
          <a:prstGeom prst="rect">
            <a:avLst/>
          </a:prstGeom>
          <a:solidFill>
            <a:schemeClr val="accent2">
              <a:lumMod val="40000"/>
              <a:lumOff val="60000"/>
            </a:schemeClr>
          </a:solidFill>
          <a:ln>
            <a:solidFill>
              <a:schemeClr val="tx1"/>
            </a:solidFill>
          </a:ln>
        </p:spPr>
      </p:pic>
      <p:sp>
        <p:nvSpPr>
          <p:cNvPr id="3" name="TextBox 2">
            <a:extLst>
              <a:ext uri="{FF2B5EF4-FFF2-40B4-BE49-F238E27FC236}">
                <a16:creationId xmlns:a16="http://schemas.microsoft.com/office/drawing/2014/main" id="{5CED9BF2-B3C7-3B40-FBCA-0AA7BBB26513}"/>
              </a:ext>
            </a:extLst>
          </p:cNvPr>
          <p:cNvSpPr txBox="1"/>
          <p:nvPr/>
        </p:nvSpPr>
        <p:spPr>
          <a:xfrm>
            <a:off x="215422" y="295432"/>
            <a:ext cx="2811735" cy="1754326"/>
          </a:xfrm>
          <a:prstGeom prst="rect">
            <a:avLst/>
          </a:prstGeom>
          <a:noFill/>
        </p:spPr>
        <p:txBody>
          <a:bodyPr wrap="square" rtlCol="0">
            <a:spAutoFit/>
          </a:bodyPr>
          <a:lstStyle/>
          <a:p>
            <a:r>
              <a:rPr lang="en-GB" sz="3600" dirty="0"/>
              <a:t>ASCL </a:t>
            </a:r>
          </a:p>
          <a:p>
            <a:r>
              <a:rPr lang="en-GB" sz="3600" dirty="0"/>
              <a:t>Pre-review</a:t>
            </a:r>
          </a:p>
          <a:p>
            <a:r>
              <a:rPr lang="en-GB" sz="3600" dirty="0"/>
              <a:t>primer</a:t>
            </a:r>
          </a:p>
        </p:txBody>
      </p:sp>
      <p:pic>
        <p:nvPicPr>
          <p:cNvPr id="4" name="Picture 3">
            <a:extLst>
              <a:ext uri="{FF2B5EF4-FFF2-40B4-BE49-F238E27FC236}">
                <a16:creationId xmlns:a16="http://schemas.microsoft.com/office/drawing/2014/main" id="{861B6FA5-4116-E578-87FF-9200FD4DD08D}"/>
              </a:ext>
            </a:extLst>
          </p:cNvPr>
          <p:cNvPicPr>
            <a:picLocks noChangeAspect="1"/>
          </p:cNvPicPr>
          <p:nvPr/>
        </p:nvPicPr>
        <p:blipFill>
          <a:blip r:embed="rId3"/>
          <a:stretch>
            <a:fillRect/>
          </a:stretch>
        </p:blipFill>
        <p:spPr>
          <a:xfrm>
            <a:off x="9330475" y="1484784"/>
            <a:ext cx="2593966" cy="2593966"/>
          </a:xfrm>
          <a:prstGeom prst="rect">
            <a:avLst/>
          </a:prstGeom>
        </p:spPr>
      </p:pic>
    </p:spTree>
    <p:extLst>
      <p:ext uri="{BB962C8B-B14F-4D97-AF65-F5344CB8AC3E}">
        <p14:creationId xmlns:p14="http://schemas.microsoft.com/office/powerpoint/2010/main" val="35215946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CC499C5-2FEB-5E26-BD8F-218CC6DEB165}"/>
            </a:ext>
          </a:extLst>
        </p:cNvPr>
        <p:cNvGrpSpPr/>
        <p:nvPr/>
      </p:nvGrpSpPr>
      <p:grpSpPr>
        <a:xfrm>
          <a:off x="0" y="0"/>
          <a:ext cx="0" cy="0"/>
          <a:chOff x="0" y="0"/>
          <a:chExt cx="0" cy="0"/>
        </a:xfrm>
      </p:grpSpPr>
      <p:sp>
        <p:nvSpPr>
          <p:cNvPr id="3" name="Rounded Rectangle 6">
            <a:extLst>
              <a:ext uri="{FF2B5EF4-FFF2-40B4-BE49-F238E27FC236}">
                <a16:creationId xmlns:a16="http://schemas.microsoft.com/office/drawing/2014/main" id="{442F3462-E6B7-D9B5-F2AB-0C7F1F15889B}"/>
              </a:ext>
            </a:extLst>
          </p:cNvPr>
          <p:cNvSpPr/>
          <p:nvPr/>
        </p:nvSpPr>
        <p:spPr>
          <a:xfrm>
            <a:off x="9249127" y="1391096"/>
            <a:ext cx="2513542" cy="3024553"/>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5">
            <a:extLst>
              <a:ext uri="{FF2B5EF4-FFF2-40B4-BE49-F238E27FC236}">
                <a16:creationId xmlns:a16="http://schemas.microsoft.com/office/drawing/2014/main" id="{4980B926-67C5-F13A-7180-28674F17E550}"/>
              </a:ext>
            </a:extLst>
          </p:cNvPr>
          <p:cNvSpPr/>
          <p:nvPr/>
        </p:nvSpPr>
        <p:spPr>
          <a:xfrm>
            <a:off x="6376012" y="1391096"/>
            <a:ext cx="2513542" cy="3024553"/>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ounded Rectangle 4">
            <a:extLst>
              <a:ext uri="{FF2B5EF4-FFF2-40B4-BE49-F238E27FC236}">
                <a16:creationId xmlns:a16="http://schemas.microsoft.com/office/drawing/2014/main" id="{9D6A5067-AD6D-C06A-2F32-B834203A40F7}"/>
              </a:ext>
            </a:extLst>
          </p:cNvPr>
          <p:cNvSpPr/>
          <p:nvPr/>
        </p:nvSpPr>
        <p:spPr>
          <a:xfrm>
            <a:off x="385501" y="1391095"/>
            <a:ext cx="5746229" cy="3024553"/>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9" name="TextBox 18">
            <a:extLst>
              <a:ext uri="{FF2B5EF4-FFF2-40B4-BE49-F238E27FC236}">
                <a16:creationId xmlns:a16="http://schemas.microsoft.com/office/drawing/2014/main" id="{E4A8DD23-B0D9-2D72-14F2-2A0DDCF615A6}"/>
              </a:ext>
            </a:extLst>
          </p:cNvPr>
          <p:cNvGraphicFramePr/>
          <p:nvPr/>
        </p:nvGraphicFramePr>
        <p:xfrm>
          <a:off x="393813" y="2221259"/>
          <a:ext cx="11390360" cy="16621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ight Arrow 2">
            <a:extLst>
              <a:ext uri="{FF2B5EF4-FFF2-40B4-BE49-F238E27FC236}">
                <a16:creationId xmlns:a16="http://schemas.microsoft.com/office/drawing/2014/main" id="{E9C6A469-03D1-A126-F427-6F0B87F6C30C}"/>
              </a:ext>
            </a:extLst>
          </p:cNvPr>
          <p:cNvSpPr/>
          <p:nvPr/>
        </p:nvSpPr>
        <p:spPr>
          <a:xfrm>
            <a:off x="393814" y="4645522"/>
            <a:ext cx="11390360" cy="484632"/>
          </a:xfrm>
          <a:prstGeom prst="rightArrow">
            <a:avLst>
              <a:gd name="adj1" fmla="val 99490"/>
              <a:gd name="adj2"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rPr>
              <a:t>T</a:t>
            </a:r>
            <a:r>
              <a:rPr lang="en-GB" sz="1800" b="1" dirty="0">
                <a:solidFill>
                  <a:schemeClr val="bg1"/>
                </a:solidFill>
              </a:rPr>
              <a:t>rajectory toward more inclusive mainstream</a:t>
            </a:r>
          </a:p>
        </p:txBody>
      </p:sp>
      <p:sp>
        <p:nvSpPr>
          <p:cNvPr id="13" name="TextBox 12">
            <a:extLst>
              <a:ext uri="{FF2B5EF4-FFF2-40B4-BE49-F238E27FC236}">
                <a16:creationId xmlns:a16="http://schemas.microsoft.com/office/drawing/2014/main" id="{BD8FDB86-8E81-12A6-AD87-D6A7DCF1FA3A}"/>
              </a:ext>
            </a:extLst>
          </p:cNvPr>
          <p:cNvSpPr txBox="1"/>
          <p:nvPr/>
        </p:nvSpPr>
        <p:spPr>
          <a:xfrm>
            <a:off x="1222105" y="1649597"/>
            <a:ext cx="3699803" cy="461665"/>
          </a:xfrm>
          <a:prstGeom prst="rect">
            <a:avLst/>
          </a:prstGeom>
          <a:noFill/>
        </p:spPr>
        <p:txBody>
          <a:bodyPr wrap="square" rtlCol="0">
            <a:spAutoFit/>
          </a:bodyPr>
          <a:lstStyle/>
          <a:p>
            <a:pPr algn="ctr"/>
            <a:r>
              <a:rPr lang="en-GB" sz="2400" b="1" dirty="0"/>
              <a:t>Evidence collection </a:t>
            </a:r>
          </a:p>
        </p:txBody>
      </p:sp>
      <p:sp>
        <p:nvSpPr>
          <p:cNvPr id="15" name="TextBox 14">
            <a:extLst>
              <a:ext uri="{FF2B5EF4-FFF2-40B4-BE49-F238E27FC236}">
                <a16:creationId xmlns:a16="http://schemas.microsoft.com/office/drawing/2014/main" id="{77B358C0-6F21-439B-1FFC-8FCBB4D925A8}"/>
              </a:ext>
            </a:extLst>
          </p:cNvPr>
          <p:cNvSpPr txBox="1"/>
          <p:nvPr/>
        </p:nvSpPr>
        <p:spPr>
          <a:xfrm>
            <a:off x="5828406" y="1649597"/>
            <a:ext cx="3699803" cy="461665"/>
          </a:xfrm>
          <a:prstGeom prst="rect">
            <a:avLst/>
          </a:prstGeom>
          <a:noFill/>
        </p:spPr>
        <p:txBody>
          <a:bodyPr wrap="square" rtlCol="0">
            <a:spAutoFit/>
          </a:bodyPr>
          <a:lstStyle/>
          <a:p>
            <a:pPr algn="ctr"/>
            <a:r>
              <a:rPr lang="en-GB" sz="2400" b="1" dirty="0"/>
              <a:t>Systems</a:t>
            </a:r>
          </a:p>
        </p:txBody>
      </p:sp>
      <p:sp>
        <p:nvSpPr>
          <p:cNvPr id="17" name="TextBox 16">
            <a:extLst>
              <a:ext uri="{FF2B5EF4-FFF2-40B4-BE49-F238E27FC236}">
                <a16:creationId xmlns:a16="http://schemas.microsoft.com/office/drawing/2014/main" id="{819283E5-8CDA-E082-4F3E-BAD430EC5B45}"/>
              </a:ext>
            </a:extLst>
          </p:cNvPr>
          <p:cNvSpPr txBox="1"/>
          <p:nvPr/>
        </p:nvSpPr>
        <p:spPr>
          <a:xfrm>
            <a:off x="8673632" y="1593744"/>
            <a:ext cx="3699803" cy="461665"/>
          </a:xfrm>
          <a:prstGeom prst="rect">
            <a:avLst/>
          </a:prstGeom>
          <a:noFill/>
        </p:spPr>
        <p:txBody>
          <a:bodyPr wrap="square" rtlCol="0">
            <a:spAutoFit/>
          </a:bodyPr>
          <a:lstStyle/>
          <a:p>
            <a:pPr algn="ctr"/>
            <a:r>
              <a:rPr lang="en-GB" sz="2400" b="1" dirty="0"/>
              <a:t>Impact</a:t>
            </a:r>
          </a:p>
        </p:txBody>
      </p:sp>
    </p:spTree>
    <p:extLst>
      <p:ext uri="{BB962C8B-B14F-4D97-AF65-F5344CB8AC3E}">
        <p14:creationId xmlns:p14="http://schemas.microsoft.com/office/powerpoint/2010/main" val="25664182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6850FCD-887E-CEBD-39BC-F1467AEA1C21}"/>
            </a:ext>
          </a:extLst>
        </p:cNvPr>
        <p:cNvGrpSpPr/>
        <p:nvPr/>
      </p:nvGrpSpPr>
      <p:grpSpPr>
        <a:xfrm>
          <a:off x="0" y="0"/>
          <a:ext cx="0" cy="0"/>
          <a:chOff x="0" y="0"/>
          <a:chExt cx="0" cy="0"/>
        </a:xfrm>
      </p:grpSpPr>
      <p:grpSp>
        <p:nvGrpSpPr>
          <p:cNvPr id="2" name="Group 6">
            <a:extLst>
              <a:ext uri="{FF2B5EF4-FFF2-40B4-BE49-F238E27FC236}">
                <a16:creationId xmlns:a16="http://schemas.microsoft.com/office/drawing/2014/main" id="{965CCF29-07FD-5125-9AD0-120E42748BFE}"/>
              </a:ext>
            </a:extLst>
          </p:cNvPr>
          <p:cNvGrpSpPr>
            <a:grpSpLocks/>
          </p:cNvGrpSpPr>
          <p:nvPr/>
        </p:nvGrpSpPr>
        <p:grpSpPr bwMode="auto">
          <a:xfrm>
            <a:off x="1948644" y="548680"/>
            <a:ext cx="8294712" cy="4625702"/>
            <a:chOff x="36512" y="-27384"/>
            <a:chExt cx="9144000" cy="6858000"/>
          </a:xfrm>
        </p:grpSpPr>
        <p:pic>
          <p:nvPicPr>
            <p:cNvPr id="3" name="Picture 3">
              <a:extLst>
                <a:ext uri="{FF2B5EF4-FFF2-40B4-BE49-F238E27FC236}">
                  <a16:creationId xmlns:a16="http://schemas.microsoft.com/office/drawing/2014/main" id="{6A1E567C-E6D6-8CF8-0DEB-3CF564601F4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512" y="-27384"/>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Oval 3">
              <a:extLst>
                <a:ext uri="{FF2B5EF4-FFF2-40B4-BE49-F238E27FC236}">
                  <a16:creationId xmlns:a16="http://schemas.microsoft.com/office/drawing/2014/main" id="{BC41E25D-D828-39DB-7BA2-831286003AE4}"/>
                </a:ext>
              </a:extLst>
            </p:cNvPr>
            <p:cNvSpPr/>
            <p:nvPr/>
          </p:nvSpPr>
          <p:spPr>
            <a:xfrm>
              <a:off x="1331640" y="1556792"/>
              <a:ext cx="2736304" cy="2736304"/>
            </a:xfrm>
            <a:prstGeom prst="ellipse">
              <a:avLst/>
            </a:prstGeom>
            <a:solidFill>
              <a:schemeClr val="bg1">
                <a:lumMod val="95000"/>
              </a:schemeClr>
            </a:solidFill>
            <a:ln>
              <a:noFill/>
            </a:ln>
            <a:effectLst>
              <a:innerShdw blurRad="63500" dist="50800" dir="54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anchor="ctr">
              <a:prstTxWarp prst="textInflate">
                <a:avLst/>
              </a:prstTxWarp>
            </a:bodyPr>
            <a:lstStyle/>
            <a:p>
              <a:pPr algn="ctr">
                <a:defRPr/>
              </a:pPr>
              <a:r>
                <a:rPr lang="en-US" sz="3000"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Rounded MT Bold"/>
                  <a:cs typeface="Arial Rounded MT Bold"/>
                </a:rPr>
                <a:t>KNOW THE CHILD</a:t>
              </a:r>
            </a:p>
          </p:txBody>
        </p:sp>
        <p:sp>
          <p:nvSpPr>
            <p:cNvPr id="5" name="Rectangle 4">
              <a:extLst>
                <a:ext uri="{FF2B5EF4-FFF2-40B4-BE49-F238E27FC236}">
                  <a16:creationId xmlns:a16="http://schemas.microsoft.com/office/drawing/2014/main" id="{1B262DD4-6EBA-9A16-5458-E97ACA2ECB05}"/>
                </a:ext>
              </a:extLst>
            </p:cNvPr>
            <p:cNvSpPr/>
            <p:nvPr/>
          </p:nvSpPr>
          <p:spPr>
            <a:xfrm>
              <a:off x="4860749" y="2493567"/>
              <a:ext cx="2303639" cy="1007533"/>
            </a:xfrm>
            <a:prstGeom prst="rect">
              <a:avLst/>
            </a:prstGeom>
            <a:solidFill>
              <a:schemeClr val="bg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160"/>
            </a:p>
          </p:txBody>
        </p:sp>
      </p:grpSp>
    </p:spTree>
    <p:extLst>
      <p:ext uri="{BB962C8B-B14F-4D97-AF65-F5344CB8AC3E}">
        <p14:creationId xmlns:p14="http://schemas.microsoft.com/office/powerpoint/2010/main" val="29200378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1AA1C9D-374B-2939-0F6E-96146025EC9C}"/>
            </a:ext>
          </a:extLst>
        </p:cNvPr>
        <p:cNvGrpSpPr/>
        <p:nvPr/>
      </p:nvGrpSpPr>
      <p:grpSpPr>
        <a:xfrm>
          <a:off x="0" y="0"/>
          <a:ext cx="0" cy="0"/>
          <a:chOff x="0" y="0"/>
          <a:chExt cx="0" cy="0"/>
        </a:xfrm>
      </p:grpSpPr>
      <p:pic>
        <p:nvPicPr>
          <p:cNvPr id="2" name="Graphic 1" descr="Schoolhouse with solid fill">
            <a:extLst>
              <a:ext uri="{FF2B5EF4-FFF2-40B4-BE49-F238E27FC236}">
                <a16:creationId xmlns:a16="http://schemas.microsoft.com/office/drawing/2014/main" id="{C80F9B54-D5C1-90FD-86BA-5AD523F857E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7788" y="756582"/>
            <a:ext cx="1638300" cy="1638300"/>
          </a:xfrm>
          <a:prstGeom prst="rect">
            <a:avLst/>
          </a:prstGeom>
        </p:spPr>
      </p:pic>
      <p:sp>
        <p:nvSpPr>
          <p:cNvPr id="3" name="TextBox 2">
            <a:extLst>
              <a:ext uri="{FF2B5EF4-FFF2-40B4-BE49-F238E27FC236}">
                <a16:creationId xmlns:a16="http://schemas.microsoft.com/office/drawing/2014/main" id="{BBBDB353-8D58-1FA0-7A2C-040FBD64F749}"/>
              </a:ext>
            </a:extLst>
          </p:cNvPr>
          <p:cNvSpPr txBox="1"/>
          <p:nvPr/>
        </p:nvSpPr>
        <p:spPr>
          <a:xfrm>
            <a:off x="642424" y="535703"/>
            <a:ext cx="4668130" cy="369332"/>
          </a:xfrm>
          <a:prstGeom prst="rect">
            <a:avLst/>
          </a:prstGeom>
          <a:solidFill>
            <a:schemeClr val="accent1">
              <a:lumMod val="60000"/>
              <a:lumOff val="40000"/>
            </a:schemeClr>
          </a:solidFill>
        </p:spPr>
        <p:txBody>
          <a:bodyPr wrap="square" rtlCol="0">
            <a:spAutoFit/>
          </a:bodyPr>
          <a:lstStyle/>
          <a:p>
            <a:r>
              <a:rPr lang="en-GB" b="1" dirty="0"/>
              <a:t>Marvel College</a:t>
            </a:r>
          </a:p>
        </p:txBody>
      </p:sp>
      <p:pic>
        <p:nvPicPr>
          <p:cNvPr id="4" name="Content Placeholder 5" descr="Children outline">
            <a:extLst>
              <a:ext uri="{FF2B5EF4-FFF2-40B4-BE49-F238E27FC236}">
                <a16:creationId xmlns:a16="http://schemas.microsoft.com/office/drawing/2014/main" id="{96EA7780-615A-09CF-F743-5FAC6F57A92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08063" y="1199293"/>
            <a:ext cx="1148659" cy="914400"/>
          </a:xfrm>
          <a:prstGeom prst="rect">
            <a:avLst/>
          </a:prstGeom>
        </p:spPr>
      </p:pic>
      <p:pic>
        <p:nvPicPr>
          <p:cNvPr id="5" name="Content Placeholder 5" descr="Children outline">
            <a:extLst>
              <a:ext uri="{FF2B5EF4-FFF2-40B4-BE49-F238E27FC236}">
                <a16:creationId xmlns:a16="http://schemas.microsoft.com/office/drawing/2014/main" id="{749CA312-0ED3-44DF-E7CA-E97BFA68665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28300" y="1226795"/>
            <a:ext cx="1314609" cy="914400"/>
          </a:xfrm>
          <a:prstGeom prst="rect">
            <a:avLst/>
          </a:prstGeom>
        </p:spPr>
      </p:pic>
      <p:pic>
        <p:nvPicPr>
          <p:cNvPr id="6" name="Content Placeholder 5" descr="Children outline">
            <a:extLst>
              <a:ext uri="{FF2B5EF4-FFF2-40B4-BE49-F238E27FC236}">
                <a16:creationId xmlns:a16="http://schemas.microsoft.com/office/drawing/2014/main" id="{7C08A52B-1987-4A3D-2154-C8343DD1A2E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438776" y="1211675"/>
            <a:ext cx="1376335" cy="914400"/>
          </a:xfrm>
          <a:prstGeom prst="rect">
            <a:avLst/>
          </a:prstGeom>
        </p:spPr>
      </p:pic>
      <p:pic>
        <p:nvPicPr>
          <p:cNvPr id="7" name="Content Placeholder 5" descr="Children outline">
            <a:extLst>
              <a:ext uri="{FF2B5EF4-FFF2-40B4-BE49-F238E27FC236}">
                <a16:creationId xmlns:a16="http://schemas.microsoft.com/office/drawing/2014/main" id="{952DF9F8-EA9D-0F74-8CF0-3A1B10A1470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38941" y="1211119"/>
            <a:ext cx="1161720" cy="914400"/>
          </a:xfrm>
          <a:prstGeom prst="rect">
            <a:avLst/>
          </a:prstGeom>
        </p:spPr>
      </p:pic>
      <p:pic>
        <p:nvPicPr>
          <p:cNvPr id="8" name="Content Placeholder 5" descr="Children outline">
            <a:extLst>
              <a:ext uri="{FF2B5EF4-FFF2-40B4-BE49-F238E27FC236}">
                <a16:creationId xmlns:a16="http://schemas.microsoft.com/office/drawing/2014/main" id="{35F67417-9C13-DB23-4C4D-F5DD2A629FA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956149" y="1858833"/>
            <a:ext cx="1144163" cy="1058754"/>
          </a:xfrm>
          <a:prstGeom prst="rect">
            <a:avLst/>
          </a:prstGeom>
        </p:spPr>
      </p:pic>
      <p:pic>
        <p:nvPicPr>
          <p:cNvPr id="9" name="Content Placeholder 5" descr="Children outline">
            <a:extLst>
              <a:ext uri="{FF2B5EF4-FFF2-40B4-BE49-F238E27FC236}">
                <a16:creationId xmlns:a16="http://schemas.microsoft.com/office/drawing/2014/main" id="{76D51D73-BD0E-7BD1-49F9-846D1380B14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41789" y="1879933"/>
            <a:ext cx="1583466" cy="1019690"/>
          </a:xfrm>
          <a:prstGeom prst="rect">
            <a:avLst/>
          </a:prstGeom>
        </p:spPr>
      </p:pic>
      <p:pic>
        <p:nvPicPr>
          <p:cNvPr id="10" name="Content Placeholder 5" descr="Children outline">
            <a:extLst>
              <a:ext uri="{FF2B5EF4-FFF2-40B4-BE49-F238E27FC236}">
                <a16:creationId xmlns:a16="http://schemas.microsoft.com/office/drawing/2014/main" id="{FF47077C-FBDD-47AB-A20D-3D2CC7BCCDE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93005" y="1852826"/>
            <a:ext cx="1376335" cy="1064515"/>
          </a:xfrm>
          <a:prstGeom prst="rect">
            <a:avLst/>
          </a:prstGeom>
        </p:spPr>
      </p:pic>
      <p:pic>
        <p:nvPicPr>
          <p:cNvPr id="11" name="Content Placeholder 5" descr="Children outline">
            <a:extLst>
              <a:ext uri="{FF2B5EF4-FFF2-40B4-BE49-F238E27FC236}">
                <a16:creationId xmlns:a16="http://schemas.microsoft.com/office/drawing/2014/main" id="{6D4B44F1-A9DD-C8E0-2CE4-8DC54B1A5B5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09057" y="2548191"/>
            <a:ext cx="1189538" cy="914400"/>
          </a:xfrm>
          <a:prstGeom prst="rect">
            <a:avLst/>
          </a:prstGeom>
        </p:spPr>
      </p:pic>
      <p:pic>
        <p:nvPicPr>
          <p:cNvPr id="12" name="Content Placeholder 5" descr="Children outline">
            <a:extLst>
              <a:ext uri="{FF2B5EF4-FFF2-40B4-BE49-F238E27FC236}">
                <a16:creationId xmlns:a16="http://schemas.microsoft.com/office/drawing/2014/main" id="{2198680A-B5FB-F564-5EB1-AAE577AC08B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93159" y="2548191"/>
            <a:ext cx="1155188" cy="914400"/>
          </a:xfrm>
          <a:prstGeom prst="rect">
            <a:avLst/>
          </a:prstGeom>
        </p:spPr>
      </p:pic>
      <p:pic>
        <p:nvPicPr>
          <p:cNvPr id="13" name="Content Placeholder 5" descr="Children outline">
            <a:extLst>
              <a:ext uri="{FF2B5EF4-FFF2-40B4-BE49-F238E27FC236}">
                <a16:creationId xmlns:a16="http://schemas.microsoft.com/office/drawing/2014/main" id="{46C55254-1C70-35A2-887A-FE73B406BA4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068619" y="2548191"/>
            <a:ext cx="895785" cy="914400"/>
          </a:xfrm>
          <a:prstGeom prst="rect">
            <a:avLst/>
          </a:prstGeom>
        </p:spPr>
      </p:pic>
      <p:pic>
        <p:nvPicPr>
          <p:cNvPr id="14" name="Content Placeholder 5" descr="Children outline">
            <a:extLst>
              <a:ext uri="{FF2B5EF4-FFF2-40B4-BE49-F238E27FC236}">
                <a16:creationId xmlns:a16="http://schemas.microsoft.com/office/drawing/2014/main" id="{67DDA9E1-BCA6-4816-4643-4AE77E760E9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86392" y="3552761"/>
            <a:ext cx="1431974" cy="914400"/>
          </a:xfrm>
          <a:prstGeom prst="rect">
            <a:avLst/>
          </a:prstGeom>
        </p:spPr>
      </p:pic>
      <p:pic>
        <p:nvPicPr>
          <p:cNvPr id="15" name="Content Placeholder 5" descr="Children outline">
            <a:extLst>
              <a:ext uri="{FF2B5EF4-FFF2-40B4-BE49-F238E27FC236}">
                <a16:creationId xmlns:a16="http://schemas.microsoft.com/office/drawing/2014/main" id="{BB874293-94B1-7B8D-7FE3-A3464BF267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544968" y="3071034"/>
            <a:ext cx="1267281" cy="891540"/>
          </a:xfrm>
          <a:prstGeom prst="rect">
            <a:avLst/>
          </a:prstGeom>
        </p:spPr>
      </p:pic>
      <p:pic>
        <p:nvPicPr>
          <p:cNvPr id="16" name="Content Placeholder 5" descr="Children outline">
            <a:extLst>
              <a:ext uri="{FF2B5EF4-FFF2-40B4-BE49-F238E27FC236}">
                <a16:creationId xmlns:a16="http://schemas.microsoft.com/office/drawing/2014/main" id="{391A0E75-D51C-2F58-490D-B7DCBC3F17C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28960" y="3059604"/>
            <a:ext cx="1289675" cy="914400"/>
          </a:xfrm>
          <a:prstGeom prst="rect">
            <a:avLst/>
          </a:prstGeom>
        </p:spPr>
      </p:pic>
      <p:cxnSp>
        <p:nvCxnSpPr>
          <p:cNvPr id="17" name="Straight Arrow Connector 16">
            <a:extLst>
              <a:ext uri="{FF2B5EF4-FFF2-40B4-BE49-F238E27FC236}">
                <a16:creationId xmlns:a16="http://schemas.microsoft.com/office/drawing/2014/main" id="{2DF477F1-FE94-C601-530E-920B56BA8E87}"/>
              </a:ext>
            </a:extLst>
          </p:cNvPr>
          <p:cNvCxnSpPr>
            <a:cxnSpLocks/>
          </p:cNvCxnSpPr>
          <p:nvPr/>
        </p:nvCxnSpPr>
        <p:spPr>
          <a:xfrm flipV="1">
            <a:off x="9472915" y="1268071"/>
            <a:ext cx="1672589" cy="335907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8" name="Straight Arrow Connector 17">
            <a:extLst>
              <a:ext uri="{FF2B5EF4-FFF2-40B4-BE49-F238E27FC236}">
                <a16:creationId xmlns:a16="http://schemas.microsoft.com/office/drawing/2014/main" id="{CC5E7F11-3D01-46A9-7E4B-A94900EADACC}"/>
              </a:ext>
            </a:extLst>
          </p:cNvPr>
          <p:cNvCxnSpPr>
            <a:cxnSpLocks/>
          </p:cNvCxnSpPr>
          <p:nvPr/>
        </p:nvCxnSpPr>
        <p:spPr>
          <a:xfrm flipH="1" flipV="1">
            <a:off x="7859260" y="1266958"/>
            <a:ext cx="1615681" cy="336018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9" name="Straight Arrow Connector 18">
            <a:extLst>
              <a:ext uri="{FF2B5EF4-FFF2-40B4-BE49-F238E27FC236}">
                <a16:creationId xmlns:a16="http://schemas.microsoft.com/office/drawing/2014/main" id="{D5FEE96F-D7C3-4154-9161-1B48D8099BEC}"/>
              </a:ext>
            </a:extLst>
          </p:cNvPr>
          <p:cNvCxnSpPr>
            <a:cxnSpLocks/>
          </p:cNvCxnSpPr>
          <p:nvPr/>
        </p:nvCxnSpPr>
        <p:spPr>
          <a:xfrm flipV="1">
            <a:off x="9516022" y="2548191"/>
            <a:ext cx="2299090" cy="207895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0" name="Straight Arrow Connector 19">
            <a:extLst>
              <a:ext uri="{FF2B5EF4-FFF2-40B4-BE49-F238E27FC236}">
                <a16:creationId xmlns:a16="http://schemas.microsoft.com/office/drawing/2014/main" id="{5C6E49FC-40CE-CFA9-D566-89608FC0E50D}"/>
              </a:ext>
            </a:extLst>
          </p:cNvPr>
          <p:cNvCxnSpPr>
            <a:cxnSpLocks/>
          </p:cNvCxnSpPr>
          <p:nvPr/>
        </p:nvCxnSpPr>
        <p:spPr>
          <a:xfrm flipH="1" flipV="1">
            <a:off x="7063113" y="2593078"/>
            <a:ext cx="2444092" cy="203406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1" name="Triangle 30">
            <a:extLst>
              <a:ext uri="{FF2B5EF4-FFF2-40B4-BE49-F238E27FC236}">
                <a16:creationId xmlns:a16="http://schemas.microsoft.com/office/drawing/2014/main" id="{4CCA2833-41BC-6EF5-4138-199778AD3E49}"/>
              </a:ext>
            </a:extLst>
          </p:cNvPr>
          <p:cNvSpPr/>
          <p:nvPr/>
        </p:nvSpPr>
        <p:spPr>
          <a:xfrm rot="9167131">
            <a:off x="7486884" y="1675077"/>
            <a:ext cx="1249006" cy="3394835"/>
          </a:xfrm>
          <a:prstGeom prst="triangle">
            <a:avLst>
              <a:gd name="adj" fmla="val 0"/>
            </a:avLst>
          </a:prstGeom>
          <a:solidFill>
            <a:schemeClr val="accent4">
              <a:lumMod val="20000"/>
              <a:lumOff val="80000"/>
              <a:alpha val="8729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riangle 31">
            <a:extLst>
              <a:ext uri="{FF2B5EF4-FFF2-40B4-BE49-F238E27FC236}">
                <a16:creationId xmlns:a16="http://schemas.microsoft.com/office/drawing/2014/main" id="{98BAA266-4D38-D915-ADFD-0409C087CCF1}"/>
              </a:ext>
            </a:extLst>
          </p:cNvPr>
          <p:cNvSpPr/>
          <p:nvPr/>
        </p:nvSpPr>
        <p:spPr>
          <a:xfrm rot="12985160">
            <a:off x="10010448" y="1444473"/>
            <a:ext cx="1223579" cy="3394835"/>
          </a:xfrm>
          <a:prstGeom prst="triangle">
            <a:avLst>
              <a:gd name="adj" fmla="val 51391"/>
            </a:avLst>
          </a:prstGeom>
          <a:solidFill>
            <a:schemeClr val="accent4">
              <a:lumMod val="20000"/>
              <a:lumOff val="80000"/>
              <a:alpha val="8729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23" name="Diagram 22">
            <a:extLst>
              <a:ext uri="{FF2B5EF4-FFF2-40B4-BE49-F238E27FC236}">
                <a16:creationId xmlns:a16="http://schemas.microsoft.com/office/drawing/2014/main" id="{D3DA8732-4B45-C7FF-27C1-1CA79E6F0F7D}"/>
              </a:ext>
            </a:extLst>
          </p:cNvPr>
          <p:cNvGraphicFramePr/>
          <p:nvPr/>
        </p:nvGraphicFramePr>
        <p:xfrm>
          <a:off x="1175911" y="3297226"/>
          <a:ext cx="5143397" cy="329712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4" name="Graphic 23" descr="Architecture outline">
            <a:extLst>
              <a:ext uri="{FF2B5EF4-FFF2-40B4-BE49-F238E27FC236}">
                <a16:creationId xmlns:a16="http://schemas.microsoft.com/office/drawing/2014/main" id="{F7FC6608-0FA9-A4B9-8F6B-5A26DBFF0D8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925204" y="4658330"/>
            <a:ext cx="1172027" cy="1172027"/>
          </a:xfrm>
          <a:prstGeom prst="rect">
            <a:avLst/>
          </a:prstGeom>
        </p:spPr>
      </p:pic>
      <p:sp>
        <p:nvSpPr>
          <p:cNvPr id="25" name="TextBox 24">
            <a:extLst>
              <a:ext uri="{FF2B5EF4-FFF2-40B4-BE49-F238E27FC236}">
                <a16:creationId xmlns:a16="http://schemas.microsoft.com/office/drawing/2014/main" id="{F96EE206-693A-9A33-DB4C-65B3AF385A9A}"/>
              </a:ext>
            </a:extLst>
          </p:cNvPr>
          <p:cNvSpPr txBox="1"/>
          <p:nvPr/>
        </p:nvSpPr>
        <p:spPr>
          <a:xfrm>
            <a:off x="665870" y="2394882"/>
            <a:ext cx="3249638" cy="365760"/>
          </a:xfrm>
          <a:prstGeom prst="rect">
            <a:avLst/>
          </a:prstGeom>
          <a:solidFill>
            <a:schemeClr val="accent4">
              <a:lumMod val="20000"/>
              <a:lumOff val="80000"/>
            </a:schemeClr>
          </a:solidFill>
        </p:spPr>
        <p:txBody>
          <a:bodyPr wrap="square" rtlCol="0">
            <a:spAutoFit/>
          </a:bodyPr>
          <a:lstStyle/>
          <a:p>
            <a:r>
              <a:rPr lang="en-GB" b="1" dirty="0"/>
              <a:t>1100 pupils </a:t>
            </a:r>
          </a:p>
        </p:txBody>
      </p:sp>
      <p:sp>
        <p:nvSpPr>
          <p:cNvPr id="26" name="TextBox 25">
            <a:extLst>
              <a:ext uri="{FF2B5EF4-FFF2-40B4-BE49-F238E27FC236}">
                <a16:creationId xmlns:a16="http://schemas.microsoft.com/office/drawing/2014/main" id="{EAA62585-2F3E-8AC1-8A7C-386AEC4AC217}"/>
              </a:ext>
            </a:extLst>
          </p:cNvPr>
          <p:cNvSpPr txBox="1"/>
          <p:nvPr/>
        </p:nvSpPr>
        <p:spPr>
          <a:xfrm>
            <a:off x="645132" y="2941320"/>
            <a:ext cx="2165196" cy="369332"/>
          </a:xfrm>
          <a:prstGeom prst="rect">
            <a:avLst/>
          </a:prstGeom>
          <a:solidFill>
            <a:schemeClr val="accent4">
              <a:lumMod val="20000"/>
              <a:lumOff val="80000"/>
            </a:schemeClr>
          </a:solidFill>
        </p:spPr>
        <p:txBody>
          <a:bodyPr wrap="square" rtlCol="0">
            <a:spAutoFit/>
          </a:bodyPr>
          <a:lstStyle/>
          <a:p>
            <a:r>
              <a:rPr lang="en-GB" b="1" dirty="0"/>
              <a:t>220 SEND register </a:t>
            </a:r>
          </a:p>
        </p:txBody>
      </p:sp>
      <p:sp>
        <p:nvSpPr>
          <p:cNvPr id="27" name="Right Arrow 47">
            <a:extLst>
              <a:ext uri="{FF2B5EF4-FFF2-40B4-BE49-F238E27FC236}">
                <a16:creationId xmlns:a16="http://schemas.microsoft.com/office/drawing/2014/main" id="{0272A3CA-CEDB-0C66-AD2C-1681C8A9F5B6}"/>
              </a:ext>
            </a:extLst>
          </p:cNvPr>
          <p:cNvSpPr/>
          <p:nvPr/>
        </p:nvSpPr>
        <p:spPr>
          <a:xfrm rot="20756398">
            <a:off x="737060" y="3556975"/>
            <a:ext cx="5997464" cy="484632"/>
          </a:xfrm>
          <a:prstGeom prst="rightArrow">
            <a:avLst>
              <a:gd name="adj1" fmla="val 58144"/>
              <a:gd name="adj2" fmla="val 50000"/>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67022AF3-2C48-C26F-1D53-651BCF41A983}"/>
              </a:ext>
            </a:extLst>
          </p:cNvPr>
          <p:cNvSpPr txBox="1"/>
          <p:nvPr/>
        </p:nvSpPr>
        <p:spPr>
          <a:xfrm>
            <a:off x="638808" y="3486391"/>
            <a:ext cx="1494887" cy="365760"/>
          </a:xfrm>
          <a:prstGeom prst="rect">
            <a:avLst/>
          </a:prstGeom>
          <a:solidFill>
            <a:schemeClr val="accent4">
              <a:lumMod val="20000"/>
              <a:lumOff val="80000"/>
            </a:schemeClr>
          </a:solidFill>
        </p:spPr>
        <p:txBody>
          <a:bodyPr wrap="square" rtlCol="0">
            <a:spAutoFit/>
          </a:bodyPr>
          <a:lstStyle/>
          <a:p>
            <a:r>
              <a:rPr lang="en-GB" b="1" dirty="0"/>
              <a:t>100 staff </a:t>
            </a:r>
          </a:p>
        </p:txBody>
      </p:sp>
      <p:sp>
        <p:nvSpPr>
          <p:cNvPr id="29" name="TextBox 28">
            <a:extLst>
              <a:ext uri="{FF2B5EF4-FFF2-40B4-BE49-F238E27FC236}">
                <a16:creationId xmlns:a16="http://schemas.microsoft.com/office/drawing/2014/main" id="{D1F33B99-FB48-40A7-A865-1FBC1CA1C57B}"/>
              </a:ext>
            </a:extLst>
          </p:cNvPr>
          <p:cNvSpPr txBox="1"/>
          <p:nvPr/>
        </p:nvSpPr>
        <p:spPr>
          <a:xfrm>
            <a:off x="4343400" y="2941320"/>
            <a:ext cx="184731" cy="369332"/>
          </a:xfrm>
          <a:prstGeom prst="rect">
            <a:avLst/>
          </a:prstGeom>
          <a:noFill/>
        </p:spPr>
        <p:txBody>
          <a:bodyPr wrap="none" rtlCol="0">
            <a:spAutoFit/>
          </a:bodyPr>
          <a:lstStyle/>
          <a:p>
            <a:endParaRPr lang="en-GB" dirty="0"/>
          </a:p>
        </p:txBody>
      </p:sp>
      <p:sp>
        <p:nvSpPr>
          <p:cNvPr id="30" name="TextBox 29">
            <a:extLst>
              <a:ext uri="{FF2B5EF4-FFF2-40B4-BE49-F238E27FC236}">
                <a16:creationId xmlns:a16="http://schemas.microsoft.com/office/drawing/2014/main" id="{A00B235E-A359-0421-072E-E208BB55AA15}"/>
              </a:ext>
            </a:extLst>
          </p:cNvPr>
          <p:cNvSpPr txBox="1"/>
          <p:nvPr/>
        </p:nvSpPr>
        <p:spPr>
          <a:xfrm>
            <a:off x="6659779" y="553887"/>
            <a:ext cx="5131218" cy="369332"/>
          </a:xfrm>
          <a:prstGeom prst="rect">
            <a:avLst/>
          </a:prstGeom>
          <a:solidFill>
            <a:schemeClr val="accent1">
              <a:lumMod val="60000"/>
              <a:lumOff val="40000"/>
            </a:schemeClr>
          </a:solidFill>
        </p:spPr>
        <p:txBody>
          <a:bodyPr wrap="square" rtlCol="0">
            <a:spAutoFit/>
          </a:bodyPr>
          <a:lstStyle/>
          <a:p>
            <a:r>
              <a:rPr lang="en-GB" b="1" dirty="0"/>
              <a:t>Designing a system that works for all</a:t>
            </a:r>
          </a:p>
        </p:txBody>
      </p:sp>
    </p:spTree>
    <p:extLst>
      <p:ext uri="{BB962C8B-B14F-4D97-AF65-F5344CB8AC3E}">
        <p14:creationId xmlns:p14="http://schemas.microsoft.com/office/powerpoint/2010/main" val="8553375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75A3A94-F280-7E17-C9BE-7BF4DD9C7A5F}"/>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0A06AAD-117A-7030-0D9D-173CB19A2380}"/>
              </a:ext>
            </a:extLst>
          </p:cNvPr>
          <p:cNvGraphicFramePr>
            <a:graphicFrameLocks noGrp="1"/>
          </p:cNvGraphicFramePr>
          <p:nvPr/>
        </p:nvGraphicFramePr>
        <p:xfrm>
          <a:off x="406072" y="431616"/>
          <a:ext cx="11379855" cy="5664890"/>
        </p:xfrm>
        <a:graphic>
          <a:graphicData uri="http://schemas.openxmlformats.org/drawingml/2006/table">
            <a:tbl>
              <a:tblPr firstRow="1" bandRow="1">
                <a:tableStyleId>{5C22544A-7EE6-4342-B048-85BDC9FD1C3A}</a:tableStyleId>
              </a:tblPr>
              <a:tblGrid>
                <a:gridCol w="2432617">
                  <a:extLst>
                    <a:ext uri="{9D8B030D-6E8A-4147-A177-3AD203B41FA5}">
                      <a16:colId xmlns:a16="http://schemas.microsoft.com/office/drawing/2014/main" val="2873704379"/>
                    </a:ext>
                  </a:extLst>
                </a:gridCol>
                <a:gridCol w="3089180">
                  <a:extLst>
                    <a:ext uri="{9D8B030D-6E8A-4147-A177-3AD203B41FA5}">
                      <a16:colId xmlns:a16="http://schemas.microsoft.com/office/drawing/2014/main" val="2957695016"/>
                    </a:ext>
                  </a:extLst>
                </a:gridCol>
                <a:gridCol w="5858058">
                  <a:extLst>
                    <a:ext uri="{9D8B030D-6E8A-4147-A177-3AD203B41FA5}">
                      <a16:colId xmlns:a16="http://schemas.microsoft.com/office/drawing/2014/main" val="2696772810"/>
                    </a:ext>
                  </a:extLst>
                </a:gridCol>
              </a:tblGrid>
              <a:tr h="370840">
                <a:tc>
                  <a:txBody>
                    <a:bodyPr/>
                    <a:lstStyle/>
                    <a:p>
                      <a:r>
                        <a:rPr lang="en-GB" sz="1600">
                          <a:solidFill>
                            <a:schemeClr val="tx1"/>
                          </a:solidFill>
                        </a:rPr>
                        <a:t>Student View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600" dirty="0">
                          <a:solidFill>
                            <a:schemeClr val="tx1"/>
                          </a:solidFill>
                        </a:rPr>
                        <a:t>Parent View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600">
                          <a:solidFill>
                            <a:schemeClr val="tx1"/>
                          </a:solidFill>
                        </a:rPr>
                        <a:t>Staff View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85779001"/>
                  </a:ext>
                </a:extLst>
              </a:tr>
              <a:tr h="370840">
                <a:tc>
                  <a:txBody>
                    <a:bodyPr/>
                    <a:lstStyle/>
                    <a:p>
                      <a:r>
                        <a:rPr lang="en-GB" sz="1600" b="0" i="0" kern="1200" dirty="0">
                          <a:solidFill>
                            <a:schemeClr val="dk1"/>
                          </a:solidFill>
                          <a:effectLst/>
                          <a:latin typeface="+mn-lt"/>
                          <a:ea typeface="+mn-ea"/>
                          <a:cs typeface="+mn-cs"/>
                        </a:rPr>
                        <a:t>Its going good with my SEND champion, its my English teacher Mr O, he’s a nice guy. Its </a:t>
                      </a:r>
                      <a:r>
                        <a:rPr lang="en-GB" sz="1600" b="1" i="0" kern="1200" dirty="0">
                          <a:solidFill>
                            <a:schemeClr val="dk1"/>
                          </a:solidFill>
                          <a:effectLst/>
                          <a:latin typeface="+mn-lt"/>
                          <a:ea typeface="+mn-ea"/>
                          <a:cs typeface="+mn-cs"/>
                        </a:rPr>
                        <a:t>someone I can talk to</a:t>
                      </a:r>
                      <a:r>
                        <a:rPr lang="en-GB" sz="1600" b="0" i="0" kern="1200" dirty="0">
                          <a:solidFill>
                            <a:schemeClr val="dk1"/>
                          </a:solidFill>
                          <a:effectLst/>
                          <a:latin typeface="+mn-lt"/>
                          <a:ea typeface="+mn-ea"/>
                          <a:cs typeface="+mn-cs"/>
                        </a:rPr>
                        <a:t> if I’m struggling. I would like to have Mr O next year for my SEND champion as he has helped me.</a:t>
                      </a:r>
                      <a:endParaRPr lang="en-GB"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600" kern="1200" dirty="0">
                          <a:solidFill>
                            <a:schemeClr val="dk1"/>
                          </a:solidFill>
                          <a:effectLst/>
                          <a:latin typeface="+mn-lt"/>
                          <a:ea typeface="+mn-ea"/>
                          <a:cs typeface="+mn-cs"/>
                        </a:rPr>
                        <a:t>H says ‘I love Mr O at school’, he says he can go up and talk to him whenever he needs. He always checks in with him </a:t>
                      </a:r>
                      <a:r>
                        <a:rPr lang="en-GB" sz="1600" b="1" kern="1200" dirty="0">
                          <a:solidFill>
                            <a:schemeClr val="dk1"/>
                          </a:solidFill>
                          <a:effectLst/>
                          <a:latin typeface="+mn-lt"/>
                          <a:ea typeface="+mn-ea"/>
                          <a:cs typeface="+mn-cs"/>
                        </a:rPr>
                        <a:t>and I really appreciate all of the support he has given us this year. </a:t>
                      </a:r>
                      <a:endParaRPr lang="en-GB"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i="0" kern="1200" dirty="0">
                          <a:solidFill>
                            <a:schemeClr val="dk1"/>
                          </a:solidFill>
                          <a:effectLst/>
                          <a:latin typeface="+mn-lt"/>
                          <a:ea typeface="+mn-ea"/>
                          <a:cs typeface="+mn-cs"/>
                        </a:rPr>
                        <a:t>Being H’s SEND Champion has been enjoyable and rewarding. I think it’s </a:t>
                      </a:r>
                      <a:r>
                        <a:rPr lang="en-GB" sz="1600" b="1" i="0" kern="1200" dirty="0">
                          <a:solidFill>
                            <a:schemeClr val="dk1"/>
                          </a:solidFill>
                          <a:effectLst/>
                          <a:latin typeface="+mn-lt"/>
                          <a:ea typeface="+mn-ea"/>
                          <a:cs typeface="+mn-cs"/>
                        </a:rPr>
                        <a:t>really helped him through his transition year into Marvell</a:t>
                      </a:r>
                      <a:r>
                        <a:rPr lang="en-GB" sz="1600" b="0" i="0" kern="1200" dirty="0">
                          <a:solidFill>
                            <a:schemeClr val="dk1"/>
                          </a:solidFill>
                          <a:effectLst/>
                          <a:latin typeface="+mn-lt"/>
                          <a:ea typeface="+mn-ea"/>
                          <a:cs typeface="+mn-cs"/>
                        </a:rPr>
                        <a:t>. In both the official meetings and regular check-ins around school, it has meant that H knows that there is somebody in ‘his corner’ and looking out for him. We’ve worked on how to manage our emotions and have put in strategies to help him, as sometimes he can find lessons challenging. H knows he can come to me about anything. </a:t>
                      </a:r>
                      <a:r>
                        <a:rPr lang="en-GB" sz="1600" b="1" i="0" kern="1200" dirty="0">
                          <a:solidFill>
                            <a:schemeClr val="dk1"/>
                          </a:solidFill>
                          <a:effectLst/>
                          <a:latin typeface="+mn-lt"/>
                          <a:ea typeface="+mn-ea"/>
                          <a:cs typeface="+mn-cs"/>
                        </a:rPr>
                        <a:t>It’s helped me, just as much as him</a:t>
                      </a:r>
                      <a:r>
                        <a:rPr lang="en-GB" sz="1600" b="0" i="0" kern="1200" dirty="0">
                          <a:solidFill>
                            <a:schemeClr val="dk1"/>
                          </a:solidFill>
                          <a:effectLst/>
                          <a:latin typeface="+mn-lt"/>
                          <a:ea typeface="+mn-ea"/>
                          <a:cs typeface="+mn-cs"/>
                        </a:rPr>
                        <a:t>, in knowing our pupils and knowing them well and the positive impact this can have.</a:t>
                      </a:r>
                      <a:endParaRPr lang="en-GB" sz="160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44101360"/>
                  </a:ext>
                </a:extLst>
              </a:tr>
              <a:tr h="439638">
                <a:tc>
                  <a:txBody>
                    <a:bodyPr/>
                    <a:lstStyle/>
                    <a:p>
                      <a:pPr marL="0" marR="0" indent="0" algn="l" rtl="0" eaLnBrk="1" fontAlgn="auto" latinLnBrk="0" hangingPunct="1">
                        <a:spcBef>
                          <a:spcPts val="0"/>
                        </a:spcBef>
                        <a:spcAft>
                          <a:spcPts val="0"/>
                        </a:spcAft>
                      </a:pPr>
                      <a:r>
                        <a:rPr lang="en-GB" sz="1600" b="0" i="0" u="none" strike="noStrike" kern="1200" dirty="0">
                          <a:solidFill>
                            <a:schemeClr val="dk1"/>
                          </a:solidFill>
                          <a:effectLst/>
                          <a:latin typeface="+mn-lt"/>
                          <a:ea typeface="+mn-ea"/>
                          <a:cs typeface="+mn-cs"/>
                        </a:rPr>
                        <a:t>It has been helpful. Miss emails my teachers. She has helped me feel more confident and less anxious. </a:t>
                      </a:r>
                      <a:r>
                        <a:rPr lang="en-GB" sz="1600" b="1" i="0" u="none" strike="noStrike" kern="1200" dirty="0">
                          <a:solidFill>
                            <a:schemeClr val="dk1"/>
                          </a:solidFill>
                          <a:effectLst/>
                          <a:latin typeface="+mn-lt"/>
                          <a:ea typeface="+mn-ea"/>
                          <a:cs typeface="+mn-cs"/>
                        </a:rPr>
                        <a:t>We have worked together to find small changes like sitting at the back of the room that make a big difference to me. </a:t>
                      </a:r>
                      <a:endParaRPr lang="en-GB" sz="1600" b="1" i="0" u="none" strike="noStrike" dirty="0">
                        <a:effectLst/>
                        <a:latin typeface="Arial" panose="020B0604020202020204" pitchFamily="34" charset="0"/>
                      </a:endParaRPr>
                    </a:p>
                  </a:txBody>
                  <a:tcPr marL="81969" marR="81969" marT="40985" marB="409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rtl="0" eaLnBrk="1" fontAlgn="auto" latinLnBrk="0" hangingPunct="1">
                        <a:spcBef>
                          <a:spcPts val="0"/>
                        </a:spcBef>
                        <a:spcAft>
                          <a:spcPts val="0"/>
                        </a:spcAft>
                      </a:pPr>
                      <a:r>
                        <a:rPr lang="en-GB" sz="1600" b="0" i="0" u="none" strike="noStrike" kern="1200" dirty="0">
                          <a:solidFill>
                            <a:schemeClr val="dk1"/>
                          </a:solidFill>
                          <a:effectLst/>
                          <a:latin typeface="+mn-lt"/>
                          <a:ea typeface="+mn-ea"/>
                          <a:cs typeface="+mn-cs"/>
                        </a:rPr>
                        <a:t>S has found this a positive experience and really gets on well with her SEND Champion as it is her English teacher. This has meant that she has built a </a:t>
                      </a:r>
                      <a:r>
                        <a:rPr lang="en-GB" sz="1600" b="1" i="0" u="none" strike="noStrike" kern="1200" dirty="0">
                          <a:solidFill>
                            <a:schemeClr val="dk1"/>
                          </a:solidFill>
                          <a:effectLst/>
                          <a:latin typeface="+mn-lt"/>
                          <a:ea typeface="+mn-ea"/>
                          <a:cs typeface="+mn-cs"/>
                        </a:rPr>
                        <a:t>good relationship </a:t>
                      </a:r>
                      <a:r>
                        <a:rPr lang="en-GB" sz="1600" b="0" i="0" u="none" strike="noStrike" kern="1200" dirty="0">
                          <a:solidFill>
                            <a:schemeClr val="dk1"/>
                          </a:solidFill>
                          <a:effectLst/>
                          <a:latin typeface="+mn-lt"/>
                          <a:ea typeface="+mn-ea"/>
                          <a:cs typeface="+mn-cs"/>
                        </a:rPr>
                        <a:t>with her, and this has helped in the classroom. S has spoken about the SEND champion program at home, and she hopes to be allocated the same champion next year.</a:t>
                      </a:r>
                      <a:endParaRPr lang="en-GB" sz="1600" b="0" i="0" u="none" strike="noStrike" dirty="0">
                        <a:effectLst/>
                        <a:latin typeface="Arial" panose="020B0604020202020204" pitchFamily="34" charset="0"/>
                      </a:endParaRPr>
                    </a:p>
                  </a:txBody>
                  <a:tcPr marL="81969" marR="81969" marT="40985" marB="409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t">
                        <a:spcBef>
                          <a:spcPts val="0"/>
                        </a:spcBef>
                        <a:spcAft>
                          <a:spcPts val="0"/>
                        </a:spcAft>
                      </a:pPr>
                      <a:r>
                        <a:rPr lang="en-GB" sz="1600" b="0" i="0" u="none" strike="noStrike" kern="1200" dirty="0">
                          <a:solidFill>
                            <a:schemeClr val="dk1"/>
                          </a:solidFill>
                          <a:effectLst/>
                          <a:latin typeface="+mn-lt"/>
                          <a:ea typeface="+mn-ea"/>
                          <a:cs typeface="+mn-cs"/>
                        </a:rPr>
                        <a:t>I have thoroughly enjoyed being S’s Champion and I have seen first hand, what an effective strategy it is and the difference it can make to our students and parents. By regularly meeting with S, and liaising with mum</a:t>
                      </a:r>
                      <a:r>
                        <a:rPr lang="en-GB" sz="1600" b="1" i="0" u="none" strike="noStrike" kern="1200" dirty="0">
                          <a:solidFill>
                            <a:schemeClr val="dk1"/>
                          </a:solidFill>
                          <a:effectLst/>
                          <a:latin typeface="+mn-lt"/>
                          <a:ea typeface="+mn-ea"/>
                          <a:cs typeface="+mn-cs"/>
                        </a:rPr>
                        <a:t>, it has allowed a more personalised approach for us to support S </a:t>
                      </a:r>
                      <a:r>
                        <a:rPr lang="en-GB" sz="1600" b="0" i="0" u="none" strike="noStrike" kern="1200" dirty="0">
                          <a:solidFill>
                            <a:schemeClr val="dk1"/>
                          </a:solidFill>
                          <a:effectLst/>
                          <a:latin typeface="+mn-lt"/>
                          <a:ea typeface="+mn-ea"/>
                          <a:cs typeface="+mn-cs"/>
                        </a:rPr>
                        <a:t>by listening to her worries and being able to evaluate the strategies she already has in place and try new ones, when needed.</a:t>
                      </a:r>
                      <a:endParaRPr lang="en-GB" sz="1600" b="0" i="0" u="none" strike="noStrike" dirty="0">
                        <a:effectLst/>
                        <a:latin typeface="Arial" panose="020B0604020202020204" pitchFamily="34" charset="0"/>
                      </a:endParaRPr>
                    </a:p>
                  </a:txBody>
                  <a:tcPr marL="81969" marR="81969" marT="40985" marB="409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32061102"/>
                  </a:ext>
                </a:extLst>
              </a:tr>
            </a:tbl>
          </a:graphicData>
        </a:graphic>
      </p:graphicFrame>
    </p:spTree>
    <p:extLst>
      <p:ext uri="{BB962C8B-B14F-4D97-AF65-F5344CB8AC3E}">
        <p14:creationId xmlns:p14="http://schemas.microsoft.com/office/powerpoint/2010/main" val="6458767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1876AFC-340B-175B-1BD1-94C43B051631}"/>
            </a:ext>
          </a:extLst>
        </p:cNvPr>
        <p:cNvGrpSpPr/>
        <p:nvPr/>
      </p:nvGrpSpPr>
      <p:grpSpPr>
        <a:xfrm>
          <a:off x="0" y="0"/>
          <a:ext cx="0" cy="0"/>
          <a:chOff x="0" y="0"/>
          <a:chExt cx="0" cy="0"/>
        </a:xfrm>
      </p:grpSpPr>
      <p:sp>
        <p:nvSpPr>
          <p:cNvPr id="2" name="Google Shape;1562;p199">
            <a:extLst>
              <a:ext uri="{FF2B5EF4-FFF2-40B4-BE49-F238E27FC236}">
                <a16:creationId xmlns:a16="http://schemas.microsoft.com/office/drawing/2014/main" id="{AA8A0D28-78F6-1322-0B43-B955B9D90C81}"/>
              </a:ext>
            </a:extLst>
          </p:cNvPr>
          <p:cNvSpPr txBox="1">
            <a:spLocks noGrp="1"/>
          </p:cNvSpPr>
          <p:nvPr>
            <p:ph type="title"/>
          </p:nvPr>
        </p:nvSpPr>
        <p:spPr>
          <a:prstGeom prst="rect">
            <a:avLst/>
          </a:prstGeom>
        </p:spPr>
        <p:txBody>
          <a:bodyPr spcFirstLastPara="1" vert="horz" wrap="square" lIns="121900" tIns="121900" rIns="121900" bIns="121900" rtlCol="0" anchor="t" anchorCtr="0">
            <a:normAutofit/>
          </a:bodyPr>
          <a:lstStyle/>
          <a:p>
            <a:pPr algn="ctr">
              <a:buClr>
                <a:schemeClr val="dk1"/>
              </a:buClr>
              <a:buSzPct val="40909"/>
            </a:pPr>
            <a:r>
              <a:rPr lang="en" sz="3585" dirty="0">
                <a:latin typeface="+mn-lt"/>
                <a:ea typeface="Montserrat"/>
                <a:cs typeface="Montserrat"/>
                <a:sym typeface="Montserrat"/>
              </a:rPr>
              <a:t>What was the problem that we were trying to solve?</a:t>
            </a:r>
            <a:endParaRPr sz="3585" dirty="0">
              <a:latin typeface="+mn-lt"/>
              <a:ea typeface="Montserrat"/>
              <a:cs typeface="Montserrat"/>
              <a:sym typeface="Montserrat"/>
            </a:endParaRPr>
          </a:p>
          <a:p>
            <a:pPr algn="ctr"/>
            <a:endParaRPr dirty="0">
              <a:latin typeface="+mn-lt"/>
              <a:ea typeface="Montserrat"/>
              <a:cs typeface="Montserrat"/>
              <a:sym typeface="Montserrat"/>
            </a:endParaRPr>
          </a:p>
          <a:p>
            <a:pPr algn="ctr"/>
            <a:endParaRPr dirty="0">
              <a:latin typeface="+mn-lt"/>
              <a:ea typeface="Montserrat"/>
              <a:cs typeface="Montserrat"/>
              <a:sym typeface="Montserrat"/>
            </a:endParaRPr>
          </a:p>
        </p:txBody>
      </p:sp>
      <p:sp>
        <p:nvSpPr>
          <p:cNvPr id="3" name="Google Shape;1563;p199">
            <a:extLst>
              <a:ext uri="{FF2B5EF4-FFF2-40B4-BE49-F238E27FC236}">
                <a16:creationId xmlns:a16="http://schemas.microsoft.com/office/drawing/2014/main" id="{E6563F8A-9EC3-F79D-824D-5845E8064E1F}"/>
              </a:ext>
            </a:extLst>
          </p:cNvPr>
          <p:cNvSpPr/>
          <p:nvPr/>
        </p:nvSpPr>
        <p:spPr>
          <a:xfrm>
            <a:off x="2924333" y="1388200"/>
            <a:ext cx="5694800" cy="4081600"/>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3200">
                <a:ea typeface="Montserrat"/>
                <a:cs typeface="Montserrat"/>
                <a:sym typeface="Montserrat"/>
              </a:rPr>
              <a:t>Teachers not using all of the data we gathered to help them make adaptive decisions in the classroom.  </a:t>
            </a:r>
            <a:endParaRPr sz="3200">
              <a:ea typeface="Montserrat"/>
              <a:cs typeface="Montserrat"/>
              <a:sym typeface="Montserrat"/>
            </a:endParaRPr>
          </a:p>
        </p:txBody>
      </p:sp>
      <p:pic>
        <p:nvPicPr>
          <p:cNvPr id="4" name="Google Shape;1564;p199" descr="Icon&#10;&#10;Description automatically generated with medium confidence">
            <a:extLst>
              <a:ext uri="{FF2B5EF4-FFF2-40B4-BE49-F238E27FC236}">
                <a16:creationId xmlns:a16="http://schemas.microsoft.com/office/drawing/2014/main" id="{9CA6D114-6D5E-6440-AD19-55D6417B036E}"/>
              </a:ext>
            </a:extLst>
          </p:cNvPr>
          <p:cNvPicPr preferRelativeResize="0"/>
          <p:nvPr/>
        </p:nvPicPr>
        <p:blipFill rotWithShape="1">
          <a:blip r:embed="rId3">
            <a:alphaModFix/>
          </a:blip>
          <a:srcRect/>
          <a:stretch/>
        </p:blipFill>
        <p:spPr>
          <a:xfrm>
            <a:off x="283291" y="5161301"/>
            <a:ext cx="2042231" cy="963400"/>
          </a:xfrm>
          <a:prstGeom prst="rect">
            <a:avLst/>
          </a:prstGeom>
          <a:noFill/>
          <a:ln>
            <a:noFill/>
          </a:ln>
        </p:spPr>
      </p:pic>
    </p:spTree>
    <p:extLst>
      <p:ext uri="{BB962C8B-B14F-4D97-AF65-F5344CB8AC3E}">
        <p14:creationId xmlns:p14="http://schemas.microsoft.com/office/powerpoint/2010/main" val="1652477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B51F34E-83F3-8618-44B5-9D59BF96179A}"/>
            </a:ext>
          </a:extLst>
        </p:cNvPr>
        <p:cNvGrpSpPr/>
        <p:nvPr/>
      </p:nvGrpSpPr>
      <p:grpSpPr>
        <a:xfrm>
          <a:off x="0" y="0"/>
          <a:ext cx="0" cy="0"/>
          <a:chOff x="0" y="0"/>
          <a:chExt cx="0" cy="0"/>
        </a:xfrm>
      </p:grpSpPr>
      <p:pic>
        <p:nvPicPr>
          <p:cNvPr id="2" name="Google Shape;572;p121">
            <a:extLst>
              <a:ext uri="{FF2B5EF4-FFF2-40B4-BE49-F238E27FC236}">
                <a16:creationId xmlns:a16="http://schemas.microsoft.com/office/drawing/2014/main" id="{E90C8505-703B-9121-4D23-39CB0DECBC84}"/>
              </a:ext>
            </a:extLst>
          </p:cNvPr>
          <p:cNvPicPr preferRelativeResize="0"/>
          <p:nvPr/>
        </p:nvPicPr>
        <p:blipFill rotWithShape="1">
          <a:blip r:embed="rId2">
            <a:alphaModFix/>
          </a:blip>
          <a:srcRect l="42081" t="36795" r="41003" b="35964"/>
          <a:stretch/>
        </p:blipFill>
        <p:spPr>
          <a:xfrm>
            <a:off x="566801" y="2765876"/>
            <a:ext cx="1661199" cy="1504835"/>
          </a:xfrm>
          <a:prstGeom prst="rect">
            <a:avLst/>
          </a:prstGeom>
          <a:noFill/>
          <a:ln>
            <a:noFill/>
          </a:ln>
        </p:spPr>
      </p:pic>
      <p:sp>
        <p:nvSpPr>
          <p:cNvPr id="3" name="Google Shape;575;p121">
            <a:extLst>
              <a:ext uri="{FF2B5EF4-FFF2-40B4-BE49-F238E27FC236}">
                <a16:creationId xmlns:a16="http://schemas.microsoft.com/office/drawing/2014/main" id="{AD911AE0-41D5-0893-E4C4-2EDF5B1961A6}"/>
              </a:ext>
            </a:extLst>
          </p:cNvPr>
          <p:cNvSpPr/>
          <p:nvPr/>
        </p:nvSpPr>
        <p:spPr>
          <a:xfrm>
            <a:off x="566800" y="996967"/>
            <a:ext cx="11396800" cy="1988800"/>
          </a:xfrm>
          <a:prstGeom prst="rightArrow">
            <a:avLst>
              <a:gd name="adj1" fmla="val 50000"/>
              <a:gd name="adj2" fmla="val 50000"/>
            </a:avLst>
          </a:prstGeom>
          <a:solidFill>
            <a:schemeClr val="accent1">
              <a:lumMod val="60000"/>
              <a:lumOff val="40000"/>
            </a:schemeClr>
          </a:solidFill>
          <a:ln w="9525" cap="flat" cmpd="sng">
            <a:solidFill>
              <a:srgbClr val="D9EAD3"/>
            </a:solidFill>
            <a:prstDash val="solid"/>
            <a:round/>
            <a:headEnd type="none" w="sm" len="sm"/>
            <a:tailEnd type="none" w="sm" len="sm"/>
          </a:ln>
        </p:spPr>
        <p:txBody>
          <a:bodyPr spcFirstLastPara="1" wrap="square" lIns="121900" tIns="121900" rIns="121900" bIns="121900" anchor="ctr" anchorCtr="0">
            <a:noAutofit/>
          </a:bodyPr>
          <a:lstStyle/>
          <a:p>
            <a:pPr algn="ctr"/>
            <a:endParaRPr sz="2400"/>
          </a:p>
        </p:txBody>
      </p:sp>
      <p:sp>
        <p:nvSpPr>
          <p:cNvPr id="4" name="Google Shape;576;p121">
            <a:extLst>
              <a:ext uri="{FF2B5EF4-FFF2-40B4-BE49-F238E27FC236}">
                <a16:creationId xmlns:a16="http://schemas.microsoft.com/office/drawing/2014/main" id="{CDA4FC06-708E-78C9-5F54-2F0CBF3BF2AF}"/>
              </a:ext>
            </a:extLst>
          </p:cNvPr>
          <p:cNvSpPr/>
          <p:nvPr/>
        </p:nvSpPr>
        <p:spPr>
          <a:xfrm>
            <a:off x="566800" y="4191500"/>
            <a:ext cx="11396800" cy="1988800"/>
          </a:xfrm>
          <a:prstGeom prst="rightArrow">
            <a:avLst>
              <a:gd name="adj1" fmla="val 50000"/>
              <a:gd name="adj2" fmla="val 50000"/>
            </a:avLst>
          </a:prstGeom>
          <a:solidFill>
            <a:schemeClr val="accent1">
              <a:lumMod val="60000"/>
              <a:lumOff val="40000"/>
            </a:schemeClr>
          </a:solidFill>
          <a:ln w="9525" cap="flat" cmpd="sng">
            <a:solidFill>
              <a:srgbClr val="D9EAD3"/>
            </a:solidFill>
            <a:prstDash val="solid"/>
            <a:round/>
            <a:headEnd type="none" w="sm" len="sm"/>
            <a:tailEnd type="none" w="sm" len="sm"/>
          </a:ln>
        </p:spPr>
        <p:txBody>
          <a:bodyPr spcFirstLastPara="1" wrap="square" lIns="121900" tIns="121900" rIns="121900" bIns="121900" anchor="ctr" anchorCtr="0">
            <a:noAutofit/>
          </a:bodyPr>
          <a:lstStyle/>
          <a:p>
            <a:pPr algn="ctr"/>
            <a:endParaRPr sz="2400"/>
          </a:p>
        </p:txBody>
      </p:sp>
      <p:sp>
        <p:nvSpPr>
          <p:cNvPr id="5" name="Google Shape;577;p121">
            <a:extLst>
              <a:ext uri="{FF2B5EF4-FFF2-40B4-BE49-F238E27FC236}">
                <a16:creationId xmlns:a16="http://schemas.microsoft.com/office/drawing/2014/main" id="{85040F5C-C5D5-91A0-D80D-F51C4D8F3DBB}"/>
              </a:ext>
            </a:extLst>
          </p:cNvPr>
          <p:cNvSpPr txBox="1"/>
          <p:nvPr/>
        </p:nvSpPr>
        <p:spPr>
          <a:xfrm>
            <a:off x="566800" y="1499967"/>
            <a:ext cx="1661200" cy="982800"/>
          </a:xfrm>
          <a:prstGeom prst="rect">
            <a:avLst/>
          </a:prstGeom>
          <a:solidFill>
            <a:schemeClr val="accent4"/>
          </a:solidFill>
          <a:ln>
            <a:noFill/>
          </a:ln>
        </p:spPr>
        <p:txBody>
          <a:bodyPr spcFirstLastPara="1" wrap="square" lIns="121900" tIns="121900" rIns="121900" bIns="121900" anchor="t" anchorCtr="0">
            <a:noAutofit/>
          </a:bodyPr>
          <a:lstStyle/>
          <a:p>
            <a:r>
              <a:rPr lang="en" sz="2400" b="1" dirty="0">
                <a:solidFill>
                  <a:schemeClr val="lt1"/>
                </a:solidFill>
              </a:rPr>
              <a:t>SEND Systems</a:t>
            </a:r>
            <a:endParaRPr sz="2400" b="1" dirty="0">
              <a:solidFill>
                <a:schemeClr val="lt1"/>
              </a:solidFill>
            </a:endParaRPr>
          </a:p>
        </p:txBody>
      </p:sp>
      <p:sp>
        <p:nvSpPr>
          <p:cNvPr id="6" name="Google Shape;578;p121">
            <a:extLst>
              <a:ext uri="{FF2B5EF4-FFF2-40B4-BE49-F238E27FC236}">
                <a16:creationId xmlns:a16="http://schemas.microsoft.com/office/drawing/2014/main" id="{1C763271-FAE0-A8F2-9351-D820D2958D7F}"/>
              </a:ext>
            </a:extLst>
          </p:cNvPr>
          <p:cNvSpPr txBox="1"/>
          <p:nvPr/>
        </p:nvSpPr>
        <p:spPr>
          <a:xfrm>
            <a:off x="566800" y="4694500"/>
            <a:ext cx="1661200" cy="982800"/>
          </a:xfrm>
          <a:prstGeom prst="rect">
            <a:avLst/>
          </a:prstGeom>
          <a:solidFill>
            <a:schemeClr val="accent4"/>
          </a:solidFill>
          <a:ln>
            <a:noFill/>
          </a:ln>
        </p:spPr>
        <p:txBody>
          <a:bodyPr spcFirstLastPara="1" wrap="square" lIns="121900" tIns="121900" rIns="121900" bIns="121900" anchor="t" anchorCtr="0">
            <a:noAutofit/>
          </a:bodyPr>
          <a:lstStyle/>
          <a:p>
            <a:r>
              <a:rPr lang="en" sz="2400" b="1" dirty="0">
                <a:solidFill>
                  <a:schemeClr val="lt1"/>
                </a:solidFill>
              </a:rPr>
              <a:t>T&amp;L Systems</a:t>
            </a:r>
            <a:endParaRPr sz="2400" b="1" dirty="0">
              <a:solidFill>
                <a:schemeClr val="lt1"/>
              </a:solidFill>
            </a:endParaRPr>
          </a:p>
        </p:txBody>
      </p:sp>
      <p:sp>
        <p:nvSpPr>
          <p:cNvPr id="7" name="Google Shape;579;p121">
            <a:extLst>
              <a:ext uri="{FF2B5EF4-FFF2-40B4-BE49-F238E27FC236}">
                <a16:creationId xmlns:a16="http://schemas.microsoft.com/office/drawing/2014/main" id="{8D3B4A81-DDE5-4AA4-EE39-72B6991FE51E}"/>
              </a:ext>
            </a:extLst>
          </p:cNvPr>
          <p:cNvSpPr txBox="1"/>
          <p:nvPr/>
        </p:nvSpPr>
        <p:spPr>
          <a:xfrm>
            <a:off x="2308967" y="1499967"/>
            <a:ext cx="6159200" cy="982800"/>
          </a:xfrm>
          <a:prstGeom prst="rect">
            <a:avLst/>
          </a:prstGeom>
          <a:noFill/>
          <a:ln>
            <a:noFill/>
          </a:ln>
        </p:spPr>
        <p:txBody>
          <a:bodyPr spcFirstLastPara="1" wrap="square" lIns="121900" tIns="121900" rIns="121900" bIns="121900" anchor="ctr" anchorCtr="0">
            <a:noAutofit/>
          </a:bodyPr>
          <a:lstStyle/>
          <a:p>
            <a:pPr>
              <a:lnSpc>
                <a:spcPct val="115000"/>
              </a:lnSpc>
              <a:spcBef>
                <a:spcPts val="1600"/>
              </a:spcBef>
              <a:spcAft>
                <a:spcPts val="1600"/>
              </a:spcAft>
            </a:pPr>
            <a:r>
              <a:rPr lang="en" sz="2267" dirty="0">
                <a:solidFill>
                  <a:schemeClr val="dk1"/>
                </a:solidFill>
              </a:rPr>
              <a:t>knows the pupils, barriers and provision</a:t>
            </a:r>
            <a:endParaRPr sz="3200" dirty="0">
              <a:solidFill>
                <a:schemeClr val="dk2"/>
              </a:solidFill>
            </a:endParaRPr>
          </a:p>
        </p:txBody>
      </p:sp>
      <p:sp>
        <p:nvSpPr>
          <p:cNvPr id="8" name="Google Shape;580;p121">
            <a:extLst>
              <a:ext uri="{FF2B5EF4-FFF2-40B4-BE49-F238E27FC236}">
                <a16:creationId xmlns:a16="http://schemas.microsoft.com/office/drawing/2014/main" id="{831131E3-380D-2B77-49FC-4B0C37510905}"/>
              </a:ext>
            </a:extLst>
          </p:cNvPr>
          <p:cNvSpPr txBox="1"/>
          <p:nvPr/>
        </p:nvSpPr>
        <p:spPr>
          <a:xfrm>
            <a:off x="2324767" y="4694500"/>
            <a:ext cx="7881200" cy="982800"/>
          </a:xfrm>
          <a:prstGeom prst="rect">
            <a:avLst/>
          </a:prstGeom>
          <a:solidFill>
            <a:schemeClr val="accent1">
              <a:lumMod val="60000"/>
              <a:lumOff val="40000"/>
            </a:schemeClr>
          </a:solidFill>
          <a:ln>
            <a:noFill/>
          </a:ln>
        </p:spPr>
        <p:txBody>
          <a:bodyPr spcFirstLastPara="1" wrap="square" lIns="121900" tIns="121900" rIns="121900" bIns="121900" anchor="ctr" anchorCtr="0">
            <a:noAutofit/>
          </a:bodyPr>
          <a:lstStyle/>
          <a:p>
            <a:pPr>
              <a:lnSpc>
                <a:spcPct val="115000"/>
              </a:lnSpc>
              <a:spcBef>
                <a:spcPts val="1600"/>
              </a:spcBef>
              <a:spcAft>
                <a:spcPts val="1600"/>
              </a:spcAft>
            </a:pPr>
            <a:r>
              <a:rPr lang="en" sz="2267" dirty="0">
                <a:solidFill>
                  <a:schemeClr val="dk1"/>
                </a:solidFill>
              </a:rPr>
              <a:t>curriculum development, pedagogical expertise</a:t>
            </a:r>
            <a:endParaRPr sz="2267" dirty="0">
              <a:solidFill>
                <a:schemeClr val="dk2"/>
              </a:solidFill>
            </a:endParaRPr>
          </a:p>
        </p:txBody>
      </p:sp>
      <p:cxnSp>
        <p:nvCxnSpPr>
          <p:cNvPr id="9" name="Google Shape;581;p121">
            <a:extLst>
              <a:ext uri="{FF2B5EF4-FFF2-40B4-BE49-F238E27FC236}">
                <a16:creationId xmlns:a16="http://schemas.microsoft.com/office/drawing/2014/main" id="{2ACA968A-48AA-28A2-7E18-B79E54C41847}"/>
              </a:ext>
            </a:extLst>
          </p:cNvPr>
          <p:cNvCxnSpPr>
            <a:stCxn id="3" idx="0"/>
            <a:endCxn id="4" idx="2"/>
          </p:cNvCxnSpPr>
          <p:nvPr/>
        </p:nvCxnSpPr>
        <p:spPr>
          <a:xfrm>
            <a:off x="10969200" y="996967"/>
            <a:ext cx="0" cy="5183200"/>
          </a:xfrm>
          <a:prstGeom prst="straightConnector1">
            <a:avLst/>
          </a:prstGeom>
          <a:noFill/>
          <a:ln w="28575" cap="flat" cmpd="sng">
            <a:solidFill>
              <a:srgbClr val="FF0000"/>
            </a:solidFill>
            <a:prstDash val="lgDash"/>
            <a:round/>
            <a:headEnd type="none" w="med" len="med"/>
            <a:tailEnd type="none" w="med" len="med"/>
          </a:ln>
        </p:spPr>
      </p:cxnSp>
      <p:sp>
        <p:nvSpPr>
          <p:cNvPr id="10" name="Google Shape;582;p121">
            <a:extLst>
              <a:ext uri="{FF2B5EF4-FFF2-40B4-BE49-F238E27FC236}">
                <a16:creationId xmlns:a16="http://schemas.microsoft.com/office/drawing/2014/main" id="{50A669E0-5AD3-5D11-BEC9-1A8050D9C376}"/>
              </a:ext>
            </a:extLst>
          </p:cNvPr>
          <p:cNvSpPr txBox="1"/>
          <p:nvPr/>
        </p:nvSpPr>
        <p:spPr>
          <a:xfrm>
            <a:off x="5822267" y="3206167"/>
            <a:ext cx="5167200" cy="656800"/>
          </a:xfrm>
          <a:prstGeom prst="rect">
            <a:avLst/>
          </a:prstGeom>
          <a:solidFill>
            <a:srgbClr val="FFFF00"/>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r"/>
            <a:r>
              <a:rPr lang="en" sz="2400" dirty="0"/>
              <a:t>teachers left to make the connection</a:t>
            </a:r>
            <a:endParaRPr sz="2400" dirty="0"/>
          </a:p>
        </p:txBody>
      </p:sp>
      <p:sp>
        <p:nvSpPr>
          <p:cNvPr id="11" name="Google Shape;583;p121">
            <a:extLst>
              <a:ext uri="{FF2B5EF4-FFF2-40B4-BE49-F238E27FC236}">
                <a16:creationId xmlns:a16="http://schemas.microsoft.com/office/drawing/2014/main" id="{4502FDF6-548C-44CA-2F0E-F1957A6491AD}"/>
              </a:ext>
            </a:extLst>
          </p:cNvPr>
          <p:cNvSpPr txBox="1"/>
          <p:nvPr/>
        </p:nvSpPr>
        <p:spPr>
          <a:xfrm>
            <a:off x="511467" y="192708"/>
            <a:ext cx="8825600" cy="775597"/>
          </a:xfrm>
          <a:prstGeom prst="rect">
            <a:avLst/>
          </a:prstGeom>
          <a:noFill/>
          <a:ln>
            <a:noFill/>
          </a:ln>
        </p:spPr>
        <p:txBody>
          <a:bodyPr spcFirstLastPara="1" wrap="square" lIns="0" tIns="0" rIns="0" bIns="0" anchor="t" anchorCtr="0">
            <a:spAutoFit/>
          </a:bodyPr>
          <a:lstStyle/>
          <a:p>
            <a:pPr>
              <a:lnSpc>
                <a:spcPct val="140009"/>
              </a:lnSpc>
              <a:buClr>
                <a:srgbClr val="000000"/>
              </a:buClr>
              <a:buSzPts val="3200"/>
            </a:pPr>
            <a:r>
              <a:rPr lang="en" sz="3600" dirty="0">
                <a:ea typeface="Montserrat"/>
                <a:cs typeface="Montserrat"/>
                <a:sym typeface="Montserrat"/>
              </a:rPr>
              <a:t>Parallel systems</a:t>
            </a:r>
            <a:endParaRPr sz="3600" dirty="0">
              <a:ea typeface="Arial"/>
              <a:cs typeface="Arial"/>
              <a:sym typeface="Arial"/>
            </a:endParaRPr>
          </a:p>
        </p:txBody>
      </p:sp>
      <p:sp>
        <p:nvSpPr>
          <p:cNvPr id="12" name="TextBox 11">
            <a:extLst>
              <a:ext uri="{FF2B5EF4-FFF2-40B4-BE49-F238E27FC236}">
                <a16:creationId xmlns:a16="http://schemas.microsoft.com/office/drawing/2014/main" id="{7E789D62-2C58-C740-ECA3-7053D71B32AC}"/>
              </a:ext>
            </a:extLst>
          </p:cNvPr>
          <p:cNvSpPr txBox="1"/>
          <p:nvPr/>
        </p:nvSpPr>
        <p:spPr>
          <a:xfrm>
            <a:off x="511467" y="5792815"/>
            <a:ext cx="1629200" cy="369332"/>
          </a:xfrm>
          <a:prstGeom prst="rect">
            <a:avLst/>
          </a:prstGeom>
          <a:noFill/>
        </p:spPr>
        <p:txBody>
          <a:bodyPr wrap="square" rtlCol="0">
            <a:spAutoFit/>
          </a:bodyPr>
          <a:lstStyle/>
          <a:p>
            <a:r>
              <a:rPr lang="en-GB" dirty="0"/>
              <a:t>Rob Cooper</a:t>
            </a:r>
          </a:p>
        </p:txBody>
      </p:sp>
    </p:spTree>
    <p:extLst>
      <p:ext uri="{BB962C8B-B14F-4D97-AF65-F5344CB8AC3E}">
        <p14:creationId xmlns:p14="http://schemas.microsoft.com/office/powerpoint/2010/main" val="3168240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52BFD5A-6258-171A-7922-497B524C48BC}"/>
            </a:ext>
          </a:extLst>
        </p:cNvPr>
        <p:cNvGrpSpPr/>
        <p:nvPr/>
      </p:nvGrpSpPr>
      <p:grpSpPr>
        <a:xfrm>
          <a:off x="0" y="0"/>
          <a:ext cx="0" cy="0"/>
          <a:chOff x="0" y="0"/>
          <a:chExt cx="0" cy="0"/>
        </a:xfrm>
      </p:grpSpPr>
      <p:sp>
        <p:nvSpPr>
          <p:cNvPr id="2" name="Google Shape;721;p129">
            <a:extLst>
              <a:ext uri="{FF2B5EF4-FFF2-40B4-BE49-F238E27FC236}">
                <a16:creationId xmlns:a16="http://schemas.microsoft.com/office/drawing/2014/main" id="{163EE491-9C3C-F18A-2A71-54D30F5D59A4}"/>
              </a:ext>
            </a:extLst>
          </p:cNvPr>
          <p:cNvSpPr/>
          <p:nvPr/>
        </p:nvSpPr>
        <p:spPr>
          <a:xfrm>
            <a:off x="8239901" y="1328240"/>
            <a:ext cx="1847200" cy="1847200"/>
          </a:xfrm>
          <a:prstGeom prst="ellipse">
            <a:avLst/>
          </a:prstGeom>
          <a:solidFill>
            <a:schemeClr val="accent4">
              <a:lumMod val="20000"/>
              <a:lumOff val="80000"/>
            </a:schemeClr>
          </a:solidFill>
          <a:ln w="8700" cap="flat" cmpd="sng">
            <a:solidFill>
              <a:srgbClr val="D9EAD3"/>
            </a:solidFill>
            <a:prstDash val="solid"/>
            <a:round/>
            <a:headEnd type="none" w="sm" len="sm"/>
            <a:tailEnd type="none" w="sm" len="sm"/>
          </a:ln>
        </p:spPr>
        <p:txBody>
          <a:bodyPr spcFirstLastPara="1" wrap="square" lIns="111300" tIns="111300" rIns="111300" bIns="111300" anchor="ctr" anchorCtr="0">
            <a:noAutofit/>
          </a:bodyPr>
          <a:lstStyle/>
          <a:p>
            <a:pPr algn="ctr"/>
            <a:r>
              <a:rPr lang="en" sz="1472" b="1">
                <a:solidFill>
                  <a:srgbClr val="CCCCCC"/>
                </a:solidFill>
              </a:rPr>
              <a:t>setting T&amp;L priorities</a:t>
            </a:r>
            <a:endParaRPr sz="1472" b="1">
              <a:solidFill>
                <a:srgbClr val="CCCCCC"/>
              </a:solidFill>
            </a:endParaRPr>
          </a:p>
        </p:txBody>
      </p:sp>
      <p:sp>
        <p:nvSpPr>
          <p:cNvPr id="3" name="Google Shape;722;p129">
            <a:extLst>
              <a:ext uri="{FF2B5EF4-FFF2-40B4-BE49-F238E27FC236}">
                <a16:creationId xmlns:a16="http://schemas.microsoft.com/office/drawing/2014/main" id="{30206967-6238-8E66-D2F8-3B643A644C74}"/>
              </a:ext>
            </a:extLst>
          </p:cNvPr>
          <p:cNvSpPr/>
          <p:nvPr/>
        </p:nvSpPr>
        <p:spPr>
          <a:xfrm>
            <a:off x="96780" y="3787031"/>
            <a:ext cx="1847200" cy="1847200"/>
          </a:xfrm>
          <a:prstGeom prst="ellipse">
            <a:avLst/>
          </a:prstGeom>
          <a:solidFill>
            <a:schemeClr val="accent4">
              <a:lumMod val="20000"/>
              <a:lumOff val="80000"/>
            </a:schemeClr>
          </a:solidFill>
          <a:ln w="8700" cap="flat" cmpd="sng">
            <a:solidFill>
              <a:srgbClr val="D9EAD3"/>
            </a:solidFill>
            <a:prstDash val="solid"/>
            <a:round/>
            <a:headEnd type="none" w="sm" len="sm"/>
            <a:tailEnd type="none" w="sm" len="sm"/>
          </a:ln>
        </p:spPr>
        <p:txBody>
          <a:bodyPr spcFirstLastPara="1" wrap="square" lIns="111300" tIns="111300" rIns="111300" bIns="111300" anchor="ctr" anchorCtr="0">
            <a:noAutofit/>
          </a:bodyPr>
          <a:lstStyle/>
          <a:p>
            <a:pPr algn="ctr"/>
            <a:r>
              <a:rPr lang="en" sz="1472" b="1">
                <a:solidFill>
                  <a:srgbClr val="CCCCCC"/>
                </a:solidFill>
              </a:rPr>
              <a:t>planning whole - school CPD</a:t>
            </a:r>
            <a:endParaRPr sz="1472" b="1">
              <a:solidFill>
                <a:srgbClr val="CCCCCC"/>
              </a:solidFill>
            </a:endParaRPr>
          </a:p>
        </p:txBody>
      </p:sp>
      <p:sp>
        <p:nvSpPr>
          <p:cNvPr id="4" name="Google Shape;723;p129">
            <a:extLst>
              <a:ext uri="{FF2B5EF4-FFF2-40B4-BE49-F238E27FC236}">
                <a16:creationId xmlns:a16="http://schemas.microsoft.com/office/drawing/2014/main" id="{2D84C142-DD28-DD86-85DC-161A337162BA}"/>
              </a:ext>
            </a:extLst>
          </p:cNvPr>
          <p:cNvSpPr/>
          <p:nvPr/>
        </p:nvSpPr>
        <p:spPr>
          <a:xfrm>
            <a:off x="10275685" y="1328240"/>
            <a:ext cx="1847200" cy="1847200"/>
          </a:xfrm>
          <a:prstGeom prst="ellipse">
            <a:avLst/>
          </a:prstGeom>
          <a:solidFill>
            <a:schemeClr val="accent4">
              <a:lumMod val="20000"/>
              <a:lumOff val="80000"/>
            </a:schemeClr>
          </a:solidFill>
          <a:ln w="8700" cap="flat" cmpd="sng">
            <a:solidFill>
              <a:srgbClr val="D9EAD3"/>
            </a:solidFill>
            <a:prstDash val="solid"/>
            <a:round/>
            <a:headEnd type="none" w="sm" len="sm"/>
            <a:tailEnd type="none" w="sm" len="sm"/>
          </a:ln>
        </p:spPr>
        <p:txBody>
          <a:bodyPr spcFirstLastPara="1" wrap="square" lIns="111300" tIns="111300" rIns="111300" bIns="111300" anchor="ctr" anchorCtr="0">
            <a:noAutofit/>
          </a:bodyPr>
          <a:lstStyle/>
          <a:p>
            <a:pPr algn="ctr"/>
            <a:r>
              <a:rPr lang="en" sz="1472" b="1">
                <a:solidFill>
                  <a:srgbClr val="CCCCCC"/>
                </a:solidFill>
              </a:rPr>
              <a:t>reviewing patterns in pupil need</a:t>
            </a:r>
            <a:endParaRPr sz="1472" b="1">
              <a:solidFill>
                <a:srgbClr val="CCCCCC"/>
              </a:solidFill>
            </a:endParaRPr>
          </a:p>
        </p:txBody>
      </p:sp>
      <p:sp>
        <p:nvSpPr>
          <p:cNvPr id="5" name="Google Shape;724;p129">
            <a:extLst>
              <a:ext uri="{FF2B5EF4-FFF2-40B4-BE49-F238E27FC236}">
                <a16:creationId xmlns:a16="http://schemas.microsoft.com/office/drawing/2014/main" id="{3495F73D-1535-168A-89CC-A6B6E5275126}"/>
              </a:ext>
            </a:extLst>
          </p:cNvPr>
          <p:cNvSpPr/>
          <p:nvPr/>
        </p:nvSpPr>
        <p:spPr>
          <a:xfrm>
            <a:off x="96763" y="1277939"/>
            <a:ext cx="1847200" cy="1847200"/>
          </a:xfrm>
          <a:prstGeom prst="ellipse">
            <a:avLst/>
          </a:prstGeom>
          <a:solidFill>
            <a:schemeClr val="accent4">
              <a:lumMod val="20000"/>
              <a:lumOff val="80000"/>
            </a:schemeClr>
          </a:solidFill>
          <a:ln w="8700" cap="flat" cmpd="sng">
            <a:solidFill>
              <a:srgbClr val="D9EAD3"/>
            </a:solidFill>
            <a:prstDash val="solid"/>
            <a:round/>
            <a:headEnd type="none" w="sm" len="sm"/>
            <a:tailEnd type="none" w="sm" len="sm"/>
          </a:ln>
        </p:spPr>
        <p:txBody>
          <a:bodyPr spcFirstLastPara="1" wrap="square" lIns="111300" tIns="111300" rIns="111300" bIns="111300" anchor="ctr" anchorCtr="0">
            <a:noAutofit/>
          </a:bodyPr>
          <a:lstStyle/>
          <a:p>
            <a:pPr algn="ctr"/>
            <a:r>
              <a:rPr lang="en" sz="1472" b="1">
                <a:solidFill>
                  <a:srgbClr val="CCCCCC"/>
                </a:solidFill>
              </a:rPr>
              <a:t>defining inclusive classroom practice</a:t>
            </a:r>
            <a:endParaRPr sz="1472" b="1">
              <a:solidFill>
                <a:srgbClr val="CCCCCC"/>
              </a:solidFill>
            </a:endParaRPr>
          </a:p>
        </p:txBody>
      </p:sp>
      <p:sp>
        <p:nvSpPr>
          <p:cNvPr id="6" name="Google Shape;725;p129">
            <a:extLst>
              <a:ext uri="{FF2B5EF4-FFF2-40B4-BE49-F238E27FC236}">
                <a16:creationId xmlns:a16="http://schemas.microsoft.com/office/drawing/2014/main" id="{BC88CAE1-C70D-6BDE-4512-12843B6DFEA7}"/>
              </a:ext>
            </a:extLst>
          </p:cNvPr>
          <p:cNvSpPr/>
          <p:nvPr/>
        </p:nvSpPr>
        <p:spPr>
          <a:xfrm>
            <a:off x="8239916" y="3787032"/>
            <a:ext cx="1847200" cy="1847200"/>
          </a:xfrm>
          <a:prstGeom prst="ellipse">
            <a:avLst/>
          </a:prstGeom>
          <a:solidFill>
            <a:schemeClr val="accent4">
              <a:lumMod val="20000"/>
              <a:lumOff val="80000"/>
            </a:schemeClr>
          </a:solidFill>
          <a:ln w="8700" cap="flat" cmpd="sng">
            <a:solidFill>
              <a:srgbClr val="D9EAD3"/>
            </a:solidFill>
            <a:prstDash val="solid"/>
            <a:round/>
            <a:headEnd type="none" w="sm" len="sm"/>
            <a:tailEnd type="none" w="sm" len="sm"/>
          </a:ln>
        </p:spPr>
        <p:txBody>
          <a:bodyPr spcFirstLastPara="1" wrap="square" lIns="111300" tIns="111300" rIns="111300" bIns="111300" anchor="ctr" anchorCtr="0">
            <a:noAutofit/>
          </a:bodyPr>
          <a:lstStyle/>
          <a:p>
            <a:pPr algn="ctr"/>
            <a:r>
              <a:rPr lang="en" sz="1472" b="1">
                <a:solidFill>
                  <a:srgbClr val="CCCCCC"/>
                </a:solidFill>
              </a:rPr>
              <a:t>reviewing learning walks</a:t>
            </a:r>
            <a:endParaRPr sz="1472" b="1">
              <a:solidFill>
                <a:srgbClr val="CCCCCC"/>
              </a:solidFill>
            </a:endParaRPr>
          </a:p>
        </p:txBody>
      </p:sp>
      <p:sp>
        <p:nvSpPr>
          <p:cNvPr id="7" name="Google Shape;726;p129">
            <a:extLst>
              <a:ext uri="{FF2B5EF4-FFF2-40B4-BE49-F238E27FC236}">
                <a16:creationId xmlns:a16="http://schemas.microsoft.com/office/drawing/2014/main" id="{E95D8A77-D425-52D9-FF8B-716E2B11A7F9}"/>
              </a:ext>
            </a:extLst>
          </p:cNvPr>
          <p:cNvSpPr/>
          <p:nvPr/>
        </p:nvSpPr>
        <p:spPr>
          <a:xfrm>
            <a:off x="4168348" y="3787031"/>
            <a:ext cx="1847200" cy="1847200"/>
          </a:xfrm>
          <a:prstGeom prst="ellipse">
            <a:avLst/>
          </a:prstGeom>
          <a:solidFill>
            <a:schemeClr val="accent4">
              <a:lumMod val="20000"/>
              <a:lumOff val="80000"/>
            </a:schemeClr>
          </a:solidFill>
          <a:ln w="8700" cap="flat" cmpd="sng">
            <a:solidFill>
              <a:srgbClr val="D9EAD3"/>
            </a:solidFill>
            <a:prstDash val="solid"/>
            <a:round/>
            <a:headEnd type="none" w="sm" len="sm"/>
            <a:tailEnd type="none" w="sm" len="sm"/>
          </a:ln>
        </p:spPr>
        <p:txBody>
          <a:bodyPr spcFirstLastPara="1" wrap="square" lIns="111300" tIns="111300" rIns="111300" bIns="111300" anchor="ctr" anchorCtr="0">
            <a:noAutofit/>
          </a:bodyPr>
          <a:lstStyle/>
          <a:p>
            <a:pPr algn="ctr"/>
            <a:r>
              <a:rPr lang="en" sz="1472" b="1">
                <a:solidFill>
                  <a:srgbClr val="CCCCCC"/>
                </a:solidFill>
              </a:rPr>
              <a:t>reviewing pupil voice</a:t>
            </a:r>
            <a:endParaRPr sz="1472" b="1">
              <a:solidFill>
                <a:srgbClr val="CCCCCC"/>
              </a:solidFill>
            </a:endParaRPr>
          </a:p>
        </p:txBody>
      </p:sp>
      <p:sp>
        <p:nvSpPr>
          <p:cNvPr id="8" name="Google Shape;727;p129">
            <a:extLst>
              <a:ext uri="{FF2B5EF4-FFF2-40B4-BE49-F238E27FC236}">
                <a16:creationId xmlns:a16="http://schemas.microsoft.com/office/drawing/2014/main" id="{AB0F9AA8-FC26-D90C-38D9-4B0DD737A2AD}"/>
              </a:ext>
            </a:extLst>
          </p:cNvPr>
          <p:cNvSpPr/>
          <p:nvPr/>
        </p:nvSpPr>
        <p:spPr>
          <a:xfrm>
            <a:off x="4168332" y="1277940"/>
            <a:ext cx="1847200" cy="1847200"/>
          </a:xfrm>
          <a:prstGeom prst="ellipse">
            <a:avLst/>
          </a:prstGeom>
          <a:solidFill>
            <a:schemeClr val="accent4">
              <a:lumMod val="20000"/>
              <a:lumOff val="80000"/>
            </a:schemeClr>
          </a:solidFill>
          <a:ln w="8700" cap="flat" cmpd="sng">
            <a:solidFill>
              <a:srgbClr val="D9EAD3"/>
            </a:solidFill>
            <a:prstDash val="solid"/>
            <a:round/>
            <a:headEnd type="none" w="sm" len="sm"/>
            <a:tailEnd type="none" w="sm" len="sm"/>
          </a:ln>
        </p:spPr>
        <p:txBody>
          <a:bodyPr spcFirstLastPara="1" wrap="square" lIns="111300" tIns="111300" rIns="111300" bIns="111300" anchor="ctr" anchorCtr="0">
            <a:noAutofit/>
          </a:bodyPr>
          <a:lstStyle/>
          <a:p>
            <a:pPr algn="ctr"/>
            <a:r>
              <a:rPr lang="en" sz="1472" b="1">
                <a:solidFill>
                  <a:srgbClr val="CCCCCC"/>
                </a:solidFill>
              </a:rPr>
              <a:t>statutory paperwork / compliance</a:t>
            </a:r>
            <a:endParaRPr sz="1472" b="1">
              <a:solidFill>
                <a:srgbClr val="CCCCCC"/>
              </a:solidFill>
            </a:endParaRPr>
          </a:p>
        </p:txBody>
      </p:sp>
      <p:sp>
        <p:nvSpPr>
          <p:cNvPr id="9" name="Google Shape;728;p129">
            <a:extLst>
              <a:ext uri="{FF2B5EF4-FFF2-40B4-BE49-F238E27FC236}">
                <a16:creationId xmlns:a16="http://schemas.microsoft.com/office/drawing/2014/main" id="{62925F55-F58D-9AF7-7025-B989A7F38D30}"/>
              </a:ext>
            </a:extLst>
          </p:cNvPr>
          <p:cNvSpPr/>
          <p:nvPr/>
        </p:nvSpPr>
        <p:spPr>
          <a:xfrm>
            <a:off x="2132548" y="1277939"/>
            <a:ext cx="1847200" cy="1847200"/>
          </a:xfrm>
          <a:prstGeom prst="ellipse">
            <a:avLst/>
          </a:prstGeom>
          <a:solidFill>
            <a:schemeClr val="accent4">
              <a:lumMod val="20000"/>
              <a:lumOff val="80000"/>
            </a:schemeClr>
          </a:solidFill>
          <a:ln w="8700" cap="flat" cmpd="sng">
            <a:solidFill>
              <a:srgbClr val="D9EAD3"/>
            </a:solidFill>
            <a:prstDash val="solid"/>
            <a:round/>
            <a:headEnd type="none" w="sm" len="sm"/>
            <a:tailEnd type="none" w="sm" len="sm"/>
          </a:ln>
        </p:spPr>
        <p:txBody>
          <a:bodyPr spcFirstLastPara="1" wrap="square" lIns="111300" tIns="111300" rIns="111300" bIns="111300" anchor="ctr" anchorCtr="0">
            <a:noAutofit/>
          </a:bodyPr>
          <a:lstStyle/>
          <a:p>
            <a:pPr algn="ctr"/>
            <a:r>
              <a:rPr lang="en" sz="1472" b="1">
                <a:solidFill>
                  <a:srgbClr val="CCCCCC"/>
                </a:solidFill>
              </a:rPr>
              <a:t>processing referrals</a:t>
            </a:r>
            <a:endParaRPr sz="1472" b="1">
              <a:solidFill>
                <a:srgbClr val="CCCCCC"/>
              </a:solidFill>
            </a:endParaRPr>
          </a:p>
        </p:txBody>
      </p:sp>
      <p:sp>
        <p:nvSpPr>
          <p:cNvPr id="10" name="Google Shape;729;p129">
            <a:extLst>
              <a:ext uri="{FF2B5EF4-FFF2-40B4-BE49-F238E27FC236}">
                <a16:creationId xmlns:a16="http://schemas.microsoft.com/office/drawing/2014/main" id="{C073E59F-D85C-4E3D-6599-7AF14A748A60}"/>
              </a:ext>
            </a:extLst>
          </p:cNvPr>
          <p:cNvSpPr/>
          <p:nvPr/>
        </p:nvSpPr>
        <p:spPr>
          <a:xfrm>
            <a:off x="6204132" y="3787032"/>
            <a:ext cx="1847200" cy="1847200"/>
          </a:xfrm>
          <a:prstGeom prst="ellipse">
            <a:avLst/>
          </a:prstGeom>
          <a:solidFill>
            <a:schemeClr val="accent4">
              <a:lumMod val="20000"/>
              <a:lumOff val="80000"/>
            </a:schemeClr>
          </a:solidFill>
          <a:ln w="8700" cap="flat" cmpd="sng">
            <a:solidFill>
              <a:srgbClr val="D9EAD3"/>
            </a:solidFill>
            <a:prstDash val="solid"/>
            <a:round/>
            <a:headEnd type="none" w="sm" len="sm"/>
            <a:tailEnd type="none" w="sm" len="sm"/>
          </a:ln>
        </p:spPr>
        <p:txBody>
          <a:bodyPr spcFirstLastPara="1" wrap="square" lIns="111300" tIns="111300" rIns="111300" bIns="111300" anchor="ctr" anchorCtr="0">
            <a:noAutofit/>
          </a:bodyPr>
          <a:lstStyle/>
          <a:p>
            <a:pPr algn="ctr"/>
            <a:r>
              <a:rPr lang="en" sz="1472" b="1">
                <a:solidFill>
                  <a:srgbClr val="CCCCCC"/>
                </a:solidFill>
              </a:rPr>
              <a:t>phase / department meetings</a:t>
            </a:r>
            <a:endParaRPr sz="1472" b="1">
              <a:solidFill>
                <a:srgbClr val="CCCCCC"/>
              </a:solidFill>
            </a:endParaRPr>
          </a:p>
        </p:txBody>
      </p:sp>
      <p:sp>
        <p:nvSpPr>
          <p:cNvPr id="11" name="Google Shape;730;p129">
            <a:extLst>
              <a:ext uri="{FF2B5EF4-FFF2-40B4-BE49-F238E27FC236}">
                <a16:creationId xmlns:a16="http://schemas.microsoft.com/office/drawing/2014/main" id="{FA7B0E77-297D-3CEF-CB2C-28669300BA25}"/>
              </a:ext>
            </a:extLst>
          </p:cNvPr>
          <p:cNvSpPr/>
          <p:nvPr/>
        </p:nvSpPr>
        <p:spPr>
          <a:xfrm>
            <a:off x="6204116" y="1277939"/>
            <a:ext cx="1847200" cy="1847200"/>
          </a:xfrm>
          <a:prstGeom prst="ellipse">
            <a:avLst/>
          </a:prstGeom>
          <a:solidFill>
            <a:schemeClr val="accent4">
              <a:lumMod val="20000"/>
              <a:lumOff val="80000"/>
            </a:schemeClr>
          </a:solidFill>
          <a:ln w="8700" cap="flat" cmpd="sng">
            <a:solidFill>
              <a:srgbClr val="D9EAD3"/>
            </a:solidFill>
            <a:prstDash val="solid"/>
            <a:round/>
            <a:headEnd type="none" w="sm" len="sm"/>
            <a:tailEnd type="none" w="sm" len="sm"/>
          </a:ln>
        </p:spPr>
        <p:txBody>
          <a:bodyPr spcFirstLastPara="1" wrap="square" lIns="111300" tIns="111300" rIns="111300" bIns="111300" anchor="ctr" anchorCtr="0">
            <a:noAutofit/>
          </a:bodyPr>
          <a:lstStyle/>
          <a:p>
            <a:pPr algn="ctr"/>
            <a:r>
              <a:rPr lang="en" sz="1472" b="1">
                <a:solidFill>
                  <a:srgbClr val="CCCCCC"/>
                </a:solidFill>
              </a:rPr>
              <a:t>provision reviews</a:t>
            </a:r>
            <a:endParaRPr sz="1472" b="1">
              <a:solidFill>
                <a:srgbClr val="CCCCCC"/>
              </a:solidFill>
            </a:endParaRPr>
          </a:p>
        </p:txBody>
      </p:sp>
      <p:sp>
        <p:nvSpPr>
          <p:cNvPr id="12" name="Google Shape;731;p129">
            <a:extLst>
              <a:ext uri="{FF2B5EF4-FFF2-40B4-BE49-F238E27FC236}">
                <a16:creationId xmlns:a16="http://schemas.microsoft.com/office/drawing/2014/main" id="{B43F1433-03E9-2872-6008-475B02E67831}"/>
              </a:ext>
            </a:extLst>
          </p:cNvPr>
          <p:cNvSpPr/>
          <p:nvPr/>
        </p:nvSpPr>
        <p:spPr>
          <a:xfrm>
            <a:off x="2132564" y="3742075"/>
            <a:ext cx="1847200" cy="1847200"/>
          </a:xfrm>
          <a:prstGeom prst="ellipse">
            <a:avLst/>
          </a:prstGeom>
          <a:solidFill>
            <a:schemeClr val="accent4">
              <a:lumMod val="20000"/>
              <a:lumOff val="80000"/>
            </a:schemeClr>
          </a:solidFill>
          <a:ln w="8700" cap="flat" cmpd="sng">
            <a:solidFill>
              <a:srgbClr val="D9EAD3"/>
            </a:solidFill>
            <a:prstDash val="solid"/>
            <a:round/>
            <a:headEnd type="none" w="sm" len="sm"/>
            <a:tailEnd type="none" w="sm" len="sm"/>
          </a:ln>
        </p:spPr>
        <p:txBody>
          <a:bodyPr spcFirstLastPara="1" wrap="square" lIns="111300" tIns="111300" rIns="111300" bIns="111300" anchor="ctr" anchorCtr="0">
            <a:noAutofit/>
          </a:bodyPr>
          <a:lstStyle/>
          <a:p>
            <a:pPr algn="ctr"/>
            <a:r>
              <a:rPr lang="en" sz="1472" b="1">
                <a:solidFill>
                  <a:srgbClr val="CCCCCC"/>
                </a:solidFill>
              </a:rPr>
              <a:t>review of targeted interventions</a:t>
            </a:r>
            <a:endParaRPr sz="1472" b="1">
              <a:solidFill>
                <a:srgbClr val="CCCCCC"/>
              </a:solidFill>
            </a:endParaRPr>
          </a:p>
        </p:txBody>
      </p:sp>
      <p:sp>
        <p:nvSpPr>
          <p:cNvPr id="13" name="Google Shape;732;p129">
            <a:extLst>
              <a:ext uri="{FF2B5EF4-FFF2-40B4-BE49-F238E27FC236}">
                <a16:creationId xmlns:a16="http://schemas.microsoft.com/office/drawing/2014/main" id="{957F2740-50B7-C96D-E7FB-8052C7669494}"/>
              </a:ext>
            </a:extLst>
          </p:cNvPr>
          <p:cNvSpPr/>
          <p:nvPr/>
        </p:nvSpPr>
        <p:spPr>
          <a:xfrm>
            <a:off x="10275700" y="3787041"/>
            <a:ext cx="1847200" cy="1847200"/>
          </a:xfrm>
          <a:prstGeom prst="ellipse">
            <a:avLst/>
          </a:prstGeom>
          <a:solidFill>
            <a:schemeClr val="accent4">
              <a:lumMod val="20000"/>
              <a:lumOff val="80000"/>
            </a:schemeClr>
          </a:solidFill>
          <a:ln w="8700" cap="flat" cmpd="sng">
            <a:solidFill>
              <a:srgbClr val="D9EAD3"/>
            </a:solidFill>
            <a:prstDash val="solid"/>
            <a:round/>
            <a:headEnd type="none" w="sm" len="sm"/>
            <a:tailEnd type="none" w="sm" len="sm"/>
          </a:ln>
        </p:spPr>
        <p:txBody>
          <a:bodyPr spcFirstLastPara="1" wrap="square" lIns="111300" tIns="111300" rIns="111300" bIns="111300" anchor="ctr" anchorCtr="0">
            <a:noAutofit/>
          </a:bodyPr>
          <a:lstStyle/>
          <a:p>
            <a:pPr algn="ctr"/>
            <a:r>
              <a:rPr lang="en" sz="1472" b="1">
                <a:solidFill>
                  <a:srgbClr val="CCCCCC"/>
                </a:solidFill>
              </a:rPr>
              <a:t>arranging specialist appointments</a:t>
            </a:r>
            <a:endParaRPr sz="1472" b="1">
              <a:solidFill>
                <a:srgbClr val="CCCCCC"/>
              </a:solidFill>
            </a:endParaRPr>
          </a:p>
        </p:txBody>
      </p:sp>
      <p:sp>
        <p:nvSpPr>
          <p:cNvPr id="14" name="Google Shape;733;p129">
            <a:extLst>
              <a:ext uri="{FF2B5EF4-FFF2-40B4-BE49-F238E27FC236}">
                <a16:creationId xmlns:a16="http://schemas.microsoft.com/office/drawing/2014/main" id="{106269BB-5C53-8466-4BC9-A9B1E116E88A}"/>
              </a:ext>
            </a:extLst>
          </p:cNvPr>
          <p:cNvSpPr/>
          <p:nvPr/>
        </p:nvSpPr>
        <p:spPr>
          <a:xfrm>
            <a:off x="8235372" y="1332241"/>
            <a:ext cx="1847200" cy="1847200"/>
          </a:xfrm>
          <a:prstGeom prst="ellipse">
            <a:avLst/>
          </a:prstGeom>
          <a:solidFill>
            <a:schemeClr val="accent4"/>
          </a:solidFill>
          <a:ln w="8700" cap="flat" cmpd="sng">
            <a:noFill/>
            <a:prstDash val="solid"/>
            <a:round/>
            <a:headEnd type="none" w="sm" len="sm"/>
            <a:tailEnd type="none" w="sm" len="sm"/>
          </a:ln>
        </p:spPr>
        <p:txBody>
          <a:bodyPr spcFirstLastPara="1" wrap="square" lIns="111300" tIns="111300" rIns="111300" bIns="111300" anchor="ctr" anchorCtr="0">
            <a:noAutofit/>
          </a:bodyPr>
          <a:lstStyle/>
          <a:p>
            <a:pPr algn="ctr"/>
            <a:r>
              <a:rPr lang="en" sz="1472" b="1">
                <a:solidFill>
                  <a:schemeClr val="lt1"/>
                </a:solidFill>
              </a:rPr>
              <a:t>setting T&amp;L priorities</a:t>
            </a:r>
            <a:endParaRPr sz="1472" b="1">
              <a:solidFill>
                <a:schemeClr val="lt1"/>
              </a:solidFill>
            </a:endParaRPr>
          </a:p>
        </p:txBody>
      </p:sp>
      <p:sp>
        <p:nvSpPr>
          <p:cNvPr id="15" name="Google Shape;734;p129">
            <a:extLst>
              <a:ext uri="{FF2B5EF4-FFF2-40B4-BE49-F238E27FC236}">
                <a16:creationId xmlns:a16="http://schemas.microsoft.com/office/drawing/2014/main" id="{0C20C30C-BDEF-E07E-AA0B-038AEC3A31AA}"/>
              </a:ext>
            </a:extLst>
          </p:cNvPr>
          <p:cNvSpPr/>
          <p:nvPr/>
        </p:nvSpPr>
        <p:spPr>
          <a:xfrm>
            <a:off x="92250" y="3791031"/>
            <a:ext cx="1847200" cy="1847200"/>
          </a:xfrm>
          <a:prstGeom prst="ellipse">
            <a:avLst/>
          </a:prstGeom>
          <a:solidFill>
            <a:schemeClr val="accent4"/>
          </a:solidFill>
          <a:ln w="8700" cap="flat" cmpd="sng">
            <a:noFill/>
            <a:prstDash val="solid"/>
            <a:round/>
            <a:headEnd type="none" w="sm" len="sm"/>
            <a:tailEnd type="none" w="sm" len="sm"/>
          </a:ln>
        </p:spPr>
        <p:txBody>
          <a:bodyPr spcFirstLastPara="1" wrap="square" lIns="111300" tIns="111300" rIns="111300" bIns="111300" anchor="ctr" anchorCtr="0">
            <a:noAutofit/>
          </a:bodyPr>
          <a:lstStyle/>
          <a:p>
            <a:pPr algn="ctr"/>
            <a:r>
              <a:rPr lang="en" sz="1472" b="1">
                <a:solidFill>
                  <a:schemeClr val="lt1"/>
                </a:solidFill>
              </a:rPr>
              <a:t>planning whole- school CPD</a:t>
            </a:r>
            <a:endParaRPr sz="1472" b="1">
              <a:solidFill>
                <a:schemeClr val="lt1"/>
              </a:solidFill>
            </a:endParaRPr>
          </a:p>
        </p:txBody>
      </p:sp>
      <p:sp>
        <p:nvSpPr>
          <p:cNvPr id="16" name="Google Shape;735;p129">
            <a:extLst>
              <a:ext uri="{FF2B5EF4-FFF2-40B4-BE49-F238E27FC236}">
                <a16:creationId xmlns:a16="http://schemas.microsoft.com/office/drawing/2014/main" id="{50F74308-FDD4-9B0C-634A-AA3AECCB6BBC}"/>
              </a:ext>
            </a:extLst>
          </p:cNvPr>
          <p:cNvSpPr/>
          <p:nvPr/>
        </p:nvSpPr>
        <p:spPr>
          <a:xfrm>
            <a:off x="10271156" y="1332241"/>
            <a:ext cx="1847200" cy="1847200"/>
          </a:xfrm>
          <a:prstGeom prst="ellipse">
            <a:avLst/>
          </a:prstGeom>
          <a:solidFill>
            <a:schemeClr val="accent4"/>
          </a:solidFill>
          <a:ln w="8700" cap="flat" cmpd="sng">
            <a:noFill/>
            <a:prstDash val="solid"/>
            <a:round/>
            <a:headEnd type="none" w="sm" len="sm"/>
            <a:tailEnd type="none" w="sm" len="sm"/>
          </a:ln>
        </p:spPr>
        <p:txBody>
          <a:bodyPr spcFirstLastPara="1" wrap="square" lIns="111300" tIns="111300" rIns="111300" bIns="111300" anchor="ctr" anchorCtr="0">
            <a:noAutofit/>
          </a:bodyPr>
          <a:lstStyle/>
          <a:p>
            <a:pPr algn="ctr"/>
            <a:r>
              <a:rPr lang="en" sz="1472" b="1">
                <a:solidFill>
                  <a:schemeClr val="lt1"/>
                </a:solidFill>
              </a:rPr>
              <a:t>reviewing patterns in pupil need</a:t>
            </a:r>
            <a:endParaRPr sz="1472" b="1">
              <a:solidFill>
                <a:schemeClr val="lt1"/>
              </a:solidFill>
            </a:endParaRPr>
          </a:p>
        </p:txBody>
      </p:sp>
      <p:sp>
        <p:nvSpPr>
          <p:cNvPr id="17" name="Google Shape;736;p129">
            <a:extLst>
              <a:ext uri="{FF2B5EF4-FFF2-40B4-BE49-F238E27FC236}">
                <a16:creationId xmlns:a16="http://schemas.microsoft.com/office/drawing/2014/main" id="{6CE4A4A3-AB32-8F30-8D32-76171529A864}"/>
              </a:ext>
            </a:extLst>
          </p:cNvPr>
          <p:cNvSpPr/>
          <p:nvPr/>
        </p:nvSpPr>
        <p:spPr>
          <a:xfrm>
            <a:off x="92233" y="1281940"/>
            <a:ext cx="1847200" cy="1847200"/>
          </a:xfrm>
          <a:prstGeom prst="ellipse">
            <a:avLst/>
          </a:prstGeom>
          <a:solidFill>
            <a:schemeClr val="accent4"/>
          </a:solidFill>
          <a:ln w="8700" cap="flat" cmpd="sng">
            <a:noFill/>
            <a:prstDash val="solid"/>
            <a:round/>
            <a:headEnd type="none" w="sm" len="sm"/>
            <a:tailEnd type="none" w="sm" len="sm"/>
          </a:ln>
        </p:spPr>
        <p:txBody>
          <a:bodyPr spcFirstLastPara="1" wrap="square" lIns="111300" tIns="111300" rIns="111300" bIns="111300" anchor="ctr" anchorCtr="0">
            <a:noAutofit/>
          </a:bodyPr>
          <a:lstStyle/>
          <a:p>
            <a:pPr algn="ctr"/>
            <a:r>
              <a:rPr lang="en" sz="1472" b="1" dirty="0">
                <a:solidFill>
                  <a:schemeClr val="lt1"/>
                </a:solidFill>
              </a:rPr>
              <a:t>defining inclusive classroom practice</a:t>
            </a:r>
            <a:endParaRPr sz="1472" b="1" dirty="0">
              <a:solidFill>
                <a:schemeClr val="lt1"/>
              </a:solidFill>
            </a:endParaRPr>
          </a:p>
        </p:txBody>
      </p:sp>
      <p:sp>
        <p:nvSpPr>
          <p:cNvPr id="18" name="Google Shape;737;p129">
            <a:extLst>
              <a:ext uri="{FF2B5EF4-FFF2-40B4-BE49-F238E27FC236}">
                <a16:creationId xmlns:a16="http://schemas.microsoft.com/office/drawing/2014/main" id="{77CD1B5F-B62D-66BD-D115-0D12870B3173}"/>
              </a:ext>
            </a:extLst>
          </p:cNvPr>
          <p:cNvSpPr/>
          <p:nvPr/>
        </p:nvSpPr>
        <p:spPr>
          <a:xfrm>
            <a:off x="8145624" y="3791031"/>
            <a:ext cx="1847200" cy="1847200"/>
          </a:xfrm>
          <a:prstGeom prst="ellipse">
            <a:avLst/>
          </a:prstGeom>
          <a:solidFill>
            <a:schemeClr val="accent4"/>
          </a:solidFill>
          <a:ln w="8700" cap="flat" cmpd="sng">
            <a:noFill/>
            <a:prstDash val="solid"/>
            <a:round/>
            <a:headEnd type="none" w="sm" len="sm"/>
            <a:tailEnd type="none" w="sm" len="sm"/>
          </a:ln>
        </p:spPr>
        <p:txBody>
          <a:bodyPr spcFirstLastPara="1" wrap="square" lIns="111300" tIns="111300" rIns="111300" bIns="111300" anchor="ctr" anchorCtr="0">
            <a:noAutofit/>
          </a:bodyPr>
          <a:lstStyle/>
          <a:p>
            <a:pPr algn="ctr"/>
            <a:r>
              <a:rPr lang="en" sz="1472" b="1">
                <a:solidFill>
                  <a:schemeClr val="lt1"/>
                </a:solidFill>
              </a:rPr>
              <a:t>reviewing learning walks</a:t>
            </a:r>
            <a:endParaRPr sz="1472" b="1">
              <a:solidFill>
                <a:schemeClr val="lt1"/>
              </a:solidFill>
            </a:endParaRPr>
          </a:p>
        </p:txBody>
      </p:sp>
      <p:sp>
        <p:nvSpPr>
          <p:cNvPr id="19" name="Google Shape;738;p129">
            <a:extLst>
              <a:ext uri="{FF2B5EF4-FFF2-40B4-BE49-F238E27FC236}">
                <a16:creationId xmlns:a16="http://schemas.microsoft.com/office/drawing/2014/main" id="{94251CEE-1434-30B1-5058-45833AABCE09}"/>
              </a:ext>
            </a:extLst>
          </p:cNvPr>
          <p:cNvSpPr/>
          <p:nvPr/>
        </p:nvSpPr>
        <p:spPr>
          <a:xfrm>
            <a:off x="4163818" y="3791031"/>
            <a:ext cx="1847200" cy="1847200"/>
          </a:xfrm>
          <a:prstGeom prst="ellipse">
            <a:avLst/>
          </a:prstGeom>
          <a:solidFill>
            <a:schemeClr val="accent4"/>
          </a:solidFill>
          <a:ln w="8700" cap="flat" cmpd="sng">
            <a:noFill/>
            <a:prstDash val="solid"/>
            <a:round/>
            <a:headEnd type="none" w="sm" len="sm"/>
            <a:tailEnd type="none" w="sm" len="sm"/>
          </a:ln>
        </p:spPr>
        <p:txBody>
          <a:bodyPr spcFirstLastPara="1" wrap="square" lIns="111300" tIns="111300" rIns="111300" bIns="111300" anchor="ctr" anchorCtr="0">
            <a:noAutofit/>
          </a:bodyPr>
          <a:lstStyle/>
          <a:p>
            <a:pPr algn="ctr"/>
            <a:r>
              <a:rPr lang="en" sz="1472" b="1">
                <a:solidFill>
                  <a:schemeClr val="lt1"/>
                </a:solidFill>
              </a:rPr>
              <a:t>reviewing pupil voice</a:t>
            </a:r>
            <a:endParaRPr sz="1472" b="1">
              <a:solidFill>
                <a:schemeClr val="lt1"/>
              </a:solidFill>
            </a:endParaRPr>
          </a:p>
        </p:txBody>
      </p:sp>
      <p:sp>
        <p:nvSpPr>
          <p:cNvPr id="20" name="Google Shape;739;p129">
            <a:extLst>
              <a:ext uri="{FF2B5EF4-FFF2-40B4-BE49-F238E27FC236}">
                <a16:creationId xmlns:a16="http://schemas.microsoft.com/office/drawing/2014/main" id="{8850FA10-89CE-02A9-3783-8A5EC5CAB9D4}"/>
              </a:ext>
            </a:extLst>
          </p:cNvPr>
          <p:cNvSpPr/>
          <p:nvPr/>
        </p:nvSpPr>
        <p:spPr>
          <a:xfrm>
            <a:off x="4163802" y="1281941"/>
            <a:ext cx="1847200" cy="1847200"/>
          </a:xfrm>
          <a:prstGeom prst="ellipse">
            <a:avLst/>
          </a:prstGeom>
          <a:solidFill>
            <a:schemeClr val="accent4"/>
          </a:solidFill>
          <a:ln w="8700" cap="flat" cmpd="sng">
            <a:noFill/>
            <a:prstDash val="solid"/>
            <a:round/>
            <a:headEnd type="none" w="sm" len="sm"/>
            <a:tailEnd type="none" w="sm" len="sm"/>
          </a:ln>
        </p:spPr>
        <p:txBody>
          <a:bodyPr spcFirstLastPara="1" wrap="square" lIns="111300" tIns="111300" rIns="111300" bIns="111300" anchor="ctr" anchorCtr="0">
            <a:noAutofit/>
          </a:bodyPr>
          <a:lstStyle/>
          <a:p>
            <a:pPr algn="ctr"/>
            <a:r>
              <a:rPr lang="en" sz="1472" b="1">
                <a:solidFill>
                  <a:schemeClr val="lt1"/>
                </a:solidFill>
              </a:rPr>
              <a:t>statutory paperwork / compliance</a:t>
            </a:r>
            <a:endParaRPr sz="1472" b="1">
              <a:solidFill>
                <a:schemeClr val="lt1"/>
              </a:solidFill>
            </a:endParaRPr>
          </a:p>
        </p:txBody>
      </p:sp>
      <p:sp>
        <p:nvSpPr>
          <p:cNvPr id="21" name="Google Shape;740;p129">
            <a:extLst>
              <a:ext uri="{FF2B5EF4-FFF2-40B4-BE49-F238E27FC236}">
                <a16:creationId xmlns:a16="http://schemas.microsoft.com/office/drawing/2014/main" id="{592961FA-64C1-84ED-B99A-F6171523C545}"/>
              </a:ext>
            </a:extLst>
          </p:cNvPr>
          <p:cNvSpPr/>
          <p:nvPr/>
        </p:nvSpPr>
        <p:spPr>
          <a:xfrm>
            <a:off x="2128018" y="1281940"/>
            <a:ext cx="1847200" cy="1847200"/>
          </a:xfrm>
          <a:prstGeom prst="ellipse">
            <a:avLst/>
          </a:prstGeom>
          <a:solidFill>
            <a:schemeClr val="accent4"/>
          </a:solidFill>
          <a:ln w="8700" cap="flat" cmpd="sng">
            <a:noFill/>
            <a:prstDash val="solid"/>
            <a:round/>
            <a:headEnd type="none" w="sm" len="sm"/>
            <a:tailEnd type="none" w="sm" len="sm"/>
          </a:ln>
        </p:spPr>
        <p:txBody>
          <a:bodyPr spcFirstLastPara="1" wrap="square" lIns="111300" tIns="111300" rIns="111300" bIns="111300" anchor="ctr" anchorCtr="0">
            <a:noAutofit/>
          </a:bodyPr>
          <a:lstStyle/>
          <a:p>
            <a:pPr algn="ctr"/>
            <a:r>
              <a:rPr lang="en" sz="1472" b="1">
                <a:solidFill>
                  <a:schemeClr val="lt1"/>
                </a:solidFill>
              </a:rPr>
              <a:t>processing referrals</a:t>
            </a:r>
            <a:endParaRPr sz="1472" b="1">
              <a:solidFill>
                <a:schemeClr val="lt1"/>
              </a:solidFill>
            </a:endParaRPr>
          </a:p>
        </p:txBody>
      </p:sp>
      <p:sp>
        <p:nvSpPr>
          <p:cNvPr id="22" name="Google Shape;741;p129">
            <a:extLst>
              <a:ext uri="{FF2B5EF4-FFF2-40B4-BE49-F238E27FC236}">
                <a16:creationId xmlns:a16="http://schemas.microsoft.com/office/drawing/2014/main" id="{B61F5FE3-6946-55F0-D099-F525B67A8F65}"/>
              </a:ext>
            </a:extLst>
          </p:cNvPr>
          <p:cNvSpPr/>
          <p:nvPr/>
        </p:nvSpPr>
        <p:spPr>
          <a:xfrm>
            <a:off x="6199602" y="3791032"/>
            <a:ext cx="1847200" cy="1847200"/>
          </a:xfrm>
          <a:prstGeom prst="ellipse">
            <a:avLst/>
          </a:prstGeom>
          <a:solidFill>
            <a:schemeClr val="accent4"/>
          </a:solidFill>
          <a:ln w="8700" cap="flat" cmpd="sng">
            <a:noFill/>
            <a:prstDash val="solid"/>
            <a:round/>
            <a:headEnd type="none" w="sm" len="sm"/>
            <a:tailEnd type="none" w="sm" len="sm"/>
          </a:ln>
        </p:spPr>
        <p:txBody>
          <a:bodyPr spcFirstLastPara="1" wrap="square" lIns="111300" tIns="111300" rIns="111300" bIns="111300" anchor="ctr" anchorCtr="0">
            <a:noAutofit/>
          </a:bodyPr>
          <a:lstStyle/>
          <a:p>
            <a:pPr algn="ctr"/>
            <a:r>
              <a:rPr lang="en" sz="1472" b="1">
                <a:solidFill>
                  <a:schemeClr val="lt1"/>
                </a:solidFill>
              </a:rPr>
              <a:t>phase / department meetings</a:t>
            </a:r>
            <a:endParaRPr sz="1472" b="1">
              <a:solidFill>
                <a:schemeClr val="lt1"/>
              </a:solidFill>
            </a:endParaRPr>
          </a:p>
        </p:txBody>
      </p:sp>
      <p:sp>
        <p:nvSpPr>
          <p:cNvPr id="23" name="Google Shape;742;p129">
            <a:extLst>
              <a:ext uri="{FF2B5EF4-FFF2-40B4-BE49-F238E27FC236}">
                <a16:creationId xmlns:a16="http://schemas.microsoft.com/office/drawing/2014/main" id="{F52AB729-D7D4-12D2-B22A-4C725195B978}"/>
              </a:ext>
            </a:extLst>
          </p:cNvPr>
          <p:cNvSpPr/>
          <p:nvPr/>
        </p:nvSpPr>
        <p:spPr>
          <a:xfrm>
            <a:off x="6199586" y="1281940"/>
            <a:ext cx="1847200" cy="1847200"/>
          </a:xfrm>
          <a:prstGeom prst="ellipse">
            <a:avLst/>
          </a:prstGeom>
          <a:solidFill>
            <a:schemeClr val="accent4"/>
          </a:solidFill>
          <a:ln w="8700" cap="flat" cmpd="sng">
            <a:noFill/>
            <a:prstDash val="solid"/>
            <a:round/>
            <a:headEnd type="none" w="sm" len="sm"/>
            <a:tailEnd type="none" w="sm" len="sm"/>
          </a:ln>
        </p:spPr>
        <p:txBody>
          <a:bodyPr spcFirstLastPara="1" wrap="square" lIns="111300" tIns="111300" rIns="111300" bIns="111300" anchor="ctr" anchorCtr="0">
            <a:noAutofit/>
          </a:bodyPr>
          <a:lstStyle/>
          <a:p>
            <a:pPr algn="ctr"/>
            <a:r>
              <a:rPr lang="en" sz="1472" b="1">
                <a:solidFill>
                  <a:schemeClr val="lt1"/>
                </a:solidFill>
              </a:rPr>
              <a:t>provision reviews</a:t>
            </a:r>
            <a:endParaRPr sz="1472" b="1">
              <a:solidFill>
                <a:schemeClr val="lt1"/>
              </a:solidFill>
            </a:endParaRPr>
          </a:p>
        </p:txBody>
      </p:sp>
      <p:sp>
        <p:nvSpPr>
          <p:cNvPr id="24" name="Google Shape;743;p129">
            <a:extLst>
              <a:ext uri="{FF2B5EF4-FFF2-40B4-BE49-F238E27FC236}">
                <a16:creationId xmlns:a16="http://schemas.microsoft.com/office/drawing/2014/main" id="{701DDB4B-5269-5519-459D-4E261959A727}"/>
              </a:ext>
            </a:extLst>
          </p:cNvPr>
          <p:cNvSpPr/>
          <p:nvPr/>
        </p:nvSpPr>
        <p:spPr>
          <a:xfrm>
            <a:off x="2104884" y="3746075"/>
            <a:ext cx="2003574" cy="1847200"/>
          </a:xfrm>
          <a:prstGeom prst="ellipse">
            <a:avLst/>
          </a:prstGeom>
          <a:solidFill>
            <a:schemeClr val="accent4"/>
          </a:solidFill>
          <a:ln w="8700" cap="flat" cmpd="sng">
            <a:noFill/>
            <a:prstDash val="solid"/>
            <a:round/>
            <a:headEnd type="none" w="sm" len="sm"/>
            <a:tailEnd type="none" w="sm" len="sm"/>
          </a:ln>
        </p:spPr>
        <p:txBody>
          <a:bodyPr spcFirstLastPara="1" wrap="square" lIns="111300" tIns="111300" rIns="111300" bIns="111300" anchor="ctr" anchorCtr="0">
            <a:noAutofit/>
          </a:bodyPr>
          <a:lstStyle/>
          <a:p>
            <a:pPr algn="ctr"/>
            <a:r>
              <a:rPr lang="en" sz="1472" b="1" dirty="0">
                <a:solidFill>
                  <a:schemeClr val="lt1"/>
                </a:solidFill>
              </a:rPr>
              <a:t>review of targeted interventions</a:t>
            </a:r>
            <a:endParaRPr sz="1472" b="1" dirty="0">
              <a:solidFill>
                <a:schemeClr val="lt1"/>
              </a:solidFill>
            </a:endParaRPr>
          </a:p>
        </p:txBody>
      </p:sp>
      <p:sp>
        <p:nvSpPr>
          <p:cNvPr id="25" name="Google Shape;744;p129">
            <a:extLst>
              <a:ext uri="{FF2B5EF4-FFF2-40B4-BE49-F238E27FC236}">
                <a16:creationId xmlns:a16="http://schemas.microsoft.com/office/drawing/2014/main" id="{30C4A841-AFCB-23FE-438E-D1650A1F9D97}"/>
              </a:ext>
            </a:extLst>
          </p:cNvPr>
          <p:cNvSpPr/>
          <p:nvPr/>
        </p:nvSpPr>
        <p:spPr>
          <a:xfrm>
            <a:off x="10091646" y="3807554"/>
            <a:ext cx="2100354" cy="1847200"/>
          </a:xfrm>
          <a:prstGeom prst="ellipse">
            <a:avLst/>
          </a:prstGeom>
          <a:solidFill>
            <a:schemeClr val="accent4"/>
          </a:solidFill>
          <a:ln w="8700" cap="flat" cmpd="sng">
            <a:noFill/>
            <a:prstDash val="solid"/>
            <a:round/>
            <a:headEnd type="none" w="sm" len="sm"/>
            <a:tailEnd type="none" w="sm" len="sm"/>
          </a:ln>
        </p:spPr>
        <p:txBody>
          <a:bodyPr spcFirstLastPara="1" wrap="square" lIns="111300" tIns="111300" rIns="111300" bIns="111300" anchor="ctr" anchorCtr="0">
            <a:noAutofit/>
          </a:bodyPr>
          <a:lstStyle/>
          <a:p>
            <a:pPr algn="ctr"/>
            <a:r>
              <a:rPr lang="en" sz="1472" b="1" dirty="0">
                <a:solidFill>
                  <a:schemeClr val="lt1"/>
                </a:solidFill>
              </a:rPr>
              <a:t>arranging specialist appointments</a:t>
            </a:r>
            <a:endParaRPr sz="1472" b="1" dirty="0">
              <a:solidFill>
                <a:schemeClr val="lt1"/>
              </a:solidFill>
            </a:endParaRPr>
          </a:p>
        </p:txBody>
      </p:sp>
      <p:sp>
        <p:nvSpPr>
          <p:cNvPr id="26" name="Google Shape;748;p129">
            <a:extLst>
              <a:ext uri="{FF2B5EF4-FFF2-40B4-BE49-F238E27FC236}">
                <a16:creationId xmlns:a16="http://schemas.microsoft.com/office/drawing/2014/main" id="{77ACD265-6D0A-F26B-E98E-5AD1E553209F}"/>
              </a:ext>
            </a:extLst>
          </p:cNvPr>
          <p:cNvSpPr txBox="1"/>
          <p:nvPr/>
        </p:nvSpPr>
        <p:spPr>
          <a:xfrm>
            <a:off x="496907" y="165212"/>
            <a:ext cx="9587600" cy="804259"/>
          </a:xfrm>
          <a:prstGeom prst="rect">
            <a:avLst/>
          </a:prstGeom>
          <a:noFill/>
          <a:ln>
            <a:noFill/>
          </a:ln>
        </p:spPr>
        <p:txBody>
          <a:bodyPr spcFirstLastPara="1" wrap="square" lIns="0" tIns="0" rIns="0" bIns="0" anchor="t" anchorCtr="0">
            <a:spAutoFit/>
          </a:bodyPr>
          <a:lstStyle/>
          <a:p>
            <a:pPr>
              <a:lnSpc>
                <a:spcPct val="140009"/>
              </a:lnSpc>
              <a:buClr>
                <a:srgbClr val="000000"/>
              </a:buClr>
              <a:buSzPts val="3200"/>
            </a:pPr>
            <a:r>
              <a:rPr lang="en" sz="3600" dirty="0">
                <a:solidFill>
                  <a:srgbClr val="191919"/>
                </a:solidFill>
                <a:latin typeface="Barlow Bold" panose="00000800000000000000" pitchFamily="2" charset="0"/>
                <a:ea typeface="Montserrat"/>
                <a:cs typeface="Montserrat"/>
                <a:sym typeface="Montserrat"/>
              </a:rPr>
              <a:t>Where could this work connect?</a:t>
            </a:r>
            <a:endParaRPr sz="3600" dirty="0">
              <a:solidFill>
                <a:srgbClr val="000000"/>
              </a:solidFill>
              <a:latin typeface="Barlow Bold" panose="00000800000000000000" pitchFamily="2" charset="0"/>
              <a:ea typeface="Arial"/>
              <a:cs typeface="Arial"/>
              <a:sym typeface="Arial"/>
            </a:endParaRPr>
          </a:p>
        </p:txBody>
      </p:sp>
    </p:spTree>
    <p:extLst>
      <p:ext uri="{BB962C8B-B14F-4D97-AF65-F5344CB8AC3E}">
        <p14:creationId xmlns:p14="http://schemas.microsoft.com/office/powerpoint/2010/main" val="3064365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10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childTnLst>
                                </p:cTn>
                              </p:par>
                              <p:par>
                                <p:cTn id="14" presetID="10"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1000"/>
                                        <p:tgtEl>
                                          <p:spTgt spid="18"/>
                                        </p:tgtEl>
                                      </p:cBhvr>
                                    </p:animEffect>
                                  </p:childTnLst>
                                </p:cTn>
                              </p:par>
                              <p:par>
                                <p:cTn id="17" presetID="10"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childTnLst>
                                </p:cTn>
                              </p:par>
                              <p:par>
                                <p:cTn id="20" presetID="10"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childTnLst>
                                </p:cTn>
                              </p:par>
                              <p:par>
                                <p:cTn id="23" presetID="10"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childTnLst>
                                </p:cTn>
                              </p:par>
                              <p:par>
                                <p:cTn id="26" presetID="10" presetClass="entr" presetSubtype="0" fill="hold"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childTnLst>
                                </p:cTn>
                              </p:par>
                              <p:par>
                                <p:cTn id="29" presetID="10" presetClass="entr" presetSubtype="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childTnLst>
                                </p:cTn>
                              </p:par>
                              <p:par>
                                <p:cTn id="32" presetID="10" presetClass="entr" presetSubtype="0"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1000"/>
                                        <p:tgtEl>
                                          <p:spTgt spid="24"/>
                                        </p:tgtEl>
                                      </p:cBhvr>
                                    </p:animEffect>
                                  </p:childTnLst>
                                </p:cTn>
                              </p:par>
                              <p:par>
                                <p:cTn id="35" presetID="10"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childTnLst>
                                </p:cTn>
                              </p:par>
                              <p:par>
                                <p:cTn id="38" presetID="10" presetClass="entr" presetSubtype="0"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3B9B22C-84A7-2D64-0DA4-D84466FE34AF}"/>
            </a:ext>
          </a:extLst>
        </p:cNvPr>
        <p:cNvGrpSpPr/>
        <p:nvPr/>
      </p:nvGrpSpPr>
      <p:grpSpPr>
        <a:xfrm>
          <a:off x="0" y="0"/>
          <a:ext cx="0" cy="0"/>
          <a:chOff x="0" y="0"/>
          <a:chExt cx="0" cy="0"/>
        </a:xfrm>
      </p:grpSpPr>
      <p:pic>
        <p:nvPicPr>
          <p:cNvPr id="2" name="Picture 2" descr="Generated image">
            <a:extLst>
              <a:ext uri="{FF2B5EF4-FFF2-40B4-BE49-F238E27FC236}">
                <a16:creationId xmlns:a16="http://schemas.microsoft.com/office/drawing/2014/main" id="{0DABC588-0951-92FC-2A7D-AC9AB54468E0}"/>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a:fillRect/>
          </a:stretch>
        </p:blipFill>
        <p:spPr bwMode="auto">
          <a:xfrm>
            <a:off x="3867902" y="1449210"/>
            <a:ext cx="5175483" cy="512064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D015736-88F7-7C12-F922-89E727707CFF}"/>
              </a:ext>
            </a:extLst>
          </p:cNvPr>
          <p:cNvSpPr txBox="1"/>
          <p:nvPr/>
        </p:nvSpPr>
        <p:spPr>
          <a:xfrm>
            <a:off x="7189465" y="2026039"/>
            <a:ext cx="1920400" cy="830997"/>
          </a:xfrm>
          <a:prstGeom prst="rect">
            <a:avLst/>
          </a:prstGeom>
          <a:noFill/>
        </p:spPr>
        <p:txBody>
          <a:bodyPr wrap="square" rtlCol="0">
            <a:spAutoFit/>
          </a:bodyPr>
          <a:lstStyle/>
          <a:p>
            <a:pPr algn="ctr"/>
            <a:r>
              <a:rPr lang="en-US" sz="2400" dirty="0">
                <a:solidFill>
                  <a:schemeClr val="bg1">
                    <a:lumMod val="75000"/>
                  </a:schemeClr>
                </a:solidFill>
                <a:cs typeface="Calibri" panose="020F0502020204030204" pitchFamily="34" charset="0"/>
              </a:rPr>
              <a:t>Emotional regulation</a:t>
            </a:r>
          </a:p>
        </p:txBody>
      </p:sp>
      <p:sp>
        <p:nvSpPr>
          <p:cNvPr id="4" name="TextBox 3">
            <a:extLst>
              <a:ext uri="{FF2B5EF4-FFF2-40B4-BE49-F238E27FC236}">
                <a16:creationId xmlns:a16="http://schemas.microsoft.com/office/drawing/2014/main" id="{379A665D-A599-9535-2ED3-26DEA76A680E}"/>
              </a:ext>
            </a:extLst>
          </p:cNvPr>
          <p:cNvSpPr txBox="1"/>
          <p:nvPr/>
        </p:nvSpPr>
        <p:spPr>
          <a:xfrm>
            <a:off x="848628" y="2020727"/>
            <a:ext cx="1745820" cy="830997"/>
          </a:xfrm>
          <a:prstGeom prst="rect">
            <a:avLst/>
          </a:prstGeom>
          <a:noFill/>
        </p:spPr>
        <p:txBody>
          <a:bodyPr wrap="square" rtlCol="0">
            <a:spAutoFit/>
          </a:bodyPr>
          <a:lstStyle/>
          <a:p>
            <a:pPr algn="ctr"/>
            <a:r>
              <a:rPr lang="en-US" sz="2400" dirty="0">
                <a:solidFill>
                  <a:schemeClr val="bg1">
                    <a:lumMod val="75000"/>
                  </a:schemeClr>
                </a:solidFill>
                <a:cs typeface="Calibri" panose="020F0502020204030204" pitchFamily="34" charset="0"/>
              </a:rPr>
              <a:t>Weak literacy</a:t>
            </a:r>
          </a:p>
        </p:txBody>
      </p:sp>
      <p:sp>
        <p:nvSpPr>
          <p:cNvPr id="5" name="TextBox 4">
            <a:extLst>
              <a:ext uri="{FF2B5EF4-FFF2-40B4-BE49-F238E27FC236}">
                <a16:creationId xmlns:a16="http://schemas.microsoft.com/office/drawing/2014/main" id="{1BE5A9E9-FC4D-E1AE-303C-386D55538F0F}"/>
              </a:ext>
            </a:extLst>
          </p:cNvPr>
          <p:cNvSpPr txBox="1"/>
          <p:nvPr/>
        </p:nvSpPr>
        <p:spPr>
          <a:xfrm>
            <a:off x="9137314" y="2026039"/>
            <a:ext cx="1920400" cy="830997"/>
          </a:xfrm>
          <a:prstGeom prst="rect">
            <a:avLst/>
          </a:prstGeom>
          <a:noFill/>
        </p:spPr>
        <p:txBody>
          <a:bodyPr wrap="square" rtlCol="0">
            <a:spAutoFit/>
          </a:bodyPr>
          <a:lstStyle/>
          <a:p>
            <a:pPr algn="ctr"/>
            <a:r>
              <a:rPr lang="en-US" sz="2400" dirty="0">
                <a:solidFill>
                  <a:schemeClr val="bg1">
                    <a:lumMod val="75000"/>
                  </a:schemeClr>
                </a:solidFill>
                <a:cs typeface="Calibri" panose="020F0502020204030204" pitchFamily="34" charset="0"/>
              </a:rPr>
              <a:t>Low prior knowledge</a:t>
            </a:r>
          </a:p>
        </p:txBody>
      </p:sp>
      <p:sp>
        <p:nvSpPr>
          <p:cNvPr id="6" name="TextBox 5">
            <a:extLst>
              <a:ext uri="{FF2B5EF4-FFF2-40B4-BE49-F238E27FC236}">
                <a16:creationId xmlns:a16="http://schemas.microsoft.com/office/drawing/2014/main" id="{1FD7642B-46B0-9FD7-E548-7C2BD503CB7B}"/>
              </a:ext>
            </a:extLst>
          </p:cNvPr>
          <p:cNvSpPr txBox="1"/>
          <p:nvPr/>
        </p:nvSpPr>
        <p:spPr>
          <a:xfrm>
            <a:off x="2415628" y="2017474"/>
            <a:ext cx="1920400" cy="830997"/>
          </a:xfrm>
          <a:prstGeom prst="rect">
            <a:avLst/>
          </a:prstGeom>
          <a:noFill/>
        </p:spPr>
        <p:txBody>
          <a:bodyPr wrap="square" rtlCol="0">
            <a:spAutoFit/>
          </a:bodyPr>
          <a:lstStyle/>
          <a:p>
            <a:pPr algn="ctr"/>
            <a:r>
              <a:rPr lang="en-US" sz="2400" dirty="0">
                <a:solidFill>
                  <a:schemeClr val="bg1">
                    <a:lumMod val="75000"/>
                  </a:schemeClr>
                </a:solidFill>
                <a:cs typeface="Calibri" panose="020F0502020204030204" pitchFamily="34" charset="0"/>
              </a:rPr>
              <a:t>Lower confidence</a:t>
            </a:r>
          </a:p>
        </p:txBody>
      </p:sp>
      <p:sp>
        <p:nvSpPr>
          <p:cNvPr id="7" name="Title 1">
            <a:extLst>
              <a:ext uri="{FF2B5EF4-FFF2-40B4-BE49-F238E27FC236}">
                <a16:creationId xmlns:a16="http://schemas.microsoft.com/office/drawing/2014/main" id="{43996F11-FAFD-63FF-2329-023118C6E4B9}"/>
              </a:ext>
            </a:extLst>
          </p:cNvPr>
          <p:cNvSpPr txBox="1">
            <a:spLocks/>
          </p:cNvSpPr>
          <p:nvPr/>
        </p:nvSpPr>
        <p:spPr>
          <a:xfrm>
            <a:off x="-104931" y="-25859"/>
            <a:ext cx="12296931" cy="1301998"/>
          </a:xfrm>
          <a:prstGeom prst="rect">
            <a:avLst/>
          </a:prstGeom>
          <a:solidFill>
            <a:schemeClr val="accent1">
              <a:lumMod val="20000"/>
              <a:lumOff val="80000"/>
            </a:schemeClr>
          </a:solidFill>
        </p:spPr>
        <p:txBody>
          <a:bodyPr vert="horz" lIns="91440" tIns="45720" rIns="91440" bIns="45720" rtlCol="0" anchor="ctr">
            <a:normAutofit fontScale="97500"/>
          </a:bodyPr>
          <a:lstStyle>
            <a:lvl1pPr algn="l" defTabSz="914400" rtl="0" eaLnBrk="1" latinLnBrk="0" hangingPunct="1">
              <a:spcBef>
                <a:spcPct val="0"/>
              </a:spcBef>
              <a:buNone/>
              <a:defRPr sz="3500" b="1" i="0" kern="1200" baseline="0">
                <a:solidFill>
                  <a:schemeClr val="accent4"/>
                </a:solidFill>
                <a:latin typeface="Barlow Bold" panose="00000800000000000000" pitchFamily="2" charset="0"/>
                <a:ea typeface="+mj-ea"/>
                <a:cs typeface="+mj-cs"/>
              </a:defRPr>
            </a:lvl1pPr>
          </a:lstStyle>
          <a:p>
            <a:r>
              <a:rPr lang="en-GB" sz="3200" b="0" dirty="0">
                <a:solidFill>
                  <a:schemeClr val="tx1"/>
                </a:solidFill>
                <a:latin typeface="+mn-lt"/>
              </a:rPr>
              <a:t>Systematic curiosity</a:t>
            </a:r>
          </a:p>
          <a:p>
            <a:r>
              <a:rPr lang="en-GB" sz="3200" b="0" dirty="0">
                <a:solidFill>
                  <a:schemeClr val="tx1"/>
                </a:solidFill>
                <a:latin typeface="+mn-lt"/>
              </a:rPr>
              <a:t>good evidence enables good decision making</a:t>
            </a:r>
          </a:p>
        </p:txBody>
      </p:sp>
      <p:pic>
        <p:nvPicPr>
          <p:cNvPr id="8" name="Picture 7" descr="A group of people in circle frames&#10;&#10;AI-generated content may be incorrect.">
            <a:extLst>
              <a:ext uri="{FF2B5EF4-FFF2-40B4-BE49-F238E27FC236}">
                <a16:creationId xmlns:a16="http://schemas.microsoft.com/office/drawing/2014/main" id="{E8FBACD4-2ECB-E855-5DA4-696221D4B6F7}"/>
              </a:ext>
            </a:extLst>
          </p:cNvPr>
          <p:cNvPicPr>
            <a:picLocks noChangeAspect="1"/>
          </p:cNvPicPr>
          <p:nvPr/>
        </p:nvPicPr>
        <p:blipFill>
          <a:blip r:embed="rId4" cstate="screen">
            <a:grayscl/>
            <a:extLst>
              <a:ext uri="{28A0092B-C50C-407E-A947-70E740481C1C}">
                <a14:useLocalDpi xmlns:a14="http://schemas.microsoft.com/office/drawing/2010/main"/>
              </a:ext>
            </a:extLst>
          </a:blip>
          <a:srcRect/>
          <a:stretch>
            <a:fillRect/>
          </a:stretch>
        </p:blipFill>
        <p:spPr>
          <a:xfrm>
            <a:off x="1281342" y="3091324"/>
            <a:ext cx="1019560" cy="955218"/>
          </a:xfrm>
          <a:prstGeom prst="rect">
            <a:avLst/>
          </a:prstGeom>
        </p:spPr>
      </p:pic>
      <p:pic>
        <p:nvPicPr>
          <p:cNvPr id="9" name="Picture 8" descr="A group of people in circle frames&#10;&#10;AI-generated content may be incorrect.">
            <a:extLst>
              <a:ext uri="{FF2B5EF4-FFF2-40B4-BE49-F238E27FC236}">
                <a16:creationId xmlns:a16="http://schemas.microsoft.com/office/drawing/2014/main" id="{8FEA83A1-D807-7739-5384-FFF86AE9C12D}"/>
              </a:ext>
            </a:extLst>
          </p:cNvPr>
          <p:cNvPicPr>
            <a:picLocks noChangeAspect="1"/>
          </p:cNvPicPr>
          <p:nvPr/>
        </p:nvPicPr>
        <p:blipFill>
          <a:blip r:embed="rId5" cstate="screen">
            <a:grayscl/>
            <a:extLst>
              <a:ext uri="{28A0092B-C50C-407E-A947-70E740481C1C}">
                <a14:useLocalDpi xmlns:a14="http://schemas.microsoft.com/office/drawing/2010/main"/>
              </a:ext>
            </a:extLst>
          </a:blip>
          <a:srcRect/>
          <a:stretch>
            <a:fillRect/>
          </a:stretch>
        </p:blipFill>
        <p:spPr>
          <a:xfrm>
            <a:off x="9578534" y="3044214"/>
            <a:ext cx="1031851" cy="983756"/>
          </a:xfrm>
          <a:prstGeom prst="rect">
            <a:avLst/>
          </a:prstGeom>
        </p:spPr>
      </p:pic>
      <p:pic>
        <p:nvPicPr>
          <p:cNvPr id="10" name="Picture 9" descr="A group of people in circle frames&#10;&#10;AI-generated content may be incorrect.">
            <a:extLst>
              <a:ext uri="{FF2B5EF4-FFF2-40B4-BE49-F238E27FC236}">
                <a16:creationId xmlns:a16="http://schemas.microsoft.com/office/drawing/2014/main" id="{2C705E9B-0750-C6C5-5E48-1ED3D5EAAB7D}"/>
              </a:ext>
            </a:extLst>
          </p:cNvPr>
          <p:cNvPicPr>
            <a:picLocks noChangeAspect="1"/>
          </p:cNvPicPr>
          <p:nvPr/>
        </p:nvPicPr>
        <p:blipFill>
          <a:blip r:embed="rId6" cstate="screen">
            <a:grayscl/>
            <a:extLst>
              <a:ext uri="{28A0092B-C50C-407E-A947-70E740481C1C}">
                <a14:useLocalDpi xmlns:a14="http://schemas.microsoft.com/office/drawing/2010/main"/>
              </a:ext>
            </a:extLst>
          </a:blip>
          <a:srcRect/>
          <a:stretch>
            <a:fillRect/>
          </a:stretch>
        </p:blipFill>
        <p:spPr>
          <a:xfrm>
            <a:off x="2796883" y="3044214"/>
            <a:ext cx="977090" cy="965316"/>
          </a:xfrm>
          <a:prstGeom prst="rect">
            <a:avLst/>
          </a:prstGeom>
        </p:spPr>
      </p:pic>
      <p:pic>
        <p:nvPicPr>
          <p:cNvPr id="11" name="Picture 10" descr="A group of people in circle frames&#10;&#10;AI-generated content may be incorrect.">
            <a:extLst>
              <a:ext uri="{FF2B5EF4-FFF2-40B4-BE49-F238E27FC236}">
                <a16:creationId xmlns:a16="http://schemas.microsoft.com/office/drawing/2014/main" id="{A368F402-7581-5CA9-9B15-0C4BC24FCEE7}"/>
              </a:ext>
            </a:extLst>
          </p:cNvPr>
          <p:cNvPicPr>
            <a:picLocks noChangeAspect="1"/>
          </p:cNvPicPr>
          <p:nvPr/>
        </p:nvPicPr>
        <p:blipFill>
          <a:blip r:embed="rId7" cstate="screen">
            <a:grayscl/>
            <a:extLst>
              <a:ext uri="{28A0092B-C50C-407E-A947-70E740481C1C}">
                <a14:useLocalDpi xmlns:a14="http://schemas.microsoft.com/office/drawing/2010/main"/>
              </a:ext>
            </a:extLst>
          </a:blip>
          <a:srcRect/>
          <a:stretch>
            <a:fillRect/>
          </a:stretch>
        </p:blipFill>
        <p:spPr>
          <a:xfrm>
            <a:off x="7639885" y="2983256"/>
            <a:ext cx="1019561" cy="965316"/>
          </a:xfrm>
          <a:prstGeom prst="rect">
            <a:avLst/>
          </a:prstGeom>
        </p:spPr>
      </p:pic>
      <p:pic>
        <p:nvPicPr>
          <p:cNvPr id="12" name="Picture 11" descr="A group of people in circle frames&#10;&#10;AI-generated content may be incorrect.">
            <a:extLst>
              <a:ext uri="{FF2B5EF4-FFF2-40B4-BE49-F238E27FC236}">
                <a16:creationId xmlns:a16="http://schemas.microsoft.com/office/drawing/2014/main" id="{47F956A4-FE92-378A-1C9A-16F1E8AE1E29}"/>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4718183" y="2262300"/>
            <a:ext cx="2071422" cy="2046461"/>
          </a:xfrm>
          <a:prstGeom prst="rect">
            <a:avLst/>
          </a:prstGeom>
        </p:spPr>
      </p:pic>
      <p:pic>
        <p:nvPicPr>
          <p:cNvPr id="13" name="Google Shape;449;g399a03916aa_1_569">
            <a:extLst>
              <a:ext uri="{FF2B5EF4-FFF2-40B4-BE49-F238E27FC236}">
                <a16:creationId xmlns:a16="http://schemas.microsoft.com/office/drawing/2014/main" id="{FE40DD68-9485-6426-531E-9C8D8784A7A3}"/>
              </a:ext>
            </a:extLst>
          </p:cNvPr>
          <p:cNvPicPr preferRelativeResize="0"/>
          <p:nvPr/>
        </p:nvPicPr>
        <p:blipFill>
          <a:blip r:embed="rId9">
            <a:alphaModFix/>
          </a:blip>
          <a:stretch>
            <a:fillRect/>
          </a:stretch>
        </p:blipFill>
        <p:spPr>
          <a:xfrm>
            <a:off x="968823" y="4458406"/>
            <a:ext cx="1612739" cy="1739519"/>
          </a:xfrm>
          <a:prstGeom prst="rect">
            <a:avLst/>
          </a:prstGeom>
          <a:noFill/>
          <a:ln>
            <a:noFill/>
          </a:ln>
        </p:spPr>
      </p:pic>
    </p:spTree>
    <p:extLst>
      <p:ext uri="{BB962C8B-B14F-4D97-AF65-F5344CB8AC3E}">
        <p14:creationId xmlns:p14="http://schemas.microsoft.com/office/powerpoint/2010/main" val="21863272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3D84AAC-8461-E9FE-6A69-025BD4120383}"/>
            </a:ext>
          </a:extLst>
        </p:cNvPr>
        <p:cNvGrpSpPr/>
        <p:nvPr/>
      </p:nvGrpSpPr>
      <p:grpSpPr>
        <a:xfrm>
          <a:off x="0" y="0"/>
          <a:ext cx="0" cy="0"/>
          <a:chOff x="0" y="0"/>
          <a:chExt cx="0" cy="0"/>
        </a:xfrm>
      </p:grpSpPr>
      <p:sp>
        <p:nvSpPr>
          <p:cNvPr id="2" name="Google Shape;327;p48">
            <a:extLst>
              <a:ext uri="{FF2B5EF4-FFF2-40B4-BE49-F238E27FC236}">
                <a16:creationId xmlns:a16="http://schemas.microsoft.com/office/drawing/2014/main" id="{F854B379-C381-5104-EBED-EF8BFFDCDE3B}"/>
              </a:ext>
            </a:extLst>
          </p:cNvPr>
          <p:cNvSpPr txBox="1">
            <a:spLocks noGrp="1"/>
          </p:cNvSpPr>
          <p:nvPr>
            <p:ph type="title"/>
          </p:nvPr>
        </p:nvSpPr>
        <p:spPr>
          <a:prstGeom prst="rect">
            <a:avLst/>
          </a:prstGeom>
        </p:spPr>
        <p:txBody>
          <a:bodyPr spcFirstLastPara="1" vert="horz" wrap="square" lIns="121900" tIns="121900" rIns="121900" bIns="121900" rtlCol="0" anchor="t" anchorCtr="0">
            <a:normAutofit fontScale="90000"/>
          </a:bodyPr>
          <a:lstStyle/>
          <a:p>
            <a:r>
              <a:rPr lang="en-GB" dirty="0">
                <a:latin typeface="+mn-lt"/>
              </a:rPr>
              <a:t>Writing an effective inclusion strategy: </a:t>
            </a:r>
            <a:br>
              <a:rPr lang="en-GB" dirty="0">
                <a:latin typeface="+mn-lt"/>
              </a:rPr>
            </a:br>
            <a:endParaRPr dirty="0">
              <a:latin typeface="+mn-lt"/>
            </a:endParaRPr>
          </a:p>
        </p:txBody>
      </p:sp>
      <p:pic>
        <p:nvPicPr>
          <p:cNvPr id="3" name="Google Shape;329;p48">
            <a:extLst>
              <a:ext uri="{FF2B5EF4-FFF2-40B4-BE49-F238E27FC236}">
                <a16:creationId xmlns:a16="http://schemas.microsoft.com/office/drawing/2014/main" id="{8B0B473F-263B-2A18-A879-D49AE68D8962}"/>
              </a:ext>
            </a:extLst>
          </p:cNvPr>
          <p:cNvPicPr preferRelativeResize="0"/>
          <p:nvPr/>
        </p:nvPicPr>
        <p:blipFill>
          <a:blip r:embed="rId3">
            <a:alphaModFix/>
          </a:blip>
          <a:stretch>
            <a:fillRect/>
          </a:stretch>
        </p:blipFill>
        <p:spPr>
          <a:xfrm>
            <a:off x="1127448" y="1690688"/>
            <a:ext cx="9136784" cy="3744416"/>
          </a:xfrm>
          <a:prstGeom prst="rect">
            <a:avLst/>
          </a:prstGeom>
          <a:noFill/>
          <a:ln>
            <a:noFill/>
          </a:ln>
        </p:spPr>
      </p:pic>
    </p:spTree>
    <p:extLst>
      <p:ext uri="{BB962C8B-B14F-4D97-AF65-F5344CB8AC3E}">
        <p14:creationId xmlns:p14="http://schemas.microsoft.com/office/powerpoint/2010/main" val="21587582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8A53BA2-3268-3968-B5CE-4732575DCE97}"/>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4BDEEAD9-3CD7-C253-5F0E-7385075E61E5}"/>
              </a:ext>
            </a:extLst>
          </p:cNvPr>
          <p:cNvGraphicFramePr/>
          <p:nvPr/>
        </p:nvGraphicFramePr>
        <p:xfrm>
          <a:off x="2356501" y="1092487"/>
          <a:ext cx="7478996" cy="46730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4">
            <a:extLst>
              <a:ext uri="{FF2B5EF4-FFF2-40B4-BE49-F238E27FC236}">
                <a16:creationId xmlns:a16="http://schemas.microsoft.com/office/drawing/2014/main" id="{C63B6CC7-1B1C-5AC3-6863-C9E8676BD514}"/>
              </a:ext>
            </a:extLst>
          </p:cNvPr>
          <p:cNvSpPr>
            <a:spLocks noGrp="1"/>
          </p:cNvSpPr>
          <p:nvPr>
            <p:ph type="title"/>
          </p:nvPr>
        </p:nvSpPr>
        <p:spPr>
          <a:xfrm>
            <a:off x="838199" y="254824"/>
            <a:ext cx="10515600" cy="1325563"/>
          </a:xfrm>
        </p:spPr>
        <p:txBody>
          <a:bodyPr>
            <a:noAutofit/>
          </a:bodyPr>
          <a:lstStyle/>
          <a:p>
            <a:r>
              <a:rPr lang="en-US" sz="3600" dirty="0">
                <a:latin typeface="+mn-lt"/>
              </a:rPr>
              <a:t>Dynamic layers of provision that enable us to stretch the universal offer</a:t>
            </a:r>
          </a:p>
        </p:txBody>
      </p:sp>
      <p:sp>
        <p:nvSpPr>
          <p:cNvPr id="4" name="Left-right Arrow 3">
            <a:extLst>
              <a:ext uri="{FF2B5EF4-FFF2-40B4-BE49-F238E27FC236}">
                <a16:creationId xmlns:a16="http://schemas.microsoft.com/office/drawing/2014/main" id="{5784DA63-B24C-D3FE-29F3-01280069CC2B}"/>
              </a:ext>
            </a:extLst>
          </p:cNvPr>
          <p:cNvSpPr/>
          <p:nvPr/>
        </p:nvSpPr>
        <p:spPr>
          <a:xfrm rot="5400000">
            <a:off x="3884175" y="4397828"/>
            <a:ext cx="1219200" cy="402772"/>
          </a:xfrm>
          <a:prstGeom prst="lef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Left-right Arrow 5">
            <a:extLst>
              <a:ext uri="{FF2B5EF4-FFF2-40B4-BE49-F238E27FC236}">
                <a16:creationId xmlns:a16="http://schemas.microsoft.com/office/drawing/2014/main" id="{DF697E1C-E080-ECB7-BA46-E3FB1CCC3F11}"/>
              </a:ext>
            </a:extLst>
          </p:cNvPr>
          <p:cNvSpPr/>
          <p:nvPr/>
        </p:nvSpPr>
        <p:spPr>
          <a:xfrm rot="5400000">
            <a:off x="4525734" y="3437166"/>
            <a:ext cx="3140530" cy="402772"/>
          </a:xfrm>
          <a:prstGeom prst="lef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Left-right Arrow 6">
            <a:extLst>
              <a:ext uri="{FF2B5EF4-FFF2-40B4-BE49-F238E27FC236}">
                <a16:creationId xmlns:a16="http://schemas.microsoft.com/office/drawing/2014/main" id="{3ABC5943-FF44-C2D8-C50F-5B31147E98BA}"/>
              </a:ext>
            </a:extLst>
          </p:cNvPr>
          <p:cNvSpPr/>
          <p:nvPr/>
        </p:nvSpPr>
        <p:spPr>
          <a:xfrm>
            <a:off x="3777344" y="5244848"/>
            <a:ext cx="4974770" cy="484632"/>
          </a:xfrm>
          <a:prstGeom prst="leftRightArrow">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284199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391CA78-2FCD-9AE4-5469-96741D43C0DE}"/>
            </a:ext>
          </a:extLst>
        </p:cNvPr>
        <p:cNvGrpSpPr/>
        <p:nvPr/>
      </p:nvGrpSpPr>
      <p:grpSpPr>
        <a:xfrm>
          <a:off x="0" y="0"/>
          <a:ext cx="0" cy="0"/>
          <a:chOff x="0" y="0"/>
          <a:chExt cx="0" cy="0"/>
        </a:xfrm>
      </p:grpSpPr>
      <p:sp>
        <p:nvSpPr>
          <p:cNvPr id="2" name="Google Shape;320;p47">
            <a:extLst>
              <a:ext uri="{FF2B5EF4-FFF2-40B4-BE49-F238E27FC236}">
                <a16:creationId xmlns:a16="http://schemas.microsoft.com/office/drawing/2014/main" id="{FFE526E2-3192-F1A8-6F88-D531D242EEF3}"/>
              </a:ext>
            </a:extLst>
          </p:cNvPr>
          <p:cNvSpPr txBox="1">
            <a:spLocks noGrp="1"/>
          </p:cNvSpPr>
          <p:nvPr>
            <p:ph type="title"/>
          </p:nvPr>
        </p:nvSpPr>
        <p:spPr>
          <a:prstGeom prst="rect">
            <a:avLst/>
          </a:prstGeom>
        </p:spPr>
        <p:txBody>
          <a:bodyPr spcFirstLastPara="1" vert="horz" wrap="square" lIns="121900" tIns="121900" rIns="121900" bIns="121900" rtlCol="0" anchor="t" anchorCtr="0">
            <a:normAutofit fontScale="90000"/>
          </a:bodyPr>
          <a:lstStyle/>
          <a:p>
            <a:r>
              <a:rPr lang="en-GB" dirty="0">
                <a:latin typeface="+mn-lt"/>
              </a:rPr>
              <a:t>Writing and effective inclusion strategy: </a:t>
            </a:r>
            <a:br>
              <a:rPr lang="en-GB" dirty="0">
                <a:latin typeface="+mn-lt"/>
              </a:rPr>
            </a:br>
            <a:r>
              <a:rPr lang="en-GB" dirty="0">
                <a:latin typeface="+mn-lt"/>
              </a:rPr>
              <a:t>Intended outcomes</a:t>
            </a:r>
            <a:endParaRPr dirty="0">
              <a:latin typeface="+mn-lt"/>
            </a:endParaRPr>
          </a:p>
        </p:txBody>
      </p:sp>
      <p:pic>
        <p:nvPicPr>
          <p:cNvPr id="3" name="Google Shape;321;p47" descr="GLT Logo always learning copy 2.jpg">
            <a:extLst>
              <a:ext uri="{FF2B5EF4-FFF2-40B4-BE49-F238E27FC236}">
                <a16:creationId xmlns:a16="http://schemas.microsoft.com/office/drawing/2014/main" id="{3FF30113-E8A3-D866-DDD1-EB5AA62C1E9D}"/>
              </a:ext>
            </a:extLst>
          </p:cNvPr>
          <p:cNvPicPr preferRelativeResize="0"/>
          <p:nvPr/>
        </p:nvPicPr>
        <p:blipFill rotWithShape="1">
          <a:blip r:embed="rId2">
            <a:alphaModFix/>
          </a:blip>
          <a:srcRect/>
          <a:stretch/>
        </p:blipFill>
        <p:spPr>
          <a:xfrm>
            <a:off x="10595187" y="205461"/>
            <a:ext cx="1319451" cy="877192"/>
          </a:xfrm>
          <a:prstGeom prst="rect">
            <a:avLst/>
          </a:prstGeom>
          <a:noFill/>
          <a:ln>
            <a:noFill/>
          </a:ln>
        </p:spPr>
      </p:pic>
      <p:pic>
        <p:nvPicPr>
          <p:cNvPr id="4" name="Google Shape;322;p47">
            <a:extLst>
              <a:ext uri="{FF2B5EF4-FFF2-40B4-BE49-F238E27FC236}">
                <a16:creationId xmlns:a16="http://schemas.microsoft.com/office/drawing/2014/main" id="{E9C5A17F-0862-5C6B-5033-F0963DAA64E9}"/>
              </a:ext>
            </a:extLst>
          </p:cNvPr>
          <p:cNvPicPr preferRelativeResize="0"/>
          <p:nvPr/>
        </p:nvPicPr>
        <p:blipFill>
          <a:blip r:embed="rId3">
            <a:alphaModFix/>
          </a:blip>
          <a:stretch>
            <a:fillRect/>
          </a:stretch>
        </p:blipFill>
        <p:spPr>
          <a:xfrm>
            <a:off x="1090984" y="2420888"/>
            <a:ext cx="10261600" cy="2362200"/>
          </a:xfrm>
          <a:prstGeom prst="rect">
            <a:avLst/>
          </a:prstGeom>
          <a:noFill/>
          <a:ln>
            <a:noFill/>
          </a:ln>
        </p:spPr>
      </p:pic>
    </p:spTree>
    <p:extLst>
      <p:ext uri="{BB962C8B-B14F-4D97-AF65-F5344CB8AC3E}">
        <p14:creationId xmlns:p14="http://schemas.microsoft.com/office/powerpoint/2010/main" val="31579400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AAE8108-C9A6-53BC-C32D-428AC5326C13}"/>
            </a:ext>
          </a:extLst>
        </p:cNvPr>
        <p:cNvGrpSpPr/>
        <p:nvPr/>
      </p:nvGrpSpPr>
      <p:grpSpPr>
        <a:xfrm>
          <a:off x="0" y="0"/>
          <a:ext cx="0" cy="0"/>
          <a:chOff x="0" y="0"/>
          <a:chExt cx="0" cy="0"/>
        </a:xfrm>
      </p:grpSpPr>
      <p:sp>
        <p:nvSpPr>
          <p:cNvPr id="3" name="Rounded Rectangle 6">
            <a:extLst>
              <a:ext uri="{FF2B5EF4-FFF2-40B4-BE49-F238E27FC236}">
                <a16:creationId xmlns:a16="http://schemas.microsoft.com/office/drawing/2014/main" id="{C720C216-8FA8-80E6-152B-E8E7F1B03D05}"/>
              </a:ext>
            </a:extLst>
          </p:cNvPr>
          <p:cNvSpPr/>
          <p:nvPr/>
        </p:nvSpPr>
        <p:spPr>
          <a:xfrm>
            <a:off x="9249127" y="1391096"/>
            <a:ext cx="2513542" cy="3024553"/>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5">
            <a:extLst>
              <a:ext uri="{FF2B5EF4-FFF2-40B4-BE49-F238E27FC236}">
                <a16:creationId xmlns:a16="http://schemas.microsoft.com/office/drawing/2014/main" id="{87605093-589C-2EF2-FB87-232DA4546377}"/>
              </a:ext>
            </a:extLst>
          </p:cNvPr>
          <p:cNvSpPr/>
          <p:nvPr/>
        </p:nvSpPr>
        <p:spPr>
          <a:xfrm>
            <a:off x="6376012" y="1391096"/>
            <a:ext cx="2513542" cy="3024553"/>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ounded Rectangle 4">
            <a:extLst>
              <a:ext uri="{FF2B5EF4-FFF2-40B4-BE49-F238E27FC236}">
                <a16:creationId xmlns:a16="http://schemas.microsoft.com/office/drawing/2014/main" id="{3EC0A822-1356-DAC6-2CD4-F6FB4DAC9CA2}"/>
              </a:ext>
            </a:extLst>
          </p:cNvPr>
          <p:cNvSpPr/>
          <p:nvPr/>
        </p:nvSpPr>
        <p:spPr>
          <a:xfrm>
            <a:off x="385501" y="1391095"/>
            <a:ext cx="5746229" cy="3024553"/>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9" name="TextBox 18">
            <a:extLst>
              <a:ext uri="{FF2B5EF4-FFF2-40B4-BE49-F238E27FC236}">
                <a16:creationId xmlns:a16="http://schemas.microsoft.com/office/drawing/2014/main" id="{0210F490-C3A0-8596-F4F5-3E1BE3263CF4}"/>
              </a:ext>
            </a:extLst>
          </p:cNvPr>
          <p:cNvGraphicFramePr/>
          <p:nvPr/>
        </p:nvGraphicFramePr>
        <p:xfrm>
          <a:off x="393813" y="2221259"/>
          <a:ext cx="11390360" cy="16621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ight Arrow 2">
            <a:extLst>
              <a:ext uri="{FF2B5EF4-FFF2-40B4-BE49-F238E27FC236}">
                <a16:creationId xmlns:a16="http://schemas.microsoft.com/office/drawing/2014/main" id="{C4A4D07F-BA03-8267-A422-5A6DE36A8708}"/>
              </a:ext>
            </a:extLst>
          </p:cNvPr>
          <p:cNvSpPr/>
          <p:nvPr/>
        </p:nvSpPr>
        <p:spPr>
          <a:xfrm>
            <a:off x="393814" y="4645522"/>
            <a:ext cx="11390360" cy="484632"/>
          </a:xfrm>
          <a:prstGeom prst="rightArrow">
            <a:avLst>
              <a:gd name="adj1" fmla="val 99490"/>
              <a:gd name="adj2"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rPr>
              <a:t>T</a:t>
            </a:r>
            <a:r>
              <a:rPr lang="en-GB" sz="1800" b="1" dirty="0">
                <a:solidFill>
                  <a:schemeClr val="bg1"/>
                </a:solidFill>
              </a:rPr>
              <a:t>rajectory toward more inclusive mainstream</a:t>
            </a:r>
          </a:p>
        </p:txBody>
      </p:sp>
      <p:sp>
        <p:nvSpPr>
          <p:cNvPr id="13" name="TextBox 12">
            <a:extLst>
              <a:ext uri="{FF2B5EF4-FFF2-40B4-BE49-F238E27FC236}">
                <a16:creationId xmlns:a16="http://schemas.microsoft.com/office/drawing/2014/main" id="{DCD630D5-3319-02E1-889C-822D24E973A7}"/>
              </a:ext>
            </a:extLst>
          </p:cNvPr>
          <p:cNvSpPr txBox="1"/>
          <p:nvPr/>
        </p:nvSpPr>
        <p:spPr>
          <a:xfrm>
            <a:off x="1222105" y="1649597"/>
            <a:ext cx="3699803" cy="461665"/>
          </a:xfrm>
          <a:prstGeom prst="rect">
            <a:avLst/>
          </a:prstGeom>
          <a:noFill/>
        </p:spPr>
        <p:txBody>
          <a:bodyPr wrap="square" rtlCol="0">
            <a:spAutoFit/>
          </a:bodyPr>
          <a:lstStyle/>
          <a:p>
            <a:pPr algn="ctr"/>
            <a:r>
              <a:rPr lang="en-GB" sz="2400" b="1" dirty="0"/>
              <a:t>Culture</a:t>
            </a:r>
          </a:p>
        </p:txBody>
      </p:sp>
      <p:sp>
        <p:nvSpPr>
          <p:cNvPr id="15" name="TextBox 14">
            <a:extLst>
              <a:ext uri="{FF2B5EF4-FFF2-40B4-BE49-F238E27FC236}">
                <a16:creationId xmlns:a16="http://schemas.microsoft.com/office/drawing/2014/main" id="{42D75F38-61B3-6355-4199-A4F60985310A}"/>
              </a:ext>
            </a:extLst>
          </p:cNvPr>
          <p:cNvSpPr txBox="1"/>
          <p:nvPr/>
        </p:nvSpPr>
        <p:spPr>
          <a:xfrm>
            <a:off x="5828406" y="1649597"/>
            <a:ext cx="3699803" cy="461665"/>
          </a:xfrm>
          <a:prstGeom prst="rect">
            <a:avLst/>
          </a:prstGeom>
          <a:noFill/>
        </p:spPr>
        <p:txBody>
          <a:bodyPr wrap="square" rtlCol="0">
            <a:spAutoFit/>
          </a:bodyPr>
          <a:lstStyle/>
          <a:p>
            <a:pPr algn="ctr"/>
            <a:r>
              <a:rPr lang="en-GB" sz="2400" b="1" dirty="0"/>
              <a:t>Systems</a:t>
            </a:r>
          </a:p>
        </p:txBody>
      </p:sp>
      <p:sp>
        <p:nvSpPr>
          <p:cNvPr id="17" name="TextBox 16">
            <a:extLst>
              <a:ext uri="{FF2B5EF4-FFF2-40B4-BE49-F238E27FC236}">
                <a16:creationId xmlns:a16="http://schemas.microsoft.com/office/drawing/2014/main" id="{43423D7E-6374-D9C6-CFDF-190FE776E04B}"/>
              </a:ext>
            </a:extLst>
          </p:cNvPr>
          <p:cNvSpPr txBox="1"/>
          <p:nvPr/>
        </p:nvSpPr>
        <p:spPr>
          <a:xfrm>
            <a:off x="8673632" y="1593744"/>
            <a:ext cx="3699803" cy="461665"/>
          </a:xfrm>
          <a:prstGeom prst="rect">
            <a:avLst/>
          </a:prstGeom>
          <a:noFill/>
        </p:spPr>
        <p:txBody>
          <a:bodyPr wrap="square" rtlCol="0">
            <a:spAutoFit/>
          </a:bodyPr>
          <a:lstStyle/>
          <a:p>
            <a:pPr algn="ctr"/>
            <a:r>
              <a:rPr lang="en-GB" sz="2400" b="1" dirty="0"/>
              <a:t>Impact</a:t>
            </a:r>
          </a:p>
        </p:txBody>
      </p:sp>
      <p:pic>
        <p:nvPicPr>
          <p:cNvPr id="19" name="Google Shape;449;g399a03916aa_1_569">
            <a:extLst>
              <a:ext uri="{FF2B5EF4-FFF2-40B4-BE49-F238E27FC236}">
                <a16:creationId xmlns:a16="http://schemas.microsoft.com/office/drawing/2014/main" id="{BC885A94-3BDD-79DA-FAE2-084DB5966025}"/>
              </a:ext>
            </a:extLst>
          </p:cNvPr>
          <p:cNvPicPr preferRelativeResize="0"/>
          <p:nvPr/>
        </p:nvPicPr>
        <p:blipFill>
          <a:blip r:embed="rId8">
            <a:alphaModFix/>
          </a:blip>
          <a:stretch>
            <a:fillRect/>
          </a:stretch>
        </p:blipFill>
        <p:spPr>
          <a:xfrm>
            <a:off x="3258615" y="5286271"/>
            <a:ext cx="1110342" cy="1067771"/>
          </a:xfrm>
          <a:prstGeom prst="rect">
            <a:avLst/>
          </a:prstGeom>
          <a:noFill/>
          <a:ln>
            <a:noFill/>
          </a:ln>
        </p:spPr>
      </p:pic>
      <p:pic>
        <p:nvPicPr>
          <p:cNvPr id="21" name="Google Shape;449;g399a03916aa_1_569">
            <a:extLst>
              <a:ext uri="{FF2B5EF4-FFF2-40B4-BE49-F238E27FC236}">
                <a16:creationId xmlns:a16="http://schemas.microsoft.com/office/drawing/2014/main" id="{28EF1852-595C-E21E-3DEA-C97A281CAD1B}"/>
              </a:ext>
            </a:extLst>
          </p:cNvPr>
          <p:cNvPicPr preferRelativeResize="0"/>
          <p:nvPr/>
        </p:nvPicPr>
        <p:blipFill>
          <a:blip r:embed="rId8">
            <a:alphaModFix/>
          </a:blip>
          <a:stretch>
            <a:fillRect/>
          </a:stretch>
        </p:blipFill>
        <p:spPr>
          <a:xfrm>
            <a:off x="7678307" y="5358360"/>
            <a:ext cx="1110342" cy="1067771"/>
          </a:xfrm>
          <a:prstGeom prst="rect">
            <a:avLst/>
          </a:prstGeom>
          <a:noFill/>
          <a:ln>
            <a:noFill/>
          </a:ln>
        </p:spPr>
      </p:pic>
    </p:spTree>
    <p:extLst>
      <p:ext uri="{BB962C8B-B14F-4D97-AF65-F5344CB8AC3E}">
        <p14:creationId xmlns:p14="http://schemas.microsoft.com/office/powerpoint/2010/main" val="4527353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B87C2CD-12D1-3EC5-63C2-7E1E43A2A6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E558E6-B903-A0A2-F807-7BDEFB2C6001}"/>
              </a:ext>
            </a:extLst>
          </p:cNvPr>
          <p:cNvSpPr>
            <a:spLocks noGrp="1"/>
          </p:cNvSpPr>
          <p:nvPr>
            <p:ph type="title"/>
          </p:nvPr>
        </p:nvSpPr>
        <p:spPr>
          <a:xfrm>
            <a:off x="704540" y="51900"/>
            <a:ext cx="10515600" cy="1325563"/>
          </a:xfrm>
        </p:spPr>
        <p:txBody>
          <a:bodyPr>
            <a:normAutofit/>
          </a:bodyPr>
          <a:lstStyle/>
          <a:p>
            <a:r>
              <a:rPr lang="en-GB" dirty="0"/>
              <a:t>DfE Inclusion Strategy steps</a:t>
            </a:r>
          </a:p>
        </p:txBody>
      </p:sp>
      <p:sp>
        <p:nvSpPr>
          <p:cNvPr id="3" name="Rounded Rectangle 4">
            <a:extLst>
              <a:ext uri="{FF2B5EF4-FFF2-40B4-BE49-F238E27FC236}">
                <a16:creationId xmlns:a16="http://schemas.microsoft.com/office/drawing/2014/main" id="{AD25FB4E-29D8-DDD3-0AED-BCCB04C66F57}"/>
              </a:ext>
            </a:extLst>
          </p:cNvPr>
          <p:cNvSpPr/>
          <p:nvPr/>
        </p:nvSpPr>
        <p:spPr>
          <a:xfrm>
            <a:off x="646025" y="1556792"/>
            <a:ext cx="1828039" cy="1386207"/>
          </a:xfrm>
          <a:prstGeom prst="roundRect">
            <a:avLst/>
          </a:prstGeom>
          <a:solidFill>
            <a:srgbClr val="00B0F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t>Statement of intent</a:t>
            </a:r>
          </a:p>
          <a:p>
            <a:pPr algn="ctr"/>
            <a:r>
              <a:rPr lang="en-GB" b="1" dirty="0"/>
              <a:t>(500 words)</a:t>
            </a:r>
          </a:p>
        </p:txBody>
      </p:sp>
      <p:sp>
        <p:nvSpPr>
          <p:cNvPr id="4" name="Rounded Rectangle 5">
            <a:extLst>
              <a:ext uri="{FF2B5EF4-FFF2-40B4-BE49-F238E27FC236}">
                <a16:creationId xmlns:a16="http://schemas.microsoft.com/office/drawing/2014/main" id="{894A4565-0F57-F880-11D5-907D9F8481F0}"/>
              </a:ext>
            </a:extLst>
          </p:cNvPr>
          <p:cNvSpPr/>
          <p:nvPr/>
        </p:nvSpPr>
        <p:spPr>
          <a:xfrm>
            <a:off x="2830436" y="1556792"/>
            <a:ext cx="1828039" cy="1386207"/>
          </a:xfrm>
          <a:prstGeom prst="roundRect">
            <a:avLst/>
          </a:prstGeom>
          <a:solidFill>
            <a:srgbClr val="00B0F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t>Barriers to learning &amp; participation</a:t>
            </a:r>
          </a:p>
        </p:txBody>
      </p:sp>
      <p:sp>
        <p:nvSpPr>
          <p:cNvPr id="5" name="Rounded Rectangle 6">
            <a:extLst>
              <a:ext uri="{FF2B5EF4-FFF2-40B4-BE49-F238E27FC236}">
                <a16:creationId xmlns:a16="http://schemas.microsoft.com/office/drawing/2014/main" id="{B322E849-5171-FC51-66C8-38778AD8EFF3}"/>
              </a:ext>
            </a:extLst>
          </p:cNvPr>
          <p:cNvSpPr/>
          <p:nvPr/>
        </p:nvSpPr>
        <p:spPr>
          <a:xfrm>
            <a:off x="5001999" y="1556794"/>
            <a:ext cx="1828039" cy="1386207"/>
          </a:xfrm>
          <a:prstGeom prst="roundRect">
            <a:avLst/>
          </a:prstGeom>
          <a:solidFill>
            <a:srgbClr val="00B0F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t>Activities to address barriers</a:t>
            </a:r>
          </a:p>
        </p:txBody>
      </p:sp>
      <p:sp>
        <p:nvSpPr>
          <p:cNvPr id="6" name="Rounded Rectangle 7">
            <a:extLst>
              <a:ext uri="{FF2B5EF4-FFF2-40B4-BE49-F238E27FC236}">
                <a16:creationId xmlns:a16="http://schemas.microsoft.com/office/drawing/2014/main" id="{8ED986A2-65B5-5C05-9C3C-821B9800464C}"/>
              </a:ext>
            </a:extLst>
          </p:cNvPr>
          <p:cNvSpPr/>
          <p:nvPr/>
        </p:nvSpPr>
        <p:spPr>
          <a:xfrm>
            <a:off x="7169277" y="1556795"/>
            <a:ext cx="1828039" cy="1386207"/>
          </a:xfrm>
          <a:prstGeom prst="roundRect">
            <a:avLst/>
          </a:prstGeom>
          <a:solidFill>
            <a:srgbClr val="00B0F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t>Intended outcomes</a:t>
            </a:r>
          </a:p>
        </p:txBody>
      </p:sp>
      <p:sp>
        <p:nvSpPr>
          <p:cNvPr id="7" name="Rounded Rectangle 8">
            <a:extLst>
              <a:ext uri="{FF2B5EF4-FFF2-40B4-BE49-F238E27FC236}">
                <a16:creationId xmlns:a16="http://schemas.microsoft.com/office/drawing/2014/main" id="{33D18D7F-706F-A873-BEE4-1860D7BBFA71}"/>
              </a:ext>
            </a:extLst>
          </p:cNvPr>
          <p:cNvSpPr/>
          <p:nvPr/>
        </p:nvSpPr>
        <p:spPr>
          <a:xfrm>
            <a:off x="9326811" y="1556796"/>
            <a:ext cx="1828039" cy="1386207"/>
          </a:xfrm>
          <a:prstGeom prst="roundRect">
            <a:avLst/>
          </a:prstGeom>
          <a:solidFill>
            <a:schemeClr val="accent1">
              <a:lumMod val="40000"/>
              <a:lumOff val="60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From Year 2 review progress</a:t>
            </a:r>
          </a:p>
        </p:txBody>
      </p:sp>
      <p:sp>
        <p:nvSpPr>
          <p:cNvPr id="8" name="Rounded Rectangle 9">
            <a:extLst>
              <a:ext uri="{FF2B5EF4-FFF2-40B4-BE49-F238E27FC236}">
                <a16:creationId xmlns:a16="http://schemas.microsoft.com/office/drawing/2014/main" id="{1D4F1FEE-1BCC-3244-0D01-8BCEF57DE723}"/>
              </a:ext>
            </a:extLst>
          </p:cNvPr>
          <p:cNvSpPr/>
          <p:nvPr/>
        </p:nvSpPr>
        <p:spPr>
          <a:xfrm>
            <a:off x="658025" y="4102050"/>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r>
              <a:rPr lang="en-GB" sz="1200" dirty="0">
                <a:solidFill>
                  <a:schemeClr val="tx1"/>
                </a:solidFill>
              </a:rPr>
              <a:t>What we want to achieve</a:t>
            </a:r>
          </a:p>
        </p:txBody>
      </p:sp>
      <p:sp>
        <p:nvSpPr>
          <p:cNvPr id="9" name="Rounded Rectangle 3">
            <a:extLst>
              <a:ext uri="{FF2B5EF4-FFF2-40B4-BE49-F238E27FC236}">
                <a16:creationId xmlns:a16="http://schemas.microsoft.com/office/drawing/2014/main" id="{12E938E4-DCD1-8FF1-83FB-2AA9C06B0922}"/>
              </a:ext>
            </a:extLst>
          </p:cNvPr>
          <p:cNvSpPr/>
          <p:nvPr/>
        </p:nvSpPr>
        <p:spPr>
          <a:xfrm>
            <a:off x="639452" y="3108006"/>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r>
              <a:rPr lang="en-GB" sz="1200" dirty="0">
                <a:solidFill>
                  <a:schemeClr val="tx1"/>
                </a:solidFill>
              </a:rPr>
              <a:t>What inclusion means to us</a:t>
            </a:r>
          </a:p>
        </p:txBody>
      </p:sp>
      <p:sp>
        <p:nvSpPr>
          <p:cNvPr id="10" name="Right Arrow 15">
            <a:extLst>
              <a:ext uri="{FF2B5EF4-FFF2-40B4-BE49-F238E27FC236}">
                <a16:creationId xmlns:a16="http://schemas.microsoft.com/office/drawing/2014/main" id="{2AB270BC-765B-E3AC-07ED-19FCC6D0B69A}"/>
              </a:ext>
            </a:extLst>
          </p:cNvPr>
          <p:cNvSpPr/>
          <p:nvPr/>
        </p:nvSpPr>
        <p:spPr>
          <a:xfrm>
            <a:off x="2464915" y="1984081"/>
            <a:ext cx="374670" cy="531628"/>
          </a:xfrm>
          <a:prstGeom prst="right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1" name="Right Arrow 16">
            <a:extLst>
              <a:ext uri="{FF2B5EF4-FFF2-40B4-BE49-F238E27FC236}">
                <a16:creationId xmlns:a16="http://schemas.microsoft.com/office/drawing/2014/main" id="{B7195E6B-2FD7-8893-A877-9A4333938DEA}"/>
              </a:ext>
            </a:extLst>
          </p:cNvPr>
          <p:cNvSpPr/>
          <p:nvPr/>
        </p:nvSpPr>
        <p:spPr>
          <a:xfrm>
            <a:off x="4636479" y="1976920"/>
            <a:ext cx="374670" cy="531628"/>
          </a:xfrm>
          <a:prstGeom prst="right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2" name="Right Arrow 17">
            <a:extLst>
              <a:ext uri="{FF2B5EF4-FFF2-40B4-BE49-F238E27FC236}">
                <a16:creationId xmlns:a16="http://schemas.microsoft.com/office/drawing/2014/main" id="{9524BE86-0E2E-2659-B546-746570AA9986}"/>
              </a:ext>
            </a:extLst>
          </p:cNvPr>
          <p:cNvSpPr/>
          <p:nvPr/>
        </p:nvSpPr>
        <p:spPr>
          <a:xfrm>
            <a:off x="6820158" y="1976920"/>
            <a:ext cx="374670" cy="531628"/>
          </a:xfrm>
          <a:prstGeom prst="right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3" name="Right Arrow 18">
            <a:extLst>
              <a:ext uri="{FF2B5EF4-FFF2-40B4-BE49-F238E27FC236}">
                <a16:creationId xmlns:a16="http://schemas.microsoft.com/office/drawing/2014/main" id="{551D5499-C26F-A329-EA60-942F2A54D8B9}"/>
              </a:ext>
            </a:extLst>
          </p:cNvPr>
          <p:cNvSpPr/>
          <p:nvPr/>
        </p:nvSpPr>
        <p:spPr>
          <a:xfrm>
            <a:off x="8988453" y="1984081"/>
            <a:ext cx="374670" cy="531628"/>
          </a:xfrm>
          <a:prstGeom prst="right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4" name="Rounded Rectangle 2">
            <a:extLst>
              <a:ext uri="{FF2B5EF4-FFF2-40B4-BE49-F238E27FC236}">
                <a16:creationId xmlns:a16="http://schemas.microsoft.com/office/drawing/2014/main" id="{2A4F7CED-D455-F440-3923-E688761E6375}"/>
              </a:ext>
            </a:extLst>
          </p:cNvPr>
          <p:cNvSpPr/>
          <p:nvPr/>
        </p:nvSpPr>
        <p:spPr>
          <a:xfrm>
            <a:off x="2858158" y="4102049"/>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r>
              <a:rPr lang="en-GB" sz="1200" dirty="0">
                <a:solidFill>
                  <a:schemeClr val="tx1"/>
                </a:solidFill>
              </a:rPr>
              <a:t>Culture</a:t>
            </a:r>
          </a:p>
        </p:txBody>
      </p:sp>
      <p:sp>
        <p:nvSpPr>
          <p:cNvPr id="15" name="Rounded Rectangle 10">
            <a:extLst>
              <a:ext uri="{FF2B5EF4-FFF2-40B4-BE49-F238E27FC236}">
                <a16:creationId xmlns:a16="http://schemas.microsoft.com/office/drawing/2014/main" id="{5083EA35-7841-6331-62EE-EFBD7D9977D3}"/>
              </a:ext>
            </a:extLst>
          </p:cNvPr>
          <p:cNvSpPr/>
          <p:nvPr/>
        </p:nvSpPr>
        <p:spPr>
          <a:xfrm>
            <a:off x="2839585" y="3108005"/>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r>
              <a:rPr lang="en-GB" sz="1200" dirty="0">
                <a:solidFill>
                  <a:schemeClr val="tx1"/>
                </a:solidFill>
              </a:rPr>
              <a:t>Environment </a:t>
            </a:r>
          </a:p>
        </p:txBody>
      </p:sp>
      <p:sp>
        <p:nvSpPr>
          <p:cNvPr id="16" name="Rounded Rectangle 11">
            <a:extLst>
              <a:ext uri="{FF2B5EF4-FFF2-40B4-BE49-F238E27FC236}">
                <a16:creationId xmlns:a16="http://schemas.microsoft.com/office/drawing/2014/main" id="{81134586-8271-1718-581C-B82B5B003AE3}"/>
              </a:ext>
            </a:extLst>
          </p:cNvPr>
          <p:cNvSpPr/>
          <p:nvPr/>
        </p:nvSpPr>
        <p:spPr>
          <a:xfrm>
            <a:off x="5058291" y="4102048"/>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r>
              <a:rPr lang="en-GB" sz="1200" dirty="0">
                <a:solidFill>
                  <a:schemeClr val="tx1"/>
                </a:solidFill>
              </a:rPr>
              <a:t>Inclusive teaching</a:t>
            </a:r>
          </a:p>
        </p:txBody>
      </p:sp>
      <p:sp>
        <p:nvSpPr>
          <p:cNvPr id="17" name="Rounded Rectangle 12">
            <a:extLst>
              <a:ext uri="{FF2B5EF4-FFF2-40B4-BE49-F238E27FC236}">
                <a16:creationId xmlns:a16="http://schemas.microsoft.com/office/drawing/2014/main" id="{EAA975E8-A3C6-2120-7CA7-F208A2B82278}"/>
              </a:ext>
            </a:extLst>
          </p:cNvPr>
          <p:cNvSpPr/>
          <p:nvPr/>
        </p:nvSpPr>
        <p:spPr>
          <a:xfrm>
            <a:off x="5039718" y="3108004"/>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r>
              <a:rPr lang="en-GB" sz="1200" dirty="0">
                <a:solidFill>
                  <a:schemeClr val="tx1"/>
                </a:solidFill>
              </a:rPr>
              <a:t>Distributing </a:t>
            </a:r>
          </a:p>
          <a:p>
            <a:pPr algn="ctr"/>
            <a:r>
              <a:rPr lang="en-GB" sz="1200" dirty="0">
                <a:solidFill>
                  <a:schemeClr val="tx1"/>
                </a:solidFill>
              </a:rPr>
              <a:t>leadership</a:t>
            </a:r>
          </a:p>
        </p:txBody>
      </p:sp>
      <p:sp>
        <p:nvSpPr>
          <p:cNvPr id="18" name="Rounded Rectangle 13">
            <a:extLst>
              <a:ext uri="{FF2B5EF4-FFF2-40B4-BE49-F238E27FC236}">
                <a16:creationId xmlns:a16="http://schemas.microsoft.com/office/drawing/2014/main" id="{F6763371-102E-30C9-F679-D5AD34881C45}"/>
              </a:ext>
            </a:extLst>
          </p:cNvPr>
          <p:cNvSpPr/>
          <p:nvPr/>
        </p:nvSpPr>
        <p:spPr>
          <a:xfrm>
            <a:off x="7258424" y="4102048"/>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r>
              <a:rPr lang="en-GB" sz="1200" dirty="0">
                <a:solidFill>
                  <a:schemeClr val="tx1"/>
                </a:solidFill>
              </a:rPr>
              <a:t>How will we know</a:t>
            </a:r>
          </a:p>
        </p:txBody>
      </p:sp>
      <p:sp>
        <p:nvSpPr>
          <p:cNvPr id="19" name="Rounded Rectangle 14">
            <a:extLst>
              <a:ext uri="{FF2B5EF4-FFF2-40B4-BE49-F238E27FC236}">
                <a16:creationId xmlns:a16="http://schemas.microsoft.com/office/drawing/2014/main" id="{14DA2E10-33F3-F7FB-A231-74644450E752}"/>
              </a:ext>
            </a:extLst>
          </p:cNvPr>
          <p:cNvSpPr/>
          <p:nvPr/>
        </p:nvSpPr>
        <p:spPr>
          <a:xfrm>
            <a:off x="7239851" y="3108004"/>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r>
              <a:rPr lang="en-GB" sz="1200" dirty="0">
                <a:solidFill>
                  <a:schemeClr val="tx1"/>
                </a:solidFill>
              </a:rPr>
              <a:t>Belonging </a:t>
            </a:r>
          </a:p>
          <a:p>
            <a:pPr algn="ctr"/>
            <a:r>
              <a:rPr lang="en-GB" sz="1200" dirty="0">
                <a:solidFill>
                  <a:schemeClr val="tx1"/>
                </a:solidFill>
              </a:rPr>
              <a:t>Achieving </a:t>
            </a:r>
          </a:p>
          <a:p>
            <a:pPr algn="ctr"/>
            <a:r>
              <a:rPr lang="en-GB" sz="1200" dirty="0">
                <a:solidFill>
                  <a:schemeClr val="tx1"/>
                </a:solidFill>
              </a:rPr>
              <a:t>Thriving </a:t>
            </a:r>
          </a:p>
        </p:txBody>
      </p:sp>
      <p:sp>
        <p:nvSpPr>
          <p:cNvPr id="20" name="Rounded Rectangle 19">
            <a:extLst>
              <a:ext uri="{FF2B5EF4-FFF2-40B4-BE49-F238E27FC236}">
                <a16:creationId xmlns:a16="http://schemas.microsoft.com/office/drawing/2014/main" id="{5F948987-54CE-E43C-F93C-14DC8488F94A}"/>
              </a:ext>
            </a:extLst>
          </p:cNvPr>
          <p:cNvSpPr/>
          <p:nvPr/>
        </p:nvSpPr>
        <p:spPr>
          <a:xfrm>
            <a:off x="2858158" y="5133351"/>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r>
              <a:rPr lang="en-GB" sz="1200" dirty="0">
                <a:solidFill>
                  <a:schemeClr val="tx1"/>
                </a:solidFill>
              </a:rPr>
              <a:t>systems</a:t>
            </a:r>
          </a:p>
        </p:txBody>
      </p:sp>
      <p:sp>
        <p:nvSpPr>
          <p:cNvPr id="21" name="Rounded Rectangle 20">
            <a:extLst>
              <a:ext uri="{FF2B5EF4-FFF2-40B4-BE49-F238E27FC236}">
                <a16:creationId xmlns:a16="http://schemas.microsoft.com/office/drawing/2014/main" id="{C92F7F18-5C45-1C89-26B1-686BC86E3369}"/>
              </a:ext>
            </a:extLst>
          </p:cNvPr>
          <p:cNvSpPr/>
          <p:nvPr/>
        </p:nvSpPr>
        <p:spPr>
          <a:xfrm>
            <a:off x="658025" y="5142479"/>
            <a:ext cx="1845245" cy="863690"/>
          </a:xfrm>
          <a:prstGeom prst="roundRect">
            <a:avLst/>
          </a:prstGeom>
          <a:ln/>
        </p:spPr>
        <p:style>
          <a:lnRef idx="2">
            <a:schemeClr val="accent4"/>
          </a:lnRef>
          <a:fillRef idx="1">
            <a:schemeClr val="lt1"/>
          </a:fillRef>
          <a:effectRef idx="0">
            <a:schemeClr val="accent4"/>
          </a:effectRef>
          <a:fontRef idx="minor">
            <a:schemeClr val="dk1"/>
          </a:fontRef>
        </p:style>
        <p:txBody>
          <a:bodyPr rtlCol="0" anchor="t"/>
          <a:lstStyle/>
          <a:p>
            <a:pPr algn="ctr"/>
            <a:r>
              <a:rPr lang="en-GB" sz="1200" dirty="0">
                <a:solidFill>
                  <a:schemeClr val="tx1"/>
                </a:solidFill>
              </a:rPr>
              <a:t>Where will we prioritise improvement</a:t>
            </a:r>
          </a:p>
          <a:p>
            <a:pPr algn="ctr"/>
            <a:r>
              <a:rPr lang="en-GB" sz="1200" dirty="0">
                <a:solidFill>
                  <a:schemeClr val="tx1"/>
                </a:solidFill>
              </a:rPr>
              <a:t>(7 principles)</a:t>
            </a:r>
          </a:p>
        </p:txBody>
      </p:sp>
    </p:spTree>
    <p:extLst>
      <p:ext uri="{BB962C8B-B14F-4D97-AF65-F5344CB8AC3E}">
        <p14:creationId xmlns:p14="http://schemas.microsoft.com/office/powerpoint/2010/main" val="39845179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28F821-B19F-76BC-86C4-49927F617B2F}"/>
              </a:ext>
            </a:extLst>
          </p:cNvPr>
          <p:cNvSpPr>
            <a:spLocks noGrp="1"/>
          </p:cNvSpPr>
          <p:nvPr>
            <p:ph type="title"/>
          </p:nvPr>
        </p:nvSpPr>
        <p:spPr>
          <a:xfrm>
            <a:off x="838200" y="125639"/>
            <a:ext cx="10515600" cy="1325563"/>
          </a:xfrm>
        </p:spPr>
        <p:txBody>
          <a:bodyPr/>
          <a:lstStyle/>
          <a:p>
            <a:r>
              <a:rPr lang="en-GB" dirty="0"/>
              <a:t>Website links </a:t>
            </a:r>
          </a:p>
        </p:txBody>
      </p:sp>
      <p:sp>
        <p:nvSpPr>
          <p:cNvPr id="2" name="Text Placeholder 1">
            <a:extLst>
              <a:ext uri="{FF2B5EF4-FFF2-40B4-BE49-F238E27FC236}">
                <a16:creationId xmlns:a16="http://schemas.microsoft.com/office/drawing/2014/main" id="{64294853-16A1-E98A-CAB9-A98215DCF44D}"/>
              </a:ext>
            </a:extLst>
          </p:cNvPr>
          <p:cNvSpPr>
            <a:spLocks noGrp="1"/>
          </p:cNvSpPr>
          <p:nvPr>
            <p:ph idx="1"/>
          </p:nvPr>
        </p:nvSpPr>
        <p:spPr>
          <a:xfrm>
            <a:off x="838200" y="1451202"/>
            <a:ext cx="10515600" cy="4351338"/>
          </a:xfrm>
        </p:spPr>
        <p:txBody>
          <a:bodyPr>
            <a:normAutofit/>
          </a:bodyPr>
          <a:lstStyle/>
          <a:p>
            <a:r>
              <a:rPr lang="en-GB" dirty="0"/>
              <a:t>ASCL inclusion strategy resources can be found here </a:t>
            </a:r>
            <a:r>
              <a:rPr lang="en-GB" dirty="0">
                <a:hlinkClick r:id="rId2"/>
              </a:rPr>
              <a:t>https://www.ascl.org.uk/Help-and-Advice/Inclusion/Inclusion-disadvantage-social-mobility/Preparing-your-2026-inclusion-strategy</a:t>
            </a:r>
            <a:endParaRPr lang="en-GB" dirty="0"/>
          </a:p>
          <a:p>
            <a:endParaRPr lang="en-GB" dirty="0"/>
          </a:p>
          <a:p>
            <a:r>
              <a:rPr lang="en-GB" dirty="0"/>
              <a:t>Graduated Approach for your Leadership Team </a:t>
            </a:r>
            <a:r>
              <a:rPr lang="en-GB" dirty="0">
                <a:hlinkClick r:id="rId3"/>
              </a:rPr>
              <a:t>https://www.ascl.org.uk/News/Podcasts/SEND-Bites</a:t>
            </a:r>
            <a:endParaRPr lang="en-GB" dirty="0"/>
          </a:p>
          <a:p>
            <a:endParaRPr lang="en-GB" dirty="0"/>
          </a:p>
          <a:p>
            <a:r>
              <a:rPr lang="en-GB" dirty="0"/>
              <a:t>A guide from Judith Carter </a:t>
            </a:r>
            <a:r>
              <a:rPr lang="en-GB" dirty="0">
                <a:hlinkClick r:id="rId4"/>
              </a:rPr>
              <a:t>https://www.willowtreelearning.co.uk/</a:t>
            </a:r>
            <a:endParaRPr lang="en-GB" dirty="0"/>
          </a:p>
          <a:p>
            <a:endParaRPr lang="en-GB" dirty="0"/>
          </a:p>
          <a:p>
            <a:pPr marL="0" indent="0">
              <a:buNone/>
            </a:pPr>
            <a:endParaRPr lang="en-GB" dirty="0"/>
          </a:p>
          <a:p>
            <a:pPr marL="0" indent="0">
              <a:buNone/>
            </a:pPr>
            <a:endParaRPr lang="en-GB" dirty="0"/>
          </a:p>
          <a:p>
            <a:endParaRPr lang="en-GB" dirty="0"/>
          </a:p>
        </p:txBody>
      </p:sp>
    </p:spTree>
    <p:extLst>
      <p:ext uri="{BB962C8B-B14F-4D97-AF65-F5344CB8AC3E}">
        <p14:creationId xmlns:p14="http://schemas.microsoft.com/office/powerpoint/2010/main" val="20532494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BC9CD2-C093-DE37-2D10-7EBE99D3C081}"/>
              </a:ext>
            </a:extLst>
          </p:cNvPr>
          <p:cNvSpPr>
            <a:spLocks noGrp="1"/>
          </p:cNvSpPr>
          <p:nvPr>
            <p:ph type="subTitle" idx="1"/>
          </p:nvPr>
        </p:nvSpPr>
        <p:spPr>
          <a:xfrm>
            <a:off x="1524000" y="2476500"/>
            <a:ext cx="9144000" cy="1905000"/>
          </a:xfrm>
        </p:spPr>
        <p:txBody>
          <a:bodyPr>
            <a:normAutofit/>
          </a:bodyPr>
          <a:lstStyle/>
          <a:p>
            <a:endParaRPr lang="en-GB" dirty="0"/>
          </a:p>
          <a:p>
            <a:r>
              <a:rPr lang="en-GB" sz="4400" b="1" dirty="0">
                <a:solidFill>
                  <a:schemeClr val="tx1">
                    <a:lumMod val="50000"/>
                  </a:schemeClr>
                </a:solidFill>
              </a:rPr>
              <a:t>Leadership in Challenging Times</a:t>
            </a:r>
          </a:p>
          <a:p>
            <a:r>
              <a:rPr lang="en-GB" dirty="0"/>
              <a:t>Evelyn Forde MBE</a:t>
            </a:r>
          </a:p>
        </p:txBody>
      </p:sp>
    </p:spTree>
    <p:extLst>
      <p:ext uri="{BB962C8B-B14F-4D97-AF65-F5344CB8AC3E}">
        <p14:creationId xmlns:p14="http://schemas.microsoft.com/office/powerpoint/2010/main" val="10521266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658368" y="658368"/>
            <a:ext cx="822960" cy="64008"/>
          </a:xfrm>
          <a:prstGeom prst="rect">
            <a:avLst/>
          </a:prstGeom>
          <a:solidFill>
            <a:srgbClr val="B797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49808" y="1761441"/>
            <a:ext cx="4497385" cy="1323439"/>
          </a:xfrm>
          <a:prstGeom prst="rect">
            <a:avLst/>
          </a:prstGeom>
          <a:noFill/>
        </p:spPr>
        <p:txBody>
          <a:bodyPr wrap="none" anchor="ctr">
            <a:spAutoFit/>
          </a:bodyPr>
          <a:lstStyle/>
          <a:p>
            <a:pPr algn="l"/>
            <a:r>
              <a:rPr sz="4000" b="1" dirty="0">
                <a:solidFill>
                  <a:srgbClr val="583F2F"/>
                </a:solidFill>
                <a:latin typeface="Aptos Display"/>
              </a:rPr>
              <a:t>What happens to us
under pressure?</a:t>
            </a:r>
          </a:p>
        </p:txBody>
      </p:sp>
      <p:sp>
        <p:nvSpPr>
          <p:cNvPr id="4" name="Rectangle 3"/>
          <p:cNvSpPr/>
          <p:nvPr/>
        </p:nvSpPr>
        <p:spPr>
          <a:xfrm>
            <a:off x="11567160" y="0"/>
            <a:ext cx="624535" cy="6858000"/>
          </a:xfrm>
          <a:prstGeom prst="rect">
            <a:avLst/>
          </a:prstGeom>
          <a:solidFill>
            <a:srgbClr val="583F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1109960" y="6419088"/>
            <a:ext cx="365760" cy="201168"/>
          </a:xfrm>
          <a:prstGeom prst="rect">
            <a:avLst/>
          </a:prstGeom>
          <a:noFill/>
        </p:spPr>
        <p:txBody>
          <a:bodyPr wrap="none" anchor="ctr">
            <a:spAutoFit/>
          </a:bodyPr>
          <a:lstStyle/>
          <a:p>
            <a:pPr algn="r"/>
            <a:r>
              <a:rPr sz="850" b="0">
                <a:solidFill>
                  <a:srgbClr val="746457"/>
                </a:solidFill>
                <a:latin typeface="Aptos"/>
              </a:rPr>
              <a:t>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658368" y="658368"/>
            <a:ext cx="822960" cy="64008"/>
          </a:xfrm>
          <a:prstGeom prst="rect">
            <a:avLst/>
          </a:prstGeom>
          <a:solidFill>
            <a:srgbClr val="B797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49808" y="2069217"/>
            <a:ext cx="4101700" cy="707886"/>
          </a:xfrm>
          <a:prstGeom prst="rect">
            <a:avLst/>
          </a:prstGeom>
          <a:noFill/>
        </p:spPr>
        <p:txBody>
          <a:bodyPr wrap="none" anchor="ctr">
            <a:spAutoFit/>
          </a:bodyPr>
          <a:lstStyle/>
          <a:p>
            <a:pPr algn="l"/>
            <a:r>
              <a:rPr sz="4000" b="1">
                <a:solidFill>
                  <a:srgbClr val="583F2F"/>
                </a:solidFill>
                <a:latin typeface="Aptos Display"/>
              </a:rPr>
              <a:t>What’s in our gift?</a:t>
            </a:r>
          </a:p>
        </p:txBody>
      </p:sp>
      <p:sp>
        <p:nvSpPr>
          <p:cNvPr id="4" name="TextBox 3"/>
          <p:cNvSpPr txBox="1"/>
          <p:nvPr/>
        </p:nvSpPr>
        <p:spPr>
          <a:xfrm>
            <a:off x="786384" y="4021126"/>
            <a:ext cx="3624197" cy="461665"/>
          </a:xfrm>
          <a:prstGeom prst="rect">
            <a:avLst/>
          </a:prstGeom>
          <a:noFill/>
        </p:spPr>
        <p:txBody>
          <a:bodyPr wrap="none" anchor="ctr">
            <a:spAutoFit/>
          </a:bodyPr>
          <a:lstStyle/>
          <a:p>
            <a:pPr algn="l"/>
            <a:r>
              <a:rPr sz="2400" b="0" dirty="0">
                <a:solidFill>
                  <a:srgbClr val="746457"/>
                </a:solidFill>
                <a:latin typeface="Aptos"/>
              </a:rPr>
              <a:t>Even now. Especially now.</a:t>
            </a:r>
          </a:p>
        </p:txBody>
      </p:sp>
      <p:sp>
        <p:nvSpPr>
          <p:cNvPr id="5" name="Rectangle 4"/>
          <p:cNvSpPr/>
          <p:nvPr/>
        </p:nvSpPr>
        <p:spPr>
          <a:xfrm>
            <a:off x="11567160" y="0"/>
            <a:ext cx="624535" cy="6858000"/>
          </a:xfrm>
          <a:prstGeom prst="rect">
            <a:avLst/>
          </a:prstGeom>
          <a:solidFill>
            <a:srgbClr val="583F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109960" y="6419088"/>
            <a:ext cx="365760" cy="201168"/>
          </a:xfrm>
          <a:prstGeom prst="rect">
            <a:avLst/>
          </a:prstGeom>
          <a:noFill/>
        </p:spPr>
        <p:txBody>
          <a:bodyPr wrap="none" anchor="ctr">
            <a:spAutoFit/>
          </a:bodyPr>
          <a:lstStyle/>
          <a:p>
            <a:pPr algn="r"/>
            <a:r>
              <a:rPr sz="850" b="0">
                <a:solidFill>
                  <a:srgbClr val="746457"/>
                </a:solidFill>
                <a:latin typeface="Aptos"/>
              </a:rPr>
              <a:t>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658368" y="658368"/>
            <a:ext cx="822960" cy="64008"/>
          </a:xfrm>
          <a:prstGeom prst="rect">
            <a:avLst/>
          </a:prstGeom>
          <a:solidFill>
            <a:srgbClr val="B797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49808" y="2069217"/>
            <a:ext cx="4790670" cy="707886"/>
          </a:xfrm>
          <a:prstGeom prst="rect">
            <a:avLst/>
          </a:prstGeom>
          <a:noFill/>
        </p:spPr>
        <p:txBody>
          <a:bodyPr wrap="none" anchor="ctr">
            <a:spAutoFit/>
          </a:bodyPr>
          <a:lstStyle/>
          <a:p>
            <a:pPr algn="l"/>
            <a:r>
              <a:rPr sz="4000" b="1" dirty="0">
                <a:solidFill>
                  <a:srgbClr val="583F2F"/>
                </a:solidFill>
                <a:latin typeface="Aptos Display"/>
              </a:rPr>
              <a:t>Who are we missing?</a:t>
            </a:r>
          </a:p>
        </p:txBody>
      </p:sp>
      <p:sp>
        <p:nvSpPr>
          <p:cNvPr id="4" name="TextBox 3"/>
          <p:cNvSpPr txBox="1"/>
          <p:nvPr/>
        </p:nvSpPr>
        <p:spPr>
          <a:xfrm>
            <a:off x="786384" y="4021126"/>
            <a:ext cx="5119607" cy="461665"/>
          </a:xfrm>
          <a:prstGeom prst="rect">
            <a:avLst/>
          </a:prstGeom>
          <a:noFill/>
        </p:spPr>
        <p:txBody>
          <a:bodyPr wrap="none" anchor="ctr">
            <a:spAutoFit/>
          </a:bodyPr>
          <a:lstStyle/>
          <a:p>
            <a:pPr algn="l"/>
            <a:r>
              <a:rPr sz="2400" b="0" dirty="0">
                <a:solidFill>
                  <a:srgbClr val="746457"/>
                </a:solidFill>
                <a:latin typeface="Aptos"/>
              </a:rPr>
              <a:t>And what might we need to question?</a:t>
            </a:r>
          </a:p>
        </p:txBody>
      </p:sp>
      <p:sp>
        <p:nvSpPr>
          <p:cNvPr id="5" name="Rectangle 4"/>
          <p:cNvSpPr/>
          <p:nvPr/>
        </p:nvSpPr>
        <p:spPr>
          <a:xfrm>
            <a:off x="11567160" y="0"/>
            <a:ext cx="624535" cy="6858000"/>
          </a:xfrm>
          <a:prstGeom prst="rect">
            <a:avLst/>
          </a:prstGeom>
          <a:solidFill>
            <a:srgbClr val="583F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109960" y="6419088"/>
            <a:ext cx="365760" cy="201168"/>
          </a:xfrm>
          <a:prstGeom prst="rect">
            <a:avLst/>
          </a:prstGeom>
          <a:noFill/>
        </p:spPr>
        <p:txBody>
          <a:bodyPr wrap="none" anchor="ctr">
            <a:spAutoFit/>
          </a:bodyPr>
          <a:lstStyle/>
          <a:p>
            <a:pPr algn="r"/>
            <a:r>
              <a:rPr sz="850" b="0">
                <a:solidFill>
                  <a:srgbClr val="746457"/>
                </a:solidFill>
                <a:latin typeface="Aptos"/>
              </a:rPr>
              <a:t>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658368" y="658368"/>
            <a:ext cx="822960" cy="64008"/>
          </a:xfrm>
          <a:prstGeom prst="rect">
            <a:avLst/>
          </a:prstGeom>
          <a:solidFill>
            <a:srgbClr val="B797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49808" y="2069217"/>
            <a:ext cx="2401363" cy="707886"/>
          </a:xfrm>
          <a:prstGeom prst="rect">
            <a:avLst/>
          </a:prstGeom>
          <a:noFill/>
        </p:spPr>
        <p:txBody>
          <a:bodyPr wrap="none" anchor="ctr">
            <a:spAutoFit/>
          </a:bodyPr>
          <a:lstStyle/>
          <a:p>
            <a:pPr algn="l"/>
            <a:r>
              <a:rPr sz="4000" b="1" dirty="0">
                <a:solidFill>
                  <a:srgbClr val="583F2F"/>
                </a:solidFill>
                <a:latin typeface="Aptos Display"/>
              </a:rPr>
              <a:t>Mattering.</a:t>
            </a:r>
          </a:p>
        </p:txBody>
      </p:sp>
      <p:sp>
        <p:nvSpPr>
          <p:cNvPr id="4" name="TextBox 3"/>
          <p:cNvSpPr txBox="1"/>
          <p:nvPr/>
        </p:nvSpPr>
        <p:spPr>
          <a:xfrm>
            <a:off x="786384" y="4021126"/>
            <a:ext cx="5325304" cy="461665"/>
          </a:xfrm>
          <a:prstGeom prst="rect">
            <a:avLst/>
          </a:prstGeom>
          <a:noFill/>
        </p:spPr>
        <p:txBody>
          <a:bodyPr wrap="none" anchor="ctr">
            <a:spAutoFit/>
          </a:bodyPr>
          <a:lstStyle/>
          <a:p>
            <a:pPr algn="l"/>
            <a:r>
              <a:rPr sz="2400" b="0">
                <a:solidFill>
                  <a:srgbClr val="746457"/>
                </a:solidFill>
                <a:latin typeface="Aptos"/>
              </a:rPr>
              <a:t>Seen  •  Safe  •  Significant  •  Stretched</a:t>
            </a:r>
          </a:p>
        </p:txBody>
      </p:sp>
      <p:sp>
        <p:nvSpPr>
          <p:cNvPr id="5" name="Rectangle 4"/>
          <p:cNvSpPr/>
          <p:nvPr/>
        </p:nvSpPr>
        <p:spPr>
          <a:xfrm>
            <a:off x="11567160" y="0"/>
            <a:ext cx="624535" cy="6858000"/>
          </a:xfrm>
          <a:prstGeom prst="rect">
            <a:avLst/>
          </a:prstGeom>
          <a:solidFill>
            <a:srgbClr val="583F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109960" y="6419088"/>
            <a:ext cx="365760" cy="201168"/>
          </a:xfrm>
          <a:prstGeom prst="rect">
            <a:avLst/>
          </a:prstGeom>
          <a:noFill/>
        </p:spPr>
        <p:txBody>
          <a:bodyPr wrap="none" anchor="ctr">
            <a:spAutoFit/>
          </a:bodyPr>
          <a:lstStyle/>
          <a:p>
            <a:pPr algn="r"/>
            <a:r>
              <a:rPr sz="850" b="0">
                <a:solidFill>
                  <a:srgbClr val="746457"/>
                </a:solidFill>
                <a:latin typeface="Aptos"/>
              </a:rPr>
              <a:t>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658368" y="658368"/>
            <a:ext cx="822960" cy="64008"/>
          </a:xfrm>
          <a:prstGeom prst="rect">
            <a:avLst/>
          </a:prstGeom>
          <a:solidFill>
            <a:srgbClr val="B797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49808" y="1761440"/>
            <a:ext cx="3297056" cy="1323439"/>
          </a:xfrm>
          <a:prstGeom prst="rect">
            <a:avLst/>
          </a:prstGeom>
          <a:noFill/>
        </p:spPr>
        <p:txBody>
          <a:bodyPr wrap="none" anchor="ctr">
            <a:spAutoFit/>
          </a:bodyPr>
          <a:lstStyle/>
          <a:p>
            <a:pPr algn="l"/>
            <a:r>
              <a:rPr sz="4000" b="1" dirty="0">
                <a:solidFill>
                  <a:srgbClr val="583F2F"/>
                </a:solidFill>
                <a:latin typeface="Aptos Display"/>
              </a:rPr>
              <a:t>Who’s pouring
into you?</a:t>
            </a:r>
          </a:p>
        </p:txBody>
      </p:sp>
      <p:sp>
        <p:nvSpPr>
          <p:cNvPr id="4" name="Rectangle 3"/>
          <p:cNvSpPr/>
          <p:nvPr/>
        </p:nvSpPr>
        <p:spPr>
          <a:xfrm>
            <a:off x="11567160" y="0"/>
            <a:ext cx="624535" cy="6858000"/>
          </a:xfrm>
          <a:prstGeom prst="rect">
            <a:avLst/>
          </a:prstGeom>
          <a:solidFill>
            <a:srgbClr val="583F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1109960" y="6419088"/>
            <a:ext cx="365760" cy="201168"/>
          </a:xfrm>
          <a:prstGeom prst="rect">
            <a:avLst/>
          </a:prstGeom>
          <a:noFill/>
        </p:spPr>
        <p:txBody>
          <a:bodyPr wrap="none" anchor="ctr">
            <a:spAutoFit/>
          </a:bodyPr>
          <a:lstStyle/>
          <a:p>
            <a:pPr algn="r"/>
            <a:r>
              <a:rPr sz="850" b="0">
                <a:solidFill>
                  <a:srgbClr val="746457"/>
                </a:solidFill>
                <a:latin typeface="Aptos"/>
              </a:rPr>
              <a:t>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658368" y="658368"/>
            <a:ext cx="822960" cy="64008"/>
          </a:xfrm>
          <a:prstGeom prst="rect">
            <a:avLst/>
          </a:prstGeom>
          <a:solidFill>
            <a:srgbClr val="B797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49808" y="1761440"/>
            <a:ext cx="3135538" cy="1323439"/>
          </a:xfrm>
          <a:prstGeom prst="rect">
            <a:avLst/>
          </a:prstGeom>
          <a:noFill/>
        </p:spPr>
        <p:txBody>
          <a:bodyPr wrap="none" anchor="ctr">
            <a:spAutoFit/>
          </a:bodyPr>
          <a:lstStyle/>
          <a:p>
            <a:pPr algn="l"/>
            <a:r>
              <a:rPr sz="4000" b="1" dirty="0">
                <a:solidFill>
                  <a:srgbClr val="583F2F"/>
                </a:solidFill>
                <a:latin typeface="Aptos Display"/>
              </a:rPr>
              <a:t>What will you
take back?</a:t>
            </a:r>
          </a:p>
        </p:txBody>
      </p:sp>
      <p:sp>
        <p:nvSpPr>
          <p:cNvPr id="4" name="TextBox 3"/>
          <p:cNvSpPr txBox="1"/>
          <p:nvPr/>
        </p:nvSpPr>
        <p:spPr>
          <a:xfrm>
            <a:off x="786384" y="4021126"/>
            <a:ext cx="4166525" cy="461665"/>
          </a:xfrm>
          <a:prstGeom prst="rect">
            <a:avLst/>
          </a:prstGeom>
          <a:noFill/>
        </p:spPr>
        <p:txBody>
          <a:bodyPr wrap="none" anchor="ctr">
            <a:spAutoFit/>
          </a:bodyPr>
          <a:lstStyle/>
          <a:p>
            <a:pPr algn="l"/>
            <a:r>
              <a:rPr sz="2400" b="0" dirty="0">
                <a:solidFill>
                  <a:srgbClr val="746457"/>
                </a:solidFill>
                <a:latin typeface="Aptos"/>
              </a:rPr>
              <a:t>Hold on to.  Question.  Ask for.</a:t>
            </a:r>
          </a:p>
        </p:txBody>
      </p:sp>
      <p:sp>
        <p:nvSpPr>
          <p:cNvPr id="5" name="Rectangle 4"/>
          <p:cNvSpPr/>
          <p:nvPr/>
        </p:nvSpPr>
        <p:spPr>
          <a:xfrm>
            <a:off x="11567160" y="0"/>
            <a:ext cx="624535" cy="6858000"/>
          </a:xfrm>
          <a:prstGeom prst="rect">
            <a:avLst/>
          </a:prstGeom>
          <a:solidFill>
            <a:srgbClr val="583F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109960" y="6419088"/>
            <a:ext cx="365760" cy="201168"/>
          </a:xfrm>
          <a:prstGeom prst="rect">
            <a:avLst/>
          </a:prstGeom>
          <a:noFill/>
        </p:spPr>
        <p:txBody>
          <a:bodyPr wrap="none" anchor="ctr">
            <a:spAutoFit/>
          </a:bodyPr>
          <a:lstStyle/>
          <a:p>
            <a:pPr algn="r"/>
            <a:r>
              <a:rPr sz="850" b="0">
                <a:solidFill>
                  <a:srgbClr val="746457"/>
                </a:solidFill>
                <a:latin typeface="Aptos"/>
              </a:rPr>
              <a:t>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BC9CD2-C093-DE37-2D10-7EBE99D3C081}"/>
              </a:ext>
            </a:extLst>
          </p:cNvPr>
          <p:cNvSpPr>
            <a:spLocks noGrp="1"/>
          </p:cNvSpPr>
          <p:nvPr>
            <p:ph type="body" sz="quarter" idx="12"/>
          </p:nvPr>
        </p:nvSpPr>
        <p:spPr>
          <a:xfrm>
            <a:off x="4960789" y="1408606"/>
            <a:ext cx="5979746" cy="3493721"/>
          </a:xfrm>
        </p:spPr>
        <p:txBody>
          <a:bodyPr vert="horz" lIns="91440" tIns="45720" rIns="91440" bIns="45720" rtlCol="0">
            <a:normAutofit/>
          </a:bodyPr>
          <a:lstStyle/>
          <a:p>
            <a:pPr algn="ctr"/>
            <a:endParaRPr lang="en-GB" dirty="0"/>
          </a:p>
          <a:p>
            <a:pPr marL="0" indent="0" algn="ctr">
              <a:buNone/>
            </a:pPr>
            <a:r>
              <a:rPr lang="en-GB" sz="3200" b="1" dirty="0"/>
              <a:t>*Refreshment Break*</a:t>
            </a:r>
          </a:p>
          <a:p>
            <a:pPr marL="0" indent="0" algn="ctr">
              <a:buNone/>
            </a:pPr>
            <a:r>
              <a:rPr lang="en-GB" sz="3200" b="1" dirty="0"/>
              <a:t>(15 minutes)</a:t>
            </a:r>
            <a:endParaRPr lang="en-GB" sz="3200" dirty="0"/>
          </a:p>
        </p:txBody>
      </p:sp>
      <p:pic>
        <p:nvPicPr>
          <p:cNvPr id="5" name="Picture 4" descr="Cups of coffee">
            <a:extLst>
              <a:ext uri="{FF2B5EF4-FFF2-40B4-BE49-F238E27FC236}">
                <a16:creationId xmlns:a16="http://schemas.microsoft.com/office/drawing/2014/main" id="{585BE7AD-E875-3B63-2317-E905019CF642}"/>
              </a:ext>
            </a:extLst>
          </p:cNvPr>
          <p:cNvPicPr>
            <a:picLocks noChangeAspect="1"/>
          </p:cNvPicPr>
          <p:nvPr/>
        </p:nvPicPr>
        <p:blipFill>
          <a:blip r:embed="rId2"/>
          <a:srcRect l="24917" r="33183" b="-1"/>
          <a:stretch>
            <a:fillRect/>
          </a:stretch>
        </p:blipFill>
        <p:spPr>
          <a:xfrm>
            <a:off x="1" y="10"/>
            <a:ext cx="4304713" cy="6857990"/>
          </a:xfrm>
          <a:custGeom>
            <a:avLst/>
            <a:gdLst>
              <a:gd name="connsiteX0" fmla="*/ 0 w 4768224"/>
              <a:gd name="connsiteY0" fmla="*/ 0 h 6858000"/>
              <a:gd name="connsiteX1" fmla="*/ 3591342 w 4768224"/>
              <a:gd name="connsiteY1" fmla="*/ 0 h 6858000"/>
              <a:gd name="connsiteX2" fmla="*/ 3657289 w 4768224"/>
              <a:gd name="connsiteY2" fmla="*/ 85262 h 6858000"/>
              <a:gd name="connsiteX3" fmla="*/ 4768224 w 4768224"/>
              <a:gd name="connsiteY3" fmla="*/ 3429000 h 6858000"/>
              <a:gd name="connsiteX4" fmla="*/ 3657289 w 4768224"/>
              <a:gd name="connsiteY4" fmla="*/ 6772739 h 6858000"/>
              <a:gd name="connsiteX5" fmla="*/ 3591342 w 4768224"/>
              <a:gd name="connsiteY5" fmla="*/ 6858000 h 6858000"/>
              <a:gd name="connsiteX6" fmla="*/ 0 w 476822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8224" h="6858000">
                <a:moveTo>
                  <a:pt x="0" y="0"/>
                </a:moveTo>
                <a:lnTo>
                  <a:pt x="3591342" y="0"/>
                </a:lnTo>
                <a:lnTo>
                  <a:pt x="3657289" y="85262"/>
                </a:lnTo>
                <a:cubicBezTo>
                  <a:pt x="4358676" y="1039751"/>
                  <a:pt x="4768224" y="2190404"/>
                  <a:pt x="4768224" y="3429000"/>
                </a:cubicBezTo>
                <a:cubicBezTo>
                  <a:pt x="4768224" y="4667596"/>
                  <a:pt x="4358676" y="5818249"/>
                  <a:pt x="3657289" y="6772739"/>
                </a:cubicBezTo>
                <a:lnTo>
                  <a:pt x="3591342" y="6858000"/>
                </a:lnTo>
                <a:lnTo>
                  <a:pt x="0" y="6858000"/>
                </a:lnTo>
                <a:close/>
              </a:path>
            </a:pathLst>
          </a:custGeom>
          <a:noFill/>
        </p:spPr>
      </p:pic>
    </p:spTree>
    <p:extLst>
      <p:ext uri="{BB962C8B-B14F-4D97-AF65-F5344CB8AC3E}">
        <p14:creationId xmlns:p14="http://schemas.microsoft.com/office/powerpoint/2010/main" val="19761011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BC9CD2-C093-DE37-2D10-7EBE99D3C081}"/>
              </a:ext>
            </a:extLst>
          </p:cNvPr>
          <p:cNvSpPr>
            <a:spLocks noGrp="1"/>
          </p:cNvSpPr>
          <p:nvPr>
            <p:ph type="subTitle" idx="1"/>
          </p:nvPr>
        </p:nvSpPr>
        <p:spPr>
          <a:xfrm>
            <a:off x="1101687" y="2162628"/>
            <a:ext cx="9988625" cy="2812143"/>
          </a:xfrm>
        </p:spPr>
        <p:txBody>
          <a:bodyPr vert="horz" lIns="91440" tIns="45720" rIns="91440" bIns="45720" rtlCol="0" anchor="t">
            <a:normAutofit/>
          </a:bodyPr>
          <a:lstStyle/>
          <a:p>
            <a:endParaRPr lang="en-GB" dirty="0"/>
          </a:p>
          <a:p>
            <a:r>
              <a:rPr lang="en-GB" sz="3600" b="1" dirty="0">
                <a:solidFill>
                  <a:schemeClr val="tx1">
                    <a:lumMod val="50000"/>
                  </a:schemeClr>
                </a:solidFill>
              </a:rPr>
              <a:t>An update on inspections under the renewed inspection framework</a:t>
            </a:r>
          </a:p>
          <a:p>
            <a:r>
              <a:rPr lang="en-GB" sz="2800" b="1" dirty="0"/>
              <a:t>Nick Turvey, Ofsted</a:t>
            </a:r>
          </a:p>
          <a:p>
            <a:endParaRPr lang="en-GB" sz="4400" b="1" dirty="0">
              <a:solidFill>
                <a:schemeClr val="tx1">
                  <a:lumMod val="50000"/>
                </a:schemeClr>
              </a:solidFill>
            </a:endParaRPr>
          </a:p>
          <a:p>
            <a:endParaRPr lang="en-GB" sz="4400" b="1" dirty="0">
              <a:solidFill>
                <a:schemeClr val="tx1">
                  <a:lumMod val="50000"/>
                </a:schemeClr>
              </a:solidFill>
            </a:endParaRPr>
          </a:p>
          <a:p>
            <a:endParaRPr lang="en-GB" sz="4400" b="1" dirty="0">
              <a:solidFill>
                <a:schemeClr val="tx1">
                  <a:lumMod val="50000"/>
                </a:schemeClr>
              </a:solidFill>
            </a:endParaRPr>
          </a:p>
          <a:p>
            <a:endParaRPr lang="en-GB" dirty="0"/>
          </a:p>
        </p:txBody>
      </p:sp>
    </p:spTree>
    <p:extLst>
      <p:ext uri="{BB962C8B-B14F-4D97-AF65-F5344CB8AC3E}">
        <p14:creationId xmlns:p14="http://schemas.microsoft.com/office/powerpoint/2010/main" val="31938004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4B870-CDFD-A675-A861-2D461BA6D60B}"/>
              </a:ext>
            </a:extLst>
          </p:cNvPr>
          <p:cNvSpPr>
            <a:spLocks noGrp="1"/>
          </p:cNvSpPr>
          <p:nvPr>
            <p:ph type="ctrTitle"/>
          </p:nvPr>
        </p:nvSpPr>
        <p:spPr/>
        <p:txBody>
          <a:bodyPr/>
          <a:lstStyle/>
          <a:p>
            <a:pPr algn="ctr"/>
            <a:r>
              <a:rPr lang="en-GB" sz="3200" dirty="0"/>
              <a:t>Waltham Forest Education Conference 2026</a:t>
            </a:r>
          </a:p>
        </p:txBody>
      </p:sp>
      <p:sp>
        <p:nvSpPr>
          <p:cNvPr id="3" name="Subtitle 2">
            <a:extLst>
              <a:ext uri="{FF2B5EF4-FFF2-40B4-BE49-F238E27FC236}">
                <a16:creationId xmlns:a16="http://schemas.microsoft.com/office/drawing/2014/main" id="{9F44AA38-C883-4DCC-4D20-6A628450BE34}"/>
              </a:ext>
            </a:extLst>
          </p:cNvPr>
          <p:cNvSpPr>
            <a:spLocks noGrp="1"/>
          </p:cNvSpPr>
          <p:nvPr>
            <p:ph type="subTitle" idx="1"/>
          </p:nvPr>
        </p:nvSpPr>
        <p:spPr>
          <a:xfrm>
            <a:off x="423728" y="4529307"/>
            <a:ext cx="7256448" cy="1495472"/>
          </a:xfrm>
        </p:spPr>
        <p:txBody>
          <a:bodyPr/>
          <a:lstStyle/>
          <a:p>
            <a:r>
              <a:rPr lang="en-GB" b="1" dirty="0"/>
              <a:t>Nick Turvey, Senior His Majesty’s Inspector</a:t>
            </a:r>
          </a:p>
          <a:p>
            <a:r>
              <a:rPr lang="en-GB" b="1" dirty="0"/>
              <a:t>London region - schools</a:t>
            </a:r>
          </a:p>
        </p:txBody>
      </p:sp>
      <p:sp>
        <p:nvSpPr>
          <p:cNvPr id="4" name="Text Placeholder 3">
            <a:extLst>
              <a:ext uri="{FF2B5EF4-FFF2-40B4-BE49-F238E27FC236}">
                <a16:creationId xmlns:a16="http://schemas.microsoft.com/office/drawing/2014/main" id="{0384524D-AE23-34BD-FD45-F5469E432920}"/>
              </a:ext>
            </a:extLst>
          </p:cNvPr>
          <p:cNvSpPr>
            <a:spLocks noGrp="1"/>
          </p:cNvSpPr>
          <p:nvPr>
            <p:ph type="body" sz="quarter" idx="10"/>
          </p:nvPr>
        </p:nvSpPr>
        <p:spPr>
          <a:xfrm>
            <a:off x="424800" y="6024779"/>
            <a:ext cx="3294936" cy="363820"/>
          </a:xfrm>
        </p:spPr>
        <p:txBody>
          <a:bodyPr/>
          <a:lstStyle/>
          <a:p>
            <a:r>
              <a:rPr lang="en-GB" sz="2400" b="1" dirty="0"/>
              <a:t>Autumn term 2026</a:t>
            </a:r>
          </a:p>
        </p:txBody>
      </p:sp>
    </p:spTree>
    <p:extLst>
      <p:ext uri="{BB962C8B-B14F-4D97-AF65-F5344CB8AC3E}">
        <p14:creationId xmlns:p14="http://schemas.microsoft.com/office/powerpoint/2010/main" val="31678100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2EC802C7-D4F8-5F03-5CD7-D758A981DB87}"/>
              </a:ext>
            </a:extLst>
          </p:cNvPr>
          <p:cNvSpPr>
            <a:spLocks noGrp="1"/>
          </p:cNvSpPr>
          <p:nvPr>
            <p:ph type="title"/>
          </p:nvPr>
        </p:nvSpPr>
        <p:spPr>
          <a:xfrm>
            <a:off x="983432" y="836712"/>
            <a:ext cx="9897255" cy="797305"/>
          </a:xfrm>
        </p:spPr>
        <p:txBody>
          <a:bodyPr>
            <a:noAutofit/>
          </a:bodyPr>
          <a:lstStyle/>
          <a:p>
            <a:pPr algn="ctr"/>
            <a:r>
              <a:rPr lang="en-US" sz="3200" dirty="0"/>
              <a:t>Education Inspection Framework - our renewed approach</a:t>
            </a:r>
          </a:p>
        </p:txBody>
      </p:sp>
      <p:sp>
        <p:nvSpPr>
          <p:cNvPr id="11" name="Slide Number Placeholder 2">
            <a:extLst>
              <a:ext uri="{FF2B5EF4-FFF2-40B4-BE49-F238E27FC236}">
                <a16:creationId xmlns:a16="http://schemas.microsoft.com/office/drawing/2014/main" id="{EC6F4D53-9B66-D58E-7065-723C8D705891}"/>
              </a:ext>
            </a:extLst>
          </p:cNvPr>
          <p:cNvSpPr>
            <a:spLocks noGrp="1"/>
          </p:cNvSpPr>
          <p:nvPr>
            <p:ph type="sldNum" sz="quarter" idx="4"/>
          </p:nvPr>
        </p:nvSpPr>
        <p:spPr>
          <a:xfrm>
            <a:off x="11113200" y="6386545"/>
            <a:ext cx="1080000" cy="365125"/>
          </a:xfrm>
        </p:spPr>
        <p:txBody>
          <a:bodyPr anchor="ctr">
            <a:normAutofit/>
          </a:bodyPr>
          <a:lstStyle/>
          <a:p>
            <a:pPr>
              <a:spcAft>
                <a:spcPts val="600"/>
              </a:spcAft>
            </a:pPr>
            <a:fld id="{5F4C8201-D8A8-417D-8A18-42E93E6C5D44}" type="slidenum">
              <a:rPr lang="en-GB" smtClean="0"/>
              <a:pPr>
                <a:spcAft>
                  <a:spcPts val="600"/>
                </a:spcAft>
              </a:pPr>
              <a:t>65</a:t>
            </a:fld>
            <a:endParaRPr lang="en-GB"/>
          </a:p>
        </p:txBody>
      </p:sp>
      <p:pic>
        <p:nvPicPr>
          <p:cNvPr id="4" name="Picture 3">
            <a:extLst>
              <a:ext uri="{FF2B5EF4-FFF2-40B4-BE49-F238E27FC236}">
                <a16:creationId xmlns:a16="http://schemas.microsoft.com/office/drawing/2014/main" id="{D0B6A9FE-B01F-7E47-0D50-1D179F26D096}"/>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r="1823" b="-5"/>
          <a:stretch>
            <a:fillRect/>
          </a:stretch>
        </p:blipFill>
        <p:spPr>
          <a:xfrm>
            <a:off x="1014655" y="1988840"/>
            <a:ext cx="9553704" cy="4448874"/>
          </a:xfrm>
          <a:prstGeom prst="rect">
            <a:avLst/>
          </a:prstGeom>
          <a:noFill/>
        </p:spPr>
      </p:pic>
    </p:spTree>
    <p:extLst>
      <p:ext uri="{BB962C8B-B14F-4D97-AF65-F5344CB8AC3E}">
        <p14:creationId xmlns:p14="http://schemas.microsoft.com/office/powerpoint/2010/main" val="39767163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56727C5-2627-C6BF-7BF2-BF9AFD2B4CE5}"/>
              </a:ext>
            </a:extLst>
          </p:cNvPr>
          <p:cNvSpPr>
            <a:spLocks noGrp="1"/>
          </p:cNvSpPr>
          <p:nvPr>
            <p:ph type="body" sz="quarter" idx="12"/>
          </p:nvPr>
        </p:nvSpPr>
        <p:spPr/>
        <p:txBody>
          <a:bodyPr vert="horz" lIns="91440" tIns="45720" rIns="91440" bIns="45720" rtlCol="0" anchor="t">
            <a:normAutofit/>
          </a:bodyPr>
          <a:lstStyle/>
          <a:p>
            <a:r>
              <a:rPr lang="en-GB"/>
              <a:t>Collaboration at the heart of the inspection through open reflection meetings</a:t>
            </a:r>
          </a:p>
          <a:p>
            <a:r>
              <a:rPr lang="en-GB"/>
              <a:t>Shaped around context and what is happening in </a:t>
            </a:r>
            <a:r>
              <a:rPr lang="en-GB" b="1"/>
              <a:t>your</a:t>
            </a:r>
            <a:r>
              <a:rPr lang="en-GB"/>
              <a:t> school</a:t>
            </a:r>
          </a:p>
          <a:p>
            <a:endParaRPr lang="en-GB" b="1"/>
          </a:p>
        </p:txBody>
      </p:sp>
      <p:pic>
        <p:nvPicPr>
          <p:cNvPr id="6" name="Picture Placeholder 5" descr="A person sitting in front of a group of people&#10;&#10;AI-generated content may be incorrect.">
            <a:extLst>
              <a:ext uri="{FF2B5EF4-FFF2-40B4-BE49-F238E27FC236}">
                <a16:creationId xmlns:a16="http://schemas.microsoft.com/office/drawing/2014/main" id="{4C3E500E-4B77-97D2-EEC6-1B58B52C8276}"/>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1" y="0"/>
            <a:ext cx="4304713" cy="6858000"/>
          </a:xfrm>
        </p:spPr>
      </p:pic>
      <p:sp>
        <p:nvSpPr>
          <p:cNvPr id="2" name="Text Placeholder 1">
            <a:extLst>
              <a:ext uri="{FF2B5EF4-FFF2-40B4-BE49-F238E27FC236}">
                <a16:creationId xmlns:a16="http://schemas.microsoft.com/office/drawing/2014/main" id="{0FC64FDD-A9FB-6295-721C-52DA3A81E578}"/>
              </a:ext>
            </a:extLst>
          </p:cNvPr>
          <p:cNvSpPr>
            <a:spLocks noGrp="1"/>
          </p:cNvSpPr>
          <p:nvPr>
            <p:ph type="body" sz="quarter" idx="11"/>
          </p:nvPr>
        </p:nvSpPr>
        <p:spPr>
          <a:xfrm>
            <a:off x="4716878" y="1313631"/>
            <a:ext cx="6751221" cy="914400"/>
          </a:xfrm>
        </p:spPr>
        <p:txBody>
          <a:bodyPr>
            <a:noAutofit/>
          </a:bodyPr>
          <a:lstStyle/>
          <a:p>
            <a:pPr>
              <a:lnSpc>
                <a:spcPct val="110000"/>
              </a:lnSpc>
              <a:spcBef>
                <a:spcPts val="0"/>
              </a:spcBef>
            </a:pPr>
            <a:r>
              <a:rPr lang="en-GB" dirty="0"/>
              <a:t>Inspections that look and feel different </a:t>
            </a:r>
          </a:p>
        </p:txBody>
      </p:sp>
    </p:spTree>
    <p:extLst>
      <p:ext uri="{BB962C8B-B14F-4D97-AF65-F5344CB8AC3E}">
        <p14:creationId xmlns:p14="http://schemas.microsoft.com/office/powerpoint/2010/main" val="30084213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097553A-6B23-3898-AF50-014DC2928420}"/>
              </a:ext>
            </a:extLst>
          </p:cNvPr>
          <p:cNvSpPr>
            <a:spLocks noGrp="1"/>
          </p:cNvSpPr>
          <p:nvPr>
            <p:ph type="title"/>
          </p:nvPr>
        </p:nvSpPr>
        <p:spPr/>
        <p:txBody>
          <a:bodyPr/>
          <a:lstStyle/>
          <a:p>
            <a:r>
              <a:rPr lang="en-GB" dirty="0"/>
              <a:t>The renewed framework 10 months in</a:t>
            </a:r>
          </a:p>
        </p:txBody>
      </p:sp>
      <p:sp>
        <p:nvSpPr>
          <p:cNvPr id="6" name="Content Placeholder 5">
            <a:extLst>
              <a:ext uri="{FF2B5EF4-FFF2-40B4-BE49-F238E27FC236}">
                <a16:creationId xmlns:a16="http://schemas.microsoft.com/office/drawing/2014/main" id="{A4C54731-FABD-34B8-4B7F-F03FD8CCD8E1}"/>
              </a:ext>
            </a:extLst>
          </p:cNvPr>
          <p:cNvSpPr>
            <a:spLocks noGrp="1"/>
          </p:cNvSpPr>
          <p:nvPr>
            <p:ph sz="quarter" idx="13"/>
          </p:nvPr>
        </p:nvSpPr>
        <p:spPr>
          <a:xfrm>
            <a:off x="519225" y="1556792"/>
            <a:ext cx="5001966" cy="4752528"/>
          </a:xfrm>
        </p:spPr>
        <p:txBody>
          <a:bodyPr/>
          <a:lstStyle/>
          <a:p>
            <a:r>
              <a:rPr lang="en-GB" sz="2400" b="1" dirty="0"/>
              <a:t>What has gone well:</a:t>
            </a:r>
          </a:p>
          <a:p>
            <a:r>
              <a:rPr lang="en-GB" b="1" dirty="0"/>
              <a:t>There has been</a:t>
            </a:r>
          </a:p>
          <a:p>
            <a:pPr lvl="0"/>
            <a:r>
              <a:rPr lang="en-GB" dirty="0"/>
              <a:t>Improved collaboration and discussion with leaders</a:t>
            </a:r>
          </a:p>
          <a:p>
            <a:pPr lvl="0"/>
            <a:r>
              <a:rPr lang="en-GB" dirty="0"/>
              <a:t>More nuance in the profile of gradings awarded to schools</a:t>
            </a:r>
          </a:p>
          <a:p>
            <a:pPr lvl="0"/>
            <a:r>
              <a:rPr lang="en-GB" dirty="0"/>
              <a:t>A raising of the profile of inclusion</a:t>
            </a:r>
          </a:p>
          <a:p>
            <a:pPr lvl="0"/>
            <a:r>
              <a:rPr lang="en-GB" dirty="0"/>
              <a:t>A positive start to the monitoring process.</a:t>
            </a:r>
          </a:p>
          <a:p>
            <a:endParaRPr lang="en-GB" dirty="0"/>
          </a:p>
        </p:txBody>
      </p:sp>
      <p:sp>
        <p:nvSpPr>
          <p:cNvPr id="7" name="Content Placeholder 6">
            <a:extLst>
              <a:ext uri="{FF2B5EF4-FFF2-40B4-BE49-F238E27FC236}">
                <a16:creationId xmlns:a16="http://schemas.microsoft.com/office/drawing/2014/main" id="{7B721249-81DB-858E-AC23-D68B16C46BB2}"/>
              </a:ext>
            </a:extLst>
          </p:cNvPr>
          <p:cNvSpPr>
            <a:spLocks noGrp="1"/>
          </p:cNvSpPr>
          <p:nvPr>
            <p:ph sz="quarter" idx="14"/>
          </p:nvPr>
        </p:nvSpPr>
        <p:spPr/>
        <p:txBody>
          <a:bodyPr>
            <a:normAutofit fontScale="92500" lnSpcReduction="20000"/>
          </a:bodyPr>
          <a:lstStyle/>
          <a:p>
            <a:r>
              <a:rPr lang="en-GB" sz="2400" b="1" dirty="0"/>
              <a:t>What we know is working:</a:t>
            </a:r>
          </a:p>
          <a:p>
            <a:r>
              <a:rPr lang="en-GB" b="1" dirty="0"/>
              <a:t>We know that</a:t>
            </a:r>
          </a:p>
          <a:p>
            <a:pPr lvl="0"/>
            <a:r>
              <a:rPr lang="en-GB" dirty="0"/>
              <a:t>The methodology is being followed.</a:t>
            </a:r>
          </a:p>
          <a:p>
            <a:pPr lvl="0"/>
            <a:r>
              <a:rPr lang="en-GB" dirty="0"/>
              <a:t>We are all becoming more familiar with the toolkit standards for each evaluation area</a:t>
            </a:r>
          </a:p>
          <a:p>
            <a:pPr lvl="0"/>
            <a:r>
              <a:rPr lang="en-GB" dirty="0"/>
              <a:t>Schools are becoming clearer on how grading works, including ‘secure fit’</a:t>
            </a:r>
          </a:p>
          <a:p>
            <a:pPr lvl="0"/>
            <a:r>
              <a:rPr lang="en-GB" dirty="0"/>
              <a:t>There is better understanding of the grades particularly, ‘needs attention’.</a:t>
            </a:r>
          </a:p>
          <a:p>
            <a:endParaRPr lang="en-GB" dirty="0"/>
          </a:p>
        </p:txBody>
      </p:sp>
    </p:spTree>
    <p:extLst>
      <p:ext uri="{BB962C8B-B14F-4D97-AF65-F5344CB8AC3E}">
        <p14:creationId xmlns:p14="http://schemas.microsoft.com/office/powerpoint/2010/main" val="2341902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E6CFC-F497-5778-0EA8-FA063A7969A1}"/>
              </a:ext>
            </a:extLst>
          </p:cNvPr>
          <p:cNvSpPr>
            <a:spLocks noGrp="1"/>
          </p:cNvSpPr>
          <p:nvPr>
            <p:ph type="title"/>
          </p:nvPr>
        </p:nvSpPr>
        <p:spPr/>
        <p:txBody>
          <a:bodyPr>
            <a:normAutofit/>
          </a:bodyPr>
          <a:lstStyle/>
          <a:p>
            <a:r>
              <a:rPr lang="en-GB" sz="3200" dirty="0"/>
              <a:t>A summary of key aspects</a:t>
            </a:r>
          </a:p>
        </p:txBody>
      </p:sp>
      <p:sp>
        <p:nvSpPr>
          <p:cNvPr id="3" name="Slide Number Placeholder 2">
            <a:extLst>
              <a:ext uri="{FF2B5EF4-FFF2-40B4-BE49-F238E27FC236}">
                <a16:creationId xmlns:a16="http://schemas.microsoft.com/office/drawing/2014/main" id="{7A7A61D5-6B34-D991-97A7-0A1BC7C7C38F}"/>
              </a:ext>
            </a:extLst>
          </p:cNvPr>
          <p:cNvSpPr>
            <a:spLocks noGrp="1"/>
          </p:cNvSpPr>
          <p:nvPr>
            <p:ph type="sldNum" sz="quarter" idx="12"/>
          </p:nvPr>
        </p:nvSpPr>
        <p:spPr/>
        <p:txBody>
          <a:bodyPr/>
          <a:lstStyle/>
          <a:p>
            <a:fld id="{5F4C8201-D8A8-417D-8A18-42E93E6C5D44}" type="slidenum">
              <a:rPr lang="en-GB" smtClean="0"/>
              <a:pPr/>
              <a:t>68</a:t>
            </a:fld>
            <a:endParaRPr lang="en-GB" dirty="0"/>
          </a:p>
        </p:txBody>
      </p:sp>
      <p:sp>
        <p:nvSpPr>
          <p:cNvPr id="15" name="Rectangle: Rounded Corners 14">
            <a:extLst>
              <a:ext uri="{FF2B5EF4-FFF2-40B4-BE49-F238E27FC236}">
                <a16:creationId xmlns:a16="http://schemas.microsoft.com/office/drawing/2014/main" id="{2A975316-88B1-8C6E-BE83-566F1031E9CF}"/>
              </a:ext>
            </a:extLst>
          </p:cNvPr>
          <p:cNvSpPr/>
          <p:nvPr/>
        </p:nvSpPr>
        <p:spPr>
          <a:xfrm>
            <a:off x="4511824" y="1634016"/>
            <a:ext cx="2784145" cy="1578391"/>
          </a:xfrm>
          <a:prstGeom prst="roundRect">
            <a:avLst>
              <a:gd name="adj" fmla="val 12779"/>
            </a:avLst>
          </a:prstGeom>
          <a:solidFill>
            <a:srgbClr val="2092B6"/>
          </a:solidFill>
          <a:ln>
            <a:noFill/>
          </a:ln>
          <a:effectLst>
            <a:outerShdw blurRad="698500" dist="241300" dir="5400000" sx="84000" sy="84000" algn="t" rotWithShape="0">
              <a:schemeClr val="tx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ctr">
              <a:lnSpc>
                <a:spcPct val="90000"/>
              </a:lnSpc>
              <a:spcBef>
                <a:spcPts val="1000"/>
              </a:spcBef>
              <a:defRPr/>
            </a:pPr>
            <a:r>
              <a:rPr lang="en-GB" sz="2800" dirty="0">
                <a:solidFill>
                  <a:srgbClr val="E8E7EE"/>
                </a:solidFill>
                <a:latin typeface="Tahoma" panose="020B0604030504040204" pitchFamily="34" charset="0"/>
                <a:ea typeface="Tahoma" panose="020B0604030504040204" pitchFamily="34" charset="0"/>
                <a:cs typeface="Tahoma" panose="020B0604030504040204" pitchFamily="34" charset="0"/>
              </a:rPr>
              <a:t>A five-point grading scale</a:t>
            </a:r>
          </a:p>
        </p:txBody>
      </p:sp>
      <p:sp>
        <p:nvSpPr>
          <p:cNvPr id="16" name="Rectangle: Rounded Corners 15">
            <a:extLst>
              <a:ext uri="{FF2B5EF4-FFF2-40B4-BE49-F238E27FC236}">
                <a16:creationId xmlns:a16="http://schemas.microsoft.com/office/drawing/2014/main" id="{B20D2241-D18F-FC52-6918-CAE4C16EC056}"/>
              </a:ext>
            </a:extLst>
          </p:cNvPr>
          <p:cNvSpPr/>
          <p:nvPr/>
        </p:nvSpPr>
        <p:spPr>
          <a:xfrm>
            <a:off x="1127448" y="1651825"/>
            <a:ext cx="2784145" cy="1578391"/>
          </a:xfrm>
          <a:prstGeom prst="roundRect">
            <a:avLst>
              <a:gd name="adj" fmla="val 12779"/>
            </a:avLst>
          </a:prstGeom>
          <a:solidFill>
            <a:srgbClr val="2092B6"/>
          </a:solidFill>
          <a:ln>
            <a:noFill/>
          </a:ln>
          <a:effectLst>
            <a:outerShdw blurRad="698500" dist="241300" dir="5400000" sx="84000" sy="84000" algn="t" rotWithShape="0">
              <a:schemeClr val="tx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ctr">
              <a:lnSpc>
                <a:spcPct val="90000"/>
              </a:lnSpc>
              <a:spcBef>
                <a:spcPts val="1000"/>
              </a:spcBef>
              <a:defRPr/>
            </a:pPr>
            <a:r>
              <a:rPr lang="en-GB" sz="2800" dirty="0">
                <a:solidFill>
                  <a:srgbClr val="E8E7EE"/>
                </a:solidFill>
                <a:latin typeface="Tahoma" panose="020B0604030504040204" pitchFamily="34" charset="0"/>
                <a:ea typeface="Tahoma" panose="020B0604030504040204" pitchFamily="34" charset="0"/>
                <a:cs typeface="Tahoma" panose="020B0604030504040204" pitchFamily="34" charset="0"/>
              </a:rPr>
              <a:t>New report card</a:t>
            </a:r>
          </a:p>
        </p:txBody>
      </p:sp>
      <p:sp>
        <p:nvSpPr>
          <p:cNvPr id="17" name="Rectangle: Rounded Corners 16">
            <a:extLst>
              <a:ext uri="{FF2B5EF4-FFF2-40B4-BE49-F238E27FC236}">
                <a16:creationId xmlns:a16="http://schemas.microsoft.com/office/drawing/2014/main" id="{4F829217-3462-DBAF-72E6-45E635C90228}"/>
              </a:ext>
            </a:extLst>
          </p:cNvPr>
          <p:cNvSpPr/>
          <p:nvPr/>
        </p:nvSpPr>
        <p:spPr>
          <a:xfrm>
            <a:off x="7896200" y="1651825"/>
            <a:ext cx="2784145" cy="1578391"/>
          </a:xfrm>
          <a:prstGeom prst="roundRect">
            <a:avLst>
              <a:gd name="adj" fmla="val 12779"/>
            </a:avLst>
          </a:prstGeom>
          <a:solidFill>
            <a:srgbClr val="2092B6"/>
          </a:solidFill>
          <a:ln>
            <a:noFill/>
          </a:ln>
          <a:effectLst>
            <a:outerShdw blurRad="698500" dist="241300" dir="5400000" sx="84000" sy="84000" algn="t" rotWithShape="0">
              <a:schemeClr val="tx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ctr">
              <a:lnSpc>
                <a:spcPct val="90000"/>
              </a:lnSpc>
              <a:spcBef>
                <a:spcPts val="1000"/>
              </a:spcBef>
              <a:defRPr/>
            </a:pPr>
            <a:r>
              <a:rPr lang="en-GB" sz="2800" dirty="0">
                <a:solidFill>
                  <a:srgbClr val="E8E7EE"/>
                </a:solidFill>
                <a:ea typeface="Tahoma"/>
                <a:cs typeface="Tahoma"/>
              </a:rPr>
              <a:t>A renewed focus on inclusion </a:t>
            </a:r>
            <a:endParaRPr lang="en-GB" sz="2800" dirty="0">
              <a:solidFill>
                <a:srgbClr val="E8E7EE"/>
              </a:solidFill>
              <a:latin typeface="Tahoma" panose="020B0604030504040204" pitchFamily="34" charset="0"/>
              <a:ea typeface="Tahoma" panose="020B0604030504040204" pitchFamily="34" charset="0"/>
              <a:cs typeface="Tahoma" panose="020B0604030504040204" pitchFamily="34" charset="0"/>
            </a:endParaRPr>
          </a:p>
        </p:txBody>
      </p:sp>
      <p:sp>
        <p:nvSpPr>
          <p:cNvPr id="18" name="Rectangle: Rounded Corners 17">
            <a:extLst>
              <a:ext uri="{FF2B5EF4-FFF2-40B4-BE49-F238E27FC236}">
                <a16:creationId xmlns:a16="http://schemas.microsoft.com/office/drawing/2014/main" id="{E6BBCDDF-E30B-D278-A79F-5EDAC9487175}"/>
              </a:ext>
            </a:extLst>
          </p:cNvPr>
          <p:cNvSpPr/>
          <p:nvPr/>
        </p:nvSpPr>
        <p:spPr>
          <a:xfrm>
            <a:off x="1199456" y="4005064"/>
            <a:ext cx="2784145" cy="1578391"/>
          </a:xfrm>
          <a:prstGeom prst="roundRect">
            <a:avLst>
              <a:gd name="adj" fmla="val 12779"/>
            </a:avLst>
          </a:prstGeom>
          <a:solidFill>
            <a:srgbClr val="2092B6"/>
          </a:solidFill>
          <a:ln>
            <a:noFill/>
          </a:ln>
          <a:effectLst>
            <a:outerShdw blurRad="698500" dist="241300" dir="5400000" sx="84000" sy="84000" algn="t" rotWithShape="0">
              <a:schemeClr val="tx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ctr">
              <a:lnSpc>
                <a:spcPct val="90000"/>
              </a:lnSpc>
              <a:spcBef>
                <a:spcPts val="1000"/>
              </a:spcBef>
              <a:defRPr/>
            </a:pPr>
            <a:r>
              <a:rPr lang="en-GB" sz="2800" dirty="0">
                <a:solidFill>
                  <a:srgbClr val="E8E7EE"/>
                </a:solidFill>
                <a:latin typeface="Tahoma" panose="020B0604030504040204" pitchFamily="34" charset="0"/>
                <a:ea typeface="Tahoma" panose="020B0604030504040204" pitchFamily="34" charset="0"/>
                <a:cs typeface="Tahoma" panose="020B0604030504040204" pitchFamily="34" charset="0"/>
              </a:rPr>
              <a:t>New toolkits</a:t>
            </a:r>
          </a:p>
        </p:txBody>
      </p:sp>
      <p:sp>
        <p:nvSpPr>
          <p:cNvPr id="19" name="Rectangle: Rounded Corners 18">
            <a:extLst>
              <a:ext uri="{FF2B5EF4-FFF2-40B4-BE49-F238E27FC236}">
                <a16:creationId xmlns:a16="http://schemas.microsoft.com/office/drawing/2014/main" id="{04044FA6-E4E8-92F2-6F89-71EA72C67565}"/>
              </a:ext>
            </a:extLst>
          </p:cNvPr>
          <p:cNvSpPr/>
          <p:nvPr/>
        </p:nvSpPr>
        <p:spPr>
          <a:xfrm>
            <a:off x="4539986" y="4003127"/>
            <a:ext cx="2784145" cy="1578391"/>
          </a:xfrm>
          <a:prstGeom prst="roundRect">
            <a:avLst>
              <a:gd name="adj" fmla="val 12779"/>
            </a:avLst>
          </a:prstGeom>
          <a:solidFill>
            <a:srgbClr val="2092B6"/>
          </a:solidFill>
          <a:ln>
            <a:noFill/>
          </a:ln>
          <a:effectLst>
            <a:outerShdw blurRad="698500" dist="241300" dir="5400000" sx="84000" sy="84000" algn="t" rotWithShape="0">
              <a:schemeClr val="tx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ctr">
              <a:lnSpc>
                <a:spcPct val="90000"/>
              </a:lnSpc>
              <a:spcBef>
                <a:spcPts val="1000"/>
              </a:spcBef>
              <a:defRPr/>
            </a:pPr>
            <a:r>
              <a:rPr lang="en-GB" sz="2800" dirty="0">
                <a:solidFill>
                  <a:srgbClr val="E8E7EE"/>
                </a:solidFill>
                <a:latin typeface="Tahoma" panose="020B0604030504040204" pitchFamily="34" charset="0"/>
                <a:ea typeface="Tahoma" panose="020B0604030504040204" pitchFamily="34" charset="0"/>
                <a:cs typeface="Tahoma" panose="020B0604030504040204" pitchFamily="34" charset="0"/>
              </a:rPr>
              <a:t>New inspection methodology</a:t>
            </a:r>
          </a:p>
        </p:txBody>
      </p:sp>
      <p:sp>
        <p:nvSpPr>
          <p:cNvPr id="20" name="Rectangle: Rounded Corners 19">
            <a:extLst>
              <a:ext uri="{FF2B5EF4-FFF2-40B4-BE49-F238E27FC236}">
                <a16:creationId xmlns:a16="http://schemas.microsoft.com/office/drawing/2014/main" id="{4A055673-44CB-EFAC-5149-BD7DEF818CB2}"/>
              </a:ext>
            </a:extLst>
          </p:cNvPr>
          <p:cNvSpPr/>
          <p:nvPr/>
        </p:nvSpPr>
        <p:spPr>
          <a:xfrm>
            <a:off x="7915254" y="3933056"/>
            <a:ext cx="2784145" cy="1578391"/>
          </a:xfrm>
          <a:prstGeom prst="roundRect">
            <a:avLst>
              <a:gd name="adj" fmla="val 12779"/>
            </a:avLst>
          </a:prstGeom>
          <a:solidFill>
            <a:srgbClr val="2092B6"/>
          </a:solidFill>
          <a:ln>
            <a:noFill/>
          </a:ln>
          <a:effectLst>
            <a:outerShdw blurRad="698500" dist="241300" dir="5400000" sx="84000" sy="84000" algn="t" rotWithShape="0">
              <a:schemeClr val="tx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ctr">
              <a:lnSpc>
                <a:spcPct val="90000"/>
              </a:lnSpc>
              <a:spcBef>
                <a:spcPts val="1000"/>
              </a:spcBef>
              <a:defRPr/>
            </a:pPr>
            <a:r>
              <a:rPr lang="en-GB" sz="2800" dirty="0">
                <a:solidFill>
                  <a:srgbClr val="E8E7EE"/>
                </a:solidFill>
                <a:latin typeface="Tahoma" panose="020B0604030504040204" pitchFamily="34" charset="0"/>
                <a:ea typeface="Tahoma" panose="020B0604030504040204" pitchFamily="34" charset="0"/>
                <a:cs typeface="Tahoma" panose="020B0604030504040204" pitchFamily="34" charset="0"/>
              </a:rPr>
              <a:t>Renewed focus on context</a:t>
            </a:r>
          </a:p>
        </p:txBody>
      </p:sp>
    </p:spTree>
    <p:extLst>
      <p:ext uri="{BB962C8B-B14F-4D97-AF65-F5344CB8AC3E}">
        <p14:creationId xmlns:p14="http://schemas.microsoft.com/office/powerpoint/2010/main" val="15499313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230558-476F-375D-B52A-11E75E9DD628}"/>
              </a:ext>
            </a:extLst>
          </p:cNvPr>
          <p:cNvSpPr/>
          <p:nvPr/>
        </p:nvSpPr>
        <p:spPr>
          <a:xfrm>
            <a:off x="9005777" y="212651"/>
            <a:ext cx="2626242" cy="14141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E483A553-91FE-20BF-827C-2C3742406A6D}"/>
              </a:ext>
            </a:extLst>
          </p:cNvPr>
          <p:cNvSpPr>
            <a:spLocks noGrp="1"/>
          </p:cNvSpPr>
          <p:nvPr>
            <p:ph idx="1"/>
          </p:nvPr>
        </p:nvSpPr>
        <p:spPr>
          <a:xfrm>
            <a:off x="1052839" y="624146"/>
            <a:ext cx="10086322" cy="4351338"/>
          </a:xfrm>
          <a:noFill/>
        </p:spPr>
        <p:txBody>
          <a:bodyPr>
            <a:normAutofit/>
          </a:bodyPr>
          <a:lstStyle/>
          <a:p>
            <a:pPr marL="0" indent="0" algn="ctr">
              <a:buNone/>
            </a:pPr>
            <a:r>
              <a:rPr lang="en-GB" sz="3600" b="1"/>
              <a:t>Leadership, inclusion and an open and positive safeguarding culture</a:t>
            </a:r>
            <a:r>
              <a:rPr lang="en-GB" sz="3600"/>
              <a:t> are key areas of focus when gathering evidence.</a:t>
            </a:r>
          </a:p>
        </p:txBody>
      </p:sp>
      <p:pic>
        <p:nvPicPr>
          <p:cNvPr id="8" name="Picture 7">
            <a:extLst>
              <a:ext uri="{FF2B5EF4-FFF2-40B4-BE49-F238E27FC236}">
                <a16:creationId xmlns:a16="http://schemas.microsoft.com/office/drawing/2014/main" id="{F86ED646-254B-30AB-B058-E0734988F600}"/>
              </a:ext>
            </a:extLst>
          </p:cNvPr>
          <p:cNvPicPr>
            <a:picLocks noChangeAspect="1"/>
          </p:cNvPicPr>
          <p:nvPr/>
        </p:nvPicPr>
        <p:blipFill>
          <a:blip r:embed="rId3"/>
          <a:stretch>
            <a:fillRect/>
          </a:stretch>
        </p:blipFill>
        <p:spPr>
          <a:xfrm>
            <a:off x="2047536" y="2658049"/>
            <a:ext cx="8255414" cy="3379934"/>
          </a:xfrm>
          <a:prstGeom prst="rect">
            <a:avLst/>
          </a:prstGeom>
        </p:spPr>
      </p:pic>
    </p:spTree>
    <p:extLst>
      <p:ext uri="{BB962C8B-B14F-4D97-AF65-F5344CB8AC3E}">
        <p14:creationId xmlns:p14="http://schemas.microsoft.com/office/powerpoint/2010/main" val="13732342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548C37E-090B-F17E-50FE-427B474B5E21}"/>
              </a:ext>
            </a:extLst>
          </p:cNvPr>
          <p:cNvPicPr>
            <a:picLocks noGrp="1" noChangeAspect="1"/>
          </p:cNvPicPr>
          <p:nvPr>
            <p:ph sz="quarter" idx="10"/>
          </p:nvPr>
        </p:nvPicPr>
        <p:blipFill>
          <a:blip r:embed="rId3"/>
          <a:stretch>
            <a:fillRect/>
          </a:stretch>
        </p:blipFill>
        <p:spPr>
          <a:xfrm>
            <a:off x="455470" y="1124744"/>
            <a:ext cx="11281060" cy="4822652"/>
          </a:xfrm>
          <a:prstGeom prst="rect">
            <a:avLst/>
          </a:prstGeom>
          <a:noFill/>
        </p:spPr>
      </p:pic>
      <p:sp>
        <p:nvSpPr>
          <p:cNvPr id="3" name="Slide Number Placeholder 2" hidden="1">
            <a:extLst>
              <a:ext uri="{FF2B5EF4-FFF2-40B4-BE49-F238E27FC236}">
                <a16:creationId xmlns:a16="http://schemas.microsoft.com/office/drawing/2014/main" id="{D1A04019-03D4-9166-2051-B92F6E1AD5BA}"/>
              </a:ext>
            </a:extLst>
          </p:cNvPr>
          <p:cNvSpPr>
            <a:spLocks noGrp="1"/>
          </p:cNvSpPr>
          <p:nvPr>
            <p:ph type="sldNum" sz="quarter" idx="4"/>
          </p:nvPr>
        </p:nvSpPr>
        <p:spPr/>
        <p:txBody>
          <a:bodyPr/>
          <a:lstStyle/>
          <a:p>
            <a:pPr>
              <a:spcAft>
                <a:spcPts val="600"/>
              </a:spcAft>
            </a:pPr>
            <a:fld id="{5F4C8201-D8A8-417D-8A18-42E93E6C5D44}" type="slidenum">
              <a:rPr lang="en-GB" smtClean="0"/>
              <a:pPr>
                <a:spcAft>
                  <a:spcPts val="600"/>
                </a:spcAft>
              </a:pPr>
              <a:t>70</a:t>
            </a:fld>
            <a:endParaRPr lang="en-GB"/>
          </a:p>
        </p:txBody>
      </p:sp>
    </p:spTree>
    <p:extLst>
      <p:ext uri="{BB962C8B-B14F-4D97-AF65-F5344CB8AC3E}">
        <p14:creationId xmlns:p14="http://schemas.microsoft.com/office/powerpoint/2010/main" val="9387155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1FAFC-0EBC-A412-00A3-E2F687EC8E5A}"/>
              </a:ext>
            </a:extLst>
          </p:cNvPr>
          <p:cNvSpPr>
            <a:spLocks noGrp="1"/>
          </p:cNvSpPr>
          <p:nvPr>
            <p:ph type="title"/>
          </p:nvPr>
        </p:nvSpPr>
        <p:spPr>
          <a:xfrm>
            <a:off x="519225" y="471455"/>
            <a:ext cx="9897255" cy="797305"/>
          </a:xfrm>
        </p:spPr>
        <p:txBody>
          <a:bodyPr anchor="t">
            <a:normAutofit fontScale="90000"/>
          </a:bodyPr>
          <a:lstStyle/>
          <a:p>
            <a:r>
              <a:rPr lang="en-GB" dirty="0"/>
              <a:t>Some other key terms that we use on inspection</a:t>
            </a:r>
            <a:endParaRPr lang="en-GB"/>
          </a:p>
        </p:txBody>
      </p:sp>
      <p:sp>
        <p:nvSpPr>
          <p:cNvPr id="3" name="Slide Number Placeholder 2">
            <a:extLst>
              <a:ext uri="{FF2B5EF4-FFF2-40B4-BE49-F238E27FC236}">
                <a16:creationId xmlns:a16="http://schemas.microsoft.com/office/drawing/2014/main" id="{E504AF6C-8DF7-685D-09ED-454F1F60E5F0}"/>
              </a:ext>
            </a:extLst>
          </p:cNvPr>
          <p:cNvSpPr>
            <a:spLocks noGrp="1"/>
          </p:cNvSpPr>
          <p:nvPr>
            <p:ph type="sldNum" sz="quarter" idx="12"/>
          </p:nvPr>
        </p:nvSpPr>
        <p:spPr>
          <a:xfrm>
            <a:off x="11113200" y="6386545"/>
            <a:ext cx="1080000" cy="365125"/>
          </a:xfrm>
        </p:spPr>
        <p:txBody>
          <a:bodyPr anchor="ctr">
            <a:normAutofit/>
          </a:bodyPr>
          <a:lstStyle/>
          <a:p>
            <a:pPr>
              <a:spcAft>
                <a:spcPts val="600"/>
              </a:spcAft>
            </a:pPr>
            <a:fld id="{5F4C8201-D8A8-417D-8A18-42E93E6C5D44}" type="slidenum">
              <a:rPr lang="en-GB" smtClean="0"/>
              <a:pPr>
                <a:spcAft>
                  <a:spcPts val="600"/>
                </a:spcAft>
              </a:pPr>
              <a:t>71</a:t>
            </a:fld>
            <a:endParaRPr lang="en-GB"/>
          </a:p>
        </p:txBody>
      </p:sp>
      <p:graphicFrame>
        <p:nvGraphicFramePr>
          <p:cNvPr id="14" name="Content Placeholder 3">
            <a:extLst>
              <a:ext uri="{FF2B5EF4-FFF2-40B4-BE49-F238E27FC236}">
                <a16:creationId xmlns:a16="http://schemas.microsoft.com/office/drawing/2014/main" id="{09E20223-B67F-E71F-CDBB-EEBC90FE0A9D}"/>
              </a:ext>
            </a:extLst>
          </p:cNvPr>
          <p:cNvGraphicFramePr>
            <a:graphicFrameLocks noGrp="1"/>
          </p:cNvGraphicFramePr>
          <p:nvPr>
            <p:ph sz="quarter" idx="14"/>
          </p:nvPr>
        </p:nvGraphicFramePr>
        <p:xfrm>
          <a:off x="839416" y="1628799"/>
          <a:ext cx="10509363" cy="4757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663492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A7386-4B49-9B68-A47F-18CF4DA7D68E}"/>
              </a:ext>
            </a:extLst>
          </p:cNvPr>
          <p:cNvSpPr>
            <a:spLocks noGrp="1"/>
          </p:cNvSpPr>
          <p:nvPr>
            <p:ph type="title"/>
          </p:nvPr>
        </p:nvSpPr>
        <p:spPr>
          <a:xfrm>
            <a:off x="519225" y="471455"/>
            <a:ext cx="9897255" cy="797305"/>
          </a:xfrm>
        </p:spPr>
        <p:txBody>
          <a:bodyPr anchor="ctr">
            <a:normAutofit/>
          </a:bodyPr>
          <a:lstStyle/>
          <a:p>
            <a:r>
              <a:rPr lang="en-GB"/>
              <a:t>What happens and when during the inspection?</a:t>
            </a:r>
          </a:p>
        </p:txBody>
      </p:sp>
      <p:pic>
        <p:nvPicPr>
          <p:cNvPr id="5" name="Content Placeholder 6" descr="Different colored question marks">
            <a:extLst>
              <a:ext uri="{FF2B5EF4-FFF2-40B4-BE49-F238E27FC236}">
                <a16:creationId xmlns:a16="http://schemas.microsoft.com/office/drawing/2014/main" id="{6C77D00D-2BED-905F-2BFB-3C69286BD663}"/>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rcRect r="2" b="8913"/>
          <a:stretch>
            <a:fillRect/>
          </a:stretch>
        </p:blipFill>
        <p:spPr>
          <a:xfrm>
            <a:off x="514979" y="1556793"/>
            <a:ext cx="9181421" cy="4704308"/>
          </a:xfrm>
          <a:noFill/>
        </p:spPr>
      </p:pic>
      <p:sp>
        <p:nvSpPr>
          <p:cNvPr id="3" name="Slide Number Placeholder 2" hidden="1">
            <a:extLst>
              <a:ext uri="{FF2B5EF4-FFF2-40B4-BE49-F238E27FC236}">
                <a16:creationId xmlns:a16="http://schemas.microsoft.com/office/drawing/2014/main" id="{C0E0CF13-DEE4-0227-2B3E-A3D45684AC7C}"/>
              </a:ext>
            </a:extLst>
          </p:cNvPr>
          <p:cNvSpPr>
            <a:spLocks noGrp="1"/>
          </p:cNvSpPr>
          <p:nvPr>
            <p:ph type="sldNum" sz="quarter" idx="4"/>
          </p:nvPr>
        </p:nvSpPr>
        <p:spPr/>
        <p:txBody>
          <a:bodyPr/>
          <a:lstStyle/>
          <a:p>
            <a:pPr>
              <a:spcAft>
                <a:spcPts val="600"/>
              </a:spcAft>
            </a:pPr>
            <a:fld id="{5F4C8201-D8A8-417D-8A18-42E93E6C5D44}" type="slidenum">
              <a:rPr lang="en-GB" smtClean="0"/>
              <a:pPr>
                <a:spcAft>
                  <a:spcPts val="600"/>
                </a:spcAft>
              </a:pPr>
              <a:t>72</a:t>
            </a:fld>
            <a:endParaRPr lang="en-GB"/>
          </a:p>
        </p:txBody>
      </p:sp>
    </p:spTree>
    <p:extLst>
      <p:ext uri="{BB962C8B-B14F-4D97-AF65-F5344CB8AC3E}">
        <p14:creationId xmlns:p14="http://schemas.microsoft.com/office/powerpoint/2010/main" val="24008352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D07AD8F-B33F-419D-44FF-C23536E58D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EB7CF5-A57F-2A7D-69DF-DBB17B930739}"/>
              </a:ext>
            </a:extLst>
          </p:cNvPr>
          <p:cNvSpPr>
            <a:spLocks noGrp="1"/>
          </p:cNvSpPr>
          <p:nvPr>
            <p:ph type="title"/>
          </p:nvPr>
        </p:nvSpPr>
        <p:spPr>
          <a:xfrm>
            <a:off x="982512" y="56785"/>
            <a:ext cx="8994775" cy="1325563"/>
          </a:xfrm>
        </p:spPr>
        <p:txBody>
          <a:bodyPr>
            <a:normAutofit/>
          </a:bodyPr>
          <a:lstStyle/>
          <a:p>
            <a:r>
              <a:rPr lang="en-GB" sz="3200" dirty="0"/>
              <a:t>Preparation</a:t>
            </a:r>
          </a:p>
        </p:txBody>
      </p:sp>
      <p:sp>
        <p:nvSpPr>
          <p:cNvPr id="3" name="Content Placeholder 2">
            <a:extLst>
              <a:ext uri="{FF2B5EF4-FFF2-40B4-BE49-F238E27FC236}">
                <a16:creationId xmlns:a16="http://schemas.microsoft.com/office/drawing/2014/main" id="{EE057B8D-AD6C-A7D8-610E-803C421DA925}"/>
              </a:ext>
            </a:extLst>
          </p:cNvPr>
          <p:cNvSpPr>
            <a:spLocks noGrp="1"/>
          </p:cNvSpPr>
          <p:nvPr>
            <p:ph idx="1"/>
          </p:nvPr>
        </p:nvSpPr>
        <p:spPr>
          <a:xfrm>
            <a:off x="1063792" y="1615669"/>
            <a:ext cx="4120100" cy="1045029"/>
          </a:xfrm>
        </p:spPr>
        <p:txBody>
          <a:bodyPr>
            <a:normAutofit/>
          </a:bodyPr>
          <a:lstStyle/>
          <a:p>
            <a:pPr marL="0" indent="0">
              <a:buNone/>
            </a:pPr>
            <a:r>
              <a:rPr lang="en-GB" dirty="0">
                <a:solidFill>
                  <a:srgbClr val="FF5B5F"/>
                </a:solidFill>
              </a:rPr>
              <a:t>Pre-inspection</a:t>
            </a:r>
          </a:p>
        </p:txBody>
      </p:sp>
      <p:sp>
        <p:nvSpPr>
          <p:cNvPr id="19" name="TextBox 18">
            <a:extLst>
              <a:ext uri="{FF2B5EF4-FFF2-40B4-BE49-F238E27FC236}">
                <a16:creationId xmlns:a16="http://schemas.microsoft.com/office/drawing/2014/main" id="{36270A6C-12DC-B613-29E8-3290B43FC574}"/>
              </a:ext>
            </a:extLst>
          </p:cNvPr>
          <p:cNvSpPr txBox="1"/>
          <p:nvPr/>
        </p:nvSpPr>
        <p:spPr>
          <a:xfrm>
            <a:off x="3381989" y="3086049"/>
            <a:ext cx="180786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Context</a:t>
            </a:r>
          </a:p>
        </p:txBody>
      </p:sp>
      <p:sp>
        <p:nvSpPr>
          <p:cNvPr id="20" name="TextBox 19">
            <a:extLst>
              <a:ext uri="{FF2B5EF4-FFF2-40B4-BE49-F238E27FC236}">
                <a16:creationId xmlns:a16="http://schemas.microsoft.com/office/drawing/2014/main" id="{3BEA0FBE-7319-96B0-0A3A-3334D603DE3D}"/>
              </a:ext>
            </a:extLst>
          </p:cNvPr>
          <p:cNvSpPr txBox="1"/>
          <p:nvPr/>
        </p:nvSpPr>
        <p:spPr>
          <a:xfrm>
            <a:off x="5249276" y="3106460"/>
            <a:ext cx="180786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Strengths </a:t>
            </a:r>
          </a:p>
        </p:txBody>
      </p:sp>
      <p:sp>
        <p:nvSpPr>
          <p:cNvPr id="23" name="TextBox 22">
            <a:extLst>
              <a:ext uri="{FF2B5EF4-FFF2-40B4-BE49-F238E27FC236}">
                <a16:creationId xmlns:a16="http://schemas.microsoft.com/office/drawing/2014/main" id="{3C07A7B4-6D4D-A579-283B-7AA85C087765}"/>
              </a:ext>
            </a:extLst>
          </p:cNvPr>
          <p:cNvSpPr txBox="1"/>
          <p:nvPr/>
        </p:nvSpPr>
        <p:spPr>
          <a:xfrm>
            <a:off x="7116563" y="3027846"/>
            <a:ext cx="180786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Priorities for improvement</a:t>
            </a:r>
          </a:p>
        </p:txBody>
      </p:sp>
      <p:sp>
        <p:nvSpPr>
          <p:cNvPr id="6" name="Content Placeholder 2">
            <a:extLst>
              <a:ext uri="{FF2B5EF4-FFF2-40B4-BE49-F238E27FC236}">
                <a16:creationId xmlns:a16="http://schemas.microsoft.com/office/drawing/2014/main" id="{AE50EED7-0091-1493-F1F7-011FEBFFE79D}"/>
              </a:ext>
            </a:extLst>
          </p:cNvPr>
          <p:cNvSpPr txBox="1">
            <a:spLocks/>
          </p:cNvSpPr>
          <p:nvPr/>
        </p:nvSpPr>
        <p:spPr>
          <a:xfrm>
            <a:off x="3337674" y="1468035"/>
            <a:ext cx="5699531" cy="7648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09ABC"/>
              </a:buClr>
              <a:buSzPct val="100000"/>
              <a:buFont typeface="Wingdings" panose="05000000000000000000" pitchFamily="2" charset="2"/>
              <a:buChar char="§"/>
              <a:defRPr sz="2800" kern="1200">
                <a:solidFill>
                  <a:srgbClr val="221E5B"/>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Clr>
                <a:srgbClr val="009ABC"/>
              </a:buClr>
              <a:buFont typeface="Wingdings" panose="05000000000000000000" pitchFamily="2" charset="2"/>
              <a:buChar char="§"/>
              <a:defRPr sz="2400" kern="1200">
                <a:solidFill>
                  <a:srgbClr val="221E5B"/>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Clr>
                <a:srgbClr val="009ABC"/>
              </a:buClr>
              <a:buFont typeface="Wingdings" panose="05000000000000000000" pitchFamily="2" charset="2"/>
              <a:buChar char="§"/>
              <a:defRPr sz="2000" kern="1200">
                <a:solidFill>
                  <a:srgbClr val="221E5B"/>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Clr>
                <a:srgbClr val="009ABC"/>
              </a:buClr>
              <a:buFont typeface="Wingdings" panose="05000000000000000000" pitchFamily="2" charset="2"/>
              <a:buChar char="§"/>
              <a:defRPr sz="1800" kern="1200">
                <a:solidFill>
                  <a:srgbClr val="221E5B"/>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Clr>
                <a:srgbClr val="009ABC"/>
              </a:buClr>
              <a:buFont typeface="Wingdings" panose="05000000000000000000" pitchFamily="2" charset="2"/>
              <a:buChar char="§"/>
              <a:defRPr sz="1800" kern="1200">
                <a:solidFill>
                  <a:srgbClr val="221E5B"/>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600"/>
              </a:spcBef>
              <a:spcAft>
                <a:spcPts val="0"/>
              </a:spcAft>
              <a:buClr>
                <a:srgbClr val="009ABC"/>
              </a:buClr>
              <a:buSzPct val="100000"/>
              <a:buFont typeface="Wingdings" panose="05000000000000000000" pitchFamily="2" charset="2"/>
              <a:buNone/>
              <a:tabLst/>
              <a:defRPr/>
            </a:pPr>
            <a:r>
              <a:rPr kumimoji="0" lang="en-GB" sz="1800" b="0" i="0" u="none" strike="noStrike" kern="1200" cap="none" spc="0" normalizeH="0" baseline="0" noProof="0">
                <a:ln>
                  <a:noFill/>
                </a:ln>
                <a:solidFill>
                  <a:srgbClr val="FF5B5F"/>
                </a:solidFill>
                <a:effectLst/>
                <a:uLnTx/>
                <a:uFillTx/>
                <a:latin typeface="Tahoma" panose="020B0604030504040204" pitchFamily="34" charset="0"/>
                <a:ea typeface="Tahoma" panose="020B0604030504040204" pitchFamily="34" charset="0"/>
                <a:cs typeface="Tahoma" panose="020B0604030504040204" pitchFamily="34" charset="0"/>
              </a:rPr>
              <a:t>Planning call</a:t>
            </a:r>
          </a:p>
        </p:txBody>
      </p:sp>
      <p:pic>
        <p:nvPicPr>
          <p:cNvPr id="30" name="Graphic 29" descr="Gears with solid fill">
            <a:extLst>
              <a:ext uri="{FF2B5EF4-FFF2-40B4-BE49-F238E27FC236}">
                <a16:creationId xmlns:a16="http://schemas.microsoft.com/office/drawing/2014/main" id="{BC8DB7C8-4B6A-B7C8-C995-76281A08F3E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70077" y="2076130"/>
            <a:ext cx="914400" cy="914400"/>
          </a:xfrm>
          <a:prstGeom prst="rect">
            <a:avLst/>
          </a:prstGeom>
        </p:spPr>
      </p:pic>
      <p:pic>
        <p:nvPicPr>
          <p:cNvPr id="8" name="Graphic 7" descr="Map compass with solid fill">
            <a:extLst>
              <a:ext uri="{FF2B5EF4-FFF2-40B4-BE49-F238E27FC236}">
                <a16:creationId xmlns:a16="http://schemas.microsoft.com/office/drawing/2014/main" id="{7D87A4C0-91A5-8819-C778-B5AF10CBBB4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66457" y="2109647"/>
            <a:ext cx="914400" cy="914400"/>
          </a:xfrm>
          <a:prstGeom prst="rect">
            <a:avLst/>
          </a:prstGeom>
        </p:spPr>
      </p:pic>
      <p:sp>
        <p:nvSpPr>
          <p:cNvPr id="10" name="Right Brace 9">
            <a:extLst>
              <a:ext uri="{FF2B5EF4-FFF2-40B4-BE49-F238E27FC236}">
                <a16:creationId xmlns:a16="http://schemas.microsoft.com/office/drawing/2014/main" id="{0009D472-9DE9-72BC-BA3B-5CC608D5CCD6}"/>
              </a:ext>
            </a:extLst>
          </p:cNvPr>
          <p:cNvSpPr/>
          <p:nvPr/>
        </p:nvSpPr>
        <p:spPr>
          <a:xfrm rot="5400000">
            <a:off x="5878286" y="2447103"/>
            <a:ext cx="618309" cy="3431177"/>
          </a:xfrm>
          <a:prstGeom prst="rightBrace">
            <a:avLst/>
          </a:prstGeom>
          <a:ln w="38100">
            <a:solidFill>
              <a:srgbClr val="FF5B5F"/>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Content Placeholder 2">
            <a:extLst>
              <a:ext uri="{FF2B5EF4-FFF2-40B4-BE49-F238E27FC236}">
                <a16:creationId xmlns:a16="http://schemas.microsoft.com/office/drawing/2014/main" id="{E4EE534F-5ECC-721A-517A-9D23B6C28C03}"/>
              </a:ext>
            </a:extLst>
          </p:cNvPr>
          <p:cNvSpPr txBox="1">
            <a:spLocks/>
          </p:cNvSpPr>
          <p:nvPr/>
        </p:nvSpPr>
        <p:spPr>
          <a:xfrm>
            <a:off x="2989331" y="4506103"/>
            <a:ext cx="6398508" cy="76486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rgbClr val="009ABC"/>
              </a:buClr>
              <a:buSzPct val="100000"/>
              <a:buFont typeface="Wingdings" panose="05000000000000000000" pitchFamily="2" charset="2"/>
              <a:buChar char="§"/>
              <a:defRPr sz="2800" kern="1200">
                <a:solidFill>
                  <a:srgbClr val="221E5B"/>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Clr>
                <a:srgbClr val="009ABC"/>
              </a:buClr>
              <a:buFont typeface="Wingdings" panose="05000000000000000000" pitchFamily="2" charset="2"/>
              <a:buChar char="§"/>
              <a:defRPr sz="2400" kern="1200">
                <a:solidFill>
                  <a:srgbClr val="221E5B"/>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Clr>
                <a:srgbClr val="009ABC"/>
              </a:buClr>
              <a:buFont typeface="Wingdings" panose="05000000000000000000" pitchFamily="2" charset="2"/>
              <a:buChar char="§"/>
              <a:defRPr sz="2000" kern="1200">
                <a:solidFill>
                  <a:srgbClr val="221E5B"/>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Clr>
                <a:srgbClr val="009ABC"/>
              </a:buClr>
              <a:buFont typeface="Wingdings" panose="05000000000000000000" pitchFamily="2" charset="2"/>
              <a:buChar char="§"/>
              <a:defRPr sz="1800" kern="1200">
                <a:solidFill>
                  <a:srgbClr val="221E5B"/>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Clr>
                <a:srgbClr val="009ABC"/>
              </a:buClr>
              <a:buFont typeface="Wingdings" panose="05000000000000000000" pitchFamily="2" charset="2"/>
              <a:buChar char="§"/>
              <a:defRPr sz="1800" kern="1200">
                <a:solidFill>
                  <a:srgbClr val="221E5B"/>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600"/>
              </a:spcBef>
              <a:spcAft>
                <a:spcPts val="0"/>
              </a:spcAft>
              <a:buClr>
                <a:srgbClr val="009ABC"/>
              </a:buClr>
              <a:buSzPct val="100000"/>
              <a:buFont typeface="Wingdings" panose="05000000000000000000" pitchFamily="2" charset="2"/>
              <a:buNone/>
              <a:tabLst/>
              <a:defRPr/>
            </a:pPr>
            <a:r>
              <a:rPr kumimoji="0" lang="en-GB" sz="1800" b="1" i="0" u="none" strike="noStrike" kern="1200" cap="none" spc="0" normalizeH="0" baseline="0" noProof="0">
                <a:ln>
                  <a:noFill/>
                </a:ln>
                <a:solidFill>
                  <a:srgbClr val="FF5B5F"/>
                </a:solidFill>
                <a:effectLst/>
                <a:uLnTx/>
                <a:uFillTx/>
                <a:latin typeface="Tahoma" panose="020B0604030504040204" pitchFamily="34" charset="0"/>
                <a:ea typeface="Tahoma" panose="020B0604030504040204" pitchFamily="34" charset="0"/>
                <a:cs typeface="Tahoma" panose="020B0604030504040204" pitchFamily="34" charset="0"/>
              </a:rPr>
              <a:t>Top-level view</a:t>
            </a:r>
          </a:p>
          <a:p>
            <a:pPr marL="0" marR="0" lvl="0" indent="0" algn="ctr" defTabSz="914400" rtl="0" eaLnBrk="1" fontAlgn="auto" latinLnBrk="0" hangingPunct="1">
              <a:lnSpc>
                <a:spcPct val="120000"/>
              </a:lnSpc>
              <a:spcBef>
                <a:spcPts val="600"/>
              </a:spcBef>
              <a:spcAft>
                <a:spcPts val="0"/>
              </a:spcAft>
              <a:buClr>
                <a:srgbClr val="009ABC"/>
              </a:buClr>
              <a:buSzPct val="100000"/>
              <a:buFont typeface="Wingdings" panose="05000000000000000000" pitchFamily="2" charset="2"/>
              <a:buNone/>
              <a:tabLst/>
              <a:defRPr/>
            </a:pPr>
            <a:r>
              <a:rPr kumimoji="0" lang="en-GB" sz="1800" b="1" i="0" u="none" strike="noStrike" kern="1200" cap="none" spc="0" normalizeH="0" baseline="0" noProof="0">
                <a:ln>
                  <a:noFill/>
                </a:ln>
                <a:solidFill>
                  <a:srgbClr val="FF5B5F"/>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GB" sz="1800" b="0" i="0" u="none" strike="noStrike" kern="1200" cap="none" spc="0" normalizeH="0" baseline="0" noProof="0">
                <a:ln>
                  <a:noFill/>
                </a:ln>
                <a:solidFill>
                  <a:srgbClr val="FF5B5F"/>
                </a:solidFill>
                <a:effectLst/>
                <a:uLnTx/>
                <a:uFillTx/>
                <a:latin typeface="Tahoma" panose="020B0604030504040204" pitchFamily="34" charset="0"/>
                <a:ea typeface="Tahoma" panose="020B0604030504040204" pitchFamily="34" charset="0"/>
                <a:cs typeface="Tahoma" panose="020B0604030504040204" pitchFamily="34" charset="0"/>
              </a:rPr>
              <a:t>(in readiness for initial evidence gathering)</a:t>
            </a:r>
          </a:p>
        </p:txBody>
      </p:sp>
      <p:pic>
        <p:nvPicPr>
          <p:cNvPr id="14" name="Graphic 13" descr="Helicopter with solid fill">
            <a:extLst>
              <a:ext uri="{FF2B5EF4-FFF2-40B4-BE49-F238E27FC236}">
                <a16:creationId xmlns:a16="http://schemas.microsoft.com/office/drawing/2014/main" id="{0505CD13-DB13-3634-2567-62A2CF441FA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38800" y="5131522"/>
            <a:ext cx="914400" cy="914400"/>
          </a:xfrm>
          <a:prstGeom prst="rect">
            <a:avLst/>
          </a:prstGeom>
        </p:spPr>
      </p:pic>
      <p:pic>
        <p:nvPicPr>
          <p:cNvPr id="18" name="Graphic 17" descr="Badge Tick with solid fill">
            <a:extLst>
              <a:ext uri="{FF2B5EF4-FFF2-40B4-BE49-F238E27FC236}">
                <a16:creationId xmlns:a16="http://schemas.microsoft.com/office/drawing/2014/main" id="{5ACADF5F-8C4E-FF87-6776-32FE2C04B58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760720" y="2118356"/>
            <a:ext cx="914400" cy="914400"/>
          </a:xfrm>
          <a:prstGeom prst="rect">
            <a:avLst/>
          </a:prstGeom>
        </p:spPr>
      </p:pic>
    </p:spTree>
    <p:extLst>
      <p:ext uri="{BB962C8B-B14F-4D97-AF65-F5344CB8AC3E}">
        <p14:creationId xmlns:p14="http://schemas.microsoft.com/office/powerpoint/2010/main" val="15017721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5EE3DE9-E474-4376-D431-4E9C330585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3C54FD-1233-FEE8-653F-4ECEC80D725B}"/>
              </a:ext>
            </a:extLst>
          </p:cNvPr>
          <p:cNvSpPr>
            <a:spLocks noGrp="1"/>
          </p:cNvSpPr>
          <p:nvPr>
            <p:ph type="title"/>
          </p:nvPr>
        </p:nvSpPr>
        <p:spPr>
          <a:xfrm>
            <a:off x="899529" y="717348"/>
            <a:ext cx="8994775" cy="1325563"/>
          </a:xfrm>
        </p:spPr>
        <p:txBody>
          <a:bodyPr>
            <a:normAutofit/>
          </a:bodyPr>
          <a:lstStyle/>
          <a:p>
            <a:r>
              <a:rPr lang="en-GB" sz="3200" dirty="0"/>
              <a:t>Initial evidence gathering</a:t>
            </a:r>
          </a:p>
        </p:txBody>
      </p:sp>
      <p:sp>
        <p:nvSpPr>
          <p:cNvPr id="3" name="Content Placeholder 2">
            <a:extLst>
              <a:ext uri="{FF2B5EF4-FFF2-40B4-BE49-F238E27FC236}">
                <a16:creationId xmlns:a16="http://schemas.microsoft.com/office/drawing/2014/main" id="{11914420-DD88-07C3-CBCA-9D3D31248A17}"/>
              </a:ext>
            </a:extLst>
          </p:cNvPr>
          <p:cNvSpPr>
            <a:spLocks noGrp="1"/>
          </p:cNvSpPr>
          <p:nvPr>
            <p:ph idx="1"/>
          </p:nvPr>
        </p:nvSpPr>
        <p:spPr>
          <a:xfrm>
            <a:off x="1063792" y="1615669"/>
            <a:ext cx="4120100" cy="1045029"/>
          </a:xfrm>
        </p:spPr>
        <p:txBody>
          <a:bodyPr>
            <a:normAutofit/>
          </a:bodyPr>
          <a:lstStyle/>
          <a:p>
            <a:pPr marL="0" indent="0">
              <a:buNone/>
            </a:pPr>
            <a:r>
              <a:rPr lang="en-GB">
                <a:solidFill>
                  <a:srgbClr val="1A7592"/>
                </a:solidFill>
              </a:rPr>
              <a:t>Day 1: Part 1 morning</a:t>
            </a:r>
          </a:p>
        </p:txBody>
      </p:sp>
      <p:grpSp>
        <p:nvGrpSpPr>
          <p:cNvPr id="25" name="Group 24">
            <a:extLst>
              <a:ext uri="{FF2B5EF4-FFF2-40B4-BE49-F238E27FC236}">
                <a16:creationId xmlns:a16="http://schemas.microsoft.com/office/drawing/2014/main" id="{53E1881E-6107-0E64-9951-BB9F38BFA0D5}"/>
              </a:ext>
            </a:extLst>
          </p:cNvPr>
          <p:cNvGrpSpPr/>
          <p:nvPr/>
        </p:nvGrpSpPr>
        <p:grpSpPr>
          <a:xfrm>
            <a:off x="1433294" y="2738044"/>
            <a:ext cx="1807860" cy="1553928"/>
            <a:chOff x="1433294" y="2738044"/>
            <a:chExt cx="1807860" cy="1553928"/>
          </a:xfrm>
        </p:grpSpPr>
        <p:pic>
          <p:nvPicPr>
            <p:cNvPr id="13" name="Graphic 12" descr="Alarm clock with solid fill">
              <a:extLst>
                <a:ext uri="{FF2B5EF4-FFF2-40B4-BE49-F238E27FC236}">
                  <a16:creationId xmlns:a16="http://schemas.microsoft.com/office/drawing/2014/main" id="{E9B29181-53A8-C9CD-76B7-D02CEFFFD36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19565" y="2738044"/>
              <a:ext cx="914400" cy="914400"/>
            </a:xfrm>
            <a:prstGeom prst="rect">
              <a:avLst/>
            </a:prstGeom>
          </p:spPr>
        </p:pic>
        <p:sp>
          <p:nvSpPr>
            <p:cNvPr id="19" name="TextBox 18">
              <a:extLst>
                <a:ext uri="{FF2B5EF4-FFF2-40B4-BE49-F238E27FC236}">
                  <a16:creationId xmlns:a16="http://schemas.microsoft.com/office/drawing/2014/main" id="{8C90299B-C63A-1289-B1BE-194BE532BC19}"/>
                </a:ext>
              </a:extLst>
            </p:cNvPr>
            <p:cNvSpPr txBox="1"/>
            <p:nvPr/>
          </p:nvSpPr>
          <p:spPr>
            <a:xfrm>
              <a:off x="1433294" y="3707197"/>
              <a:ext cx="180786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Start of the school day</a:t>
              </a:r>
            </a:p>
          </p:txBody>
        </p:sp>
      </p:grpSp>
      <p:grpSp>
        <p:nvGrpSpPr>
          <p:cNvPr id="17" name="Group 16">
            <a:extLst>
              <a:ext uri="{FF2B5EF4-FFF2-40B4-BE49-F238E27FC236}">
                <a16:creationId xmlns:a16="http://schemas.microsoft.com/office/drawing/2014/main" id="{452D614B-457E-74C9-3C49-1FD129E1DAB6}"/>
              </a:ext>
            </a:extLst>
          </p:cNvPr>
          <p:cNvGrpSpPr/>
          <p:nvPr/>
        </p:nvGrpSpPr>
        <p:grpSpPr>
          <a:xfrm>
            <a:off x="2787539" y="2744079"/>
            <a:ext cx="1807860" cy="1429112"/>
            <a:chOff x="2787539" y="2744079"/>
            <a:chExt cx="1807860" cy="1429112"/>
          </a:xfrm>
        </p:grpSpPr>
        <p:pic>
          <p:nvPicPr>
            <p:cNvPr id="16" name="Graphic 15" descr="Suitcase with solid fill">
              <a:extLst>
                <a:ext uri="{FF2B5EF4-FFF2-40B4-BE49-F238E27FC236}">
                  <a16:creationId xmlns:a16="http://schemas.microsoft.com/office/drawing/2014/main" id="{661F0776-3D0D-D297-7FBA-4BCBCB83BB2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186456" y="2744079"/>
              <a:ext cx="914400" cy="914400"/>
            </a:xfrm>
            <a:prstGeom prst="rect">
              <a:avLst/>
            </a:prstGeom>
          </p:spPr>
        </p:pic>
        <p:sp>
          <p:nvSpPr>
            <p:cNvPr id="20" name="TextBox 19">
              <a:extLst>
                <a:ext uri="{FF2B5EF4-FFF2-40B4-BE49-F238E27FC236}">
                  <a16:creationId xmlns:a16="http://schemas.microsoft.com/office/drawing/2014/main" id="{99D2A307-903E-A4FD-A232-D99A6657B978}"/>
                </a:ext>
              </a:extLst>
            </p:cNvPr>
            <p:cNvSpPr txBox="1"/>
            <p:nvPr/>
          </p:nvSpPr>
          <p:spPr>
            <a:xfrm>
              <a:off x="2787539" y="3834637"/>
              <a:ext cx="180786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Case sampling</a:t>
              </a:r>
            </a:p>
          </p:txBody>
        </p:sp>
      </p:grpSp>
      <p:grpSp>
        <p:nvGrpSpPr>
          <p:cNvPr id="29" name="Group 28">
            <a:extLst>
              <a:ext uri="{FF2B5EF4-FFF2-40B4-BE49-F238E27FC236}">
                <a16:creationId xmlns:a16="http://schemas.microsoft.com/office/drawing/2014/main" id="{C4D34A09-9B06-70F6-3370-17DD00030B7D}"/>
              </a:ext>
            </a:extLst>
          </p:cNvPr>
          <p:cNvGrpSpPr/>
          <p:nvPr/>
        </p:nvGrpSpPr>
        <p:grpSpPr>
          <a:xfrm>
            <a:off x="9162999" y="2799921"/>
            <a:ext cx="1695015" cy="1332019"/>
            <a:chOff x="9162999" y="2799921"/>
            <a:chExt cx="1695015" cy="1332019"/>
          </a:xfrm>
        </p:grpSpPr>
        <p:pic>
          <p:nvPicPr>
            <p:cNvPr id="9" name="Graphic 8" descr="Skipping Rope with solid fill">
              <a:extLst>
                <a:ext uri="{FF2B5EF4-FFF2-40B4-BE49-F238E27FC236}">
                  <a16:creationId xmlns:a16="http://schemas.microsoft.com/office/drawing/2014/main" id="{8E1186C9-063C-A6EC-BA07-739DD603150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406982" y="2799921"/>
              <a:ext cx="914400" cy="914400"/>
            </a:xfrm>
            <a:prstGeom prst="rect">
              <a:avLst/>
            </a:prstGeom>
          </p:spPr>
        </p:pic>
        <p:sp>
          <p:nvSpPr>
            <p:cNvPr id="21" name="TextBox 20">
              <a:extLst>
                <a:ext uri="{FF2B5EF4-FFF2-40B4-BE49-F238E27FC236}">
                  <a16:creationId xmlns:a16="http://schemas.microsoft.com/office/drawing/2014/main" id="{82783DAC-1BB3-7710-1DF4-CB17C5A43430}"/>
                </a:ext>
              </a:extLst>
            </p:cNvPr>
            <p:cNvSpPr txBox="1"/>
            <p:nvPr/>
          </p:nvSpPr>
          <p:spPr>
            <a:xfrm>
              <a:off x="9162999" y="3793386"/>
              <a:ext cx="169501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Social times</a:t>
              </a:r>
            </a:p>
          </p:txBody>
        </p:sp>
      </p:grpSp>
      <p:grpSp>
        <p:nvGrpSpPr>
          <p:cNvPr id="28" name="Group 27">
            <a:extLst>
              <a:ext uri="{FF2B5EF4-FFF2-40B4-BE49-F238E27FC236}">
                <a16:creationId xmlns:a16="http://schemas.microsoft.com/office/drawing/2014/main" id="{D2CC6D05-E924-F09C-39DE-F81A35491E21}"/>
              </a:ext>
            </a:extLst>
          </p:cNvPr>
          <p:cNvGrpSpPr/>
          <p:nvPr/>
        </p:nvGrpSpPr>
        <p:grpSpPr>
          <a:xfrm>
            <a:off x="7458721" y="2799921"/>
            <a:ext cx="1807860" cy="1599728"/>
            <a:chOff x="7458721" y="2799921"/>
            <a:chExt cx="1807860" cy="1599728"/>
          </a:xfrm>
        </p:grpSpPr>
        <p:pic>
          <p:nvPicPr>
            <p:cNvPr id="11" name="Graphic 10" descr="Shoe footprints with solid fill">
              <a:extLst>
                <a:ext uri="{FF2B5EF4-FFF2-40B4-BE49-F238E27FC236}">
                  <a16:creationId xmlns:a16="http://schemas.microsoft.com/office/drawing/2014/main" id="{E8842A88-BF31-5AC3-9C18-5EBD01137FA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75100" y="2799921"/>
              <a:ext cx="914400" cy="914400"/>
            </a:xfrm>
            <a:prstGeom prst="rect">
              <a:avLst/>
            </a:prstGeom>
          </p:spPr>
        </p:pic>
        <p:sp>
          <p:nvSpPr>
            <p:cNvPr id="22" name="TextBox 21">
              <a:extLst>
                <a:ext uri="{FF2B5EF4-FFF2-40B4-BE49-F238E27FC236}">
                  <a16:creationId xmlns:a16="http://schemas.microsoft.com/office/drawing/2014/main" id="{6C51FFFE-43E9-01A5-4FFA-362081048F97}"/>
                </a:ext>
              </a:extLst>
            </p:cNvPr>
            <p:cNvSpPr txBox="1"/>
            <p:nvPr/>
          </p:nvSpPr>
          <p:spPr>
            <a:xfrm>
              <a:off x="7458721" y="3814874"/>
              <a:ext cx="180786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Learning walks with leaders</a:t>
              </a:r>
            </a:p>
          </p:txBody>
        </p:sp>
      </p:grpSp>
      <p:grpSp>
        <p:nvGrpSpPr>
          <p:cNvPr id="26" name="Group 25">
            <a:extLst>
              <a:ext uri="{FF2B5EF4-FFF2-40B4-BE49-F238E27FC236}">
                <a16:creationId xmlns:a16="http://schemas.microsoft.com/office/drawing/2014/main" id="{EE42AFBA-C49D-92D4-0C14-B1D220F700C3}"/>
              </a:ext>
            </a:extLst>
          </p:cNvPr>
          <p:cNvGrpSpPr/>
          <p:nvPr/>
        </p:nvGrpSpPr>
        <p:grpSpPr>
          <a:xfrm>
            <a:off x="4277670" y="2835547"/>
            <a:ext cx="1807860" cy="1367486"/>
            <a:chOff x="4277670" y="2835547"/>
            <a:chExt cx="1807860" cy="1367486"/>
          </a:xfrm>
        </p:grpSpPr>
        <p:pic>
          <p:nvPicPr>
            <p:cNvPr id="14" name="Graphic 13" descr="Umbrella with solid fill">
              <a:extLst>
                <a:ext uri="{FF2B5EF4-FFF2-40B4-BE49-F238E27FC236}">
                  <a16:creationId xmlns:a16="http://schemas.microsoft.com/office/drawing/2014/main" id="{97EDED79-87C2-F377-2A54-0C70EA1CD28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595631" y="2835547"/>
              <a:ext cx="1048186" cy="1048186"/>
            </a:xfrm>
            <a:prstGeom prst="rect">
              <a:avLst/>
            </a:prstGeom>
          </p:spPr>
        </p:pic>
        <p:sp>
          <p:nvSpPr>
            <p:cNvPr id="23" name="TextBox 22">
              <a:extLst>
                <a:ext uri="{FF2B5EF4-FFF2-40B4-BE49-F238E27FC236}">
                  <a16:creationId xmlns:a16="http://schemas.microsoft.com/office/drawing/2014/main" id="{B18A4E84-ADE9-5383-243C-B836F63EF43D}"/>
                </a:ext>
              </a:extLst>
            </p:cNvPr>
            <p:cNvSpPr txBox="1"/>
            <p:nvPr/>
          </p:nvSpPr>
          <p:spPr>
            <a:xfrm>
              <a:off x="4277670" y="3864479"/>
              <a:ext cx="180786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Safeguarding</a:t>
              </a:r>
            </a:p>
          </p:txBody>
        </p:sp>
      </p:grpSp>
      <p:grpSp>
        <p:nvGrpSpPr>
          <p:cNvPr id="27" name="Group 26">
            <a:extLst>
              <a:ext uri="{FF2B5EF4-FFF2-40B4-BE49-F238E27FC236}">
                <a16:creationId xmlns:a16="http://schemas.microsoft.com/office/drawing/2014/main" id="{0DD61FEC-1C97-E848-8FBD-61218E9B7CA6}"/>
              </a:ext>
            </a:extLst>
          </p:cNvPr>
          <p:cNvGrpSpPr/>
          <p:nvPr/>
        </p:nvGrpSpPr>
        <p:grpSpPr>
          <a:xfrm>
            <a:off x="5808686" y="2799921"/>
            <a:ext cx="1807860" cy="1614589"/>
            <a:chOff x="5808686" y="2799921"/>
            <a:chExt cx="1807860" cy="1614589"/>
          </a:xfrm>
        </p:grpSpPr>
        <p:pic>
          <p:nvPicPr>
            <p:cNvPr id="18" name="Graphic 17" descr="Chat with solid fill">
              <a:extLst>
                <a:ext uri="{FF2B5EF4-FFF2-40B4-BE49-F238E27FC236}">
                  <a16:creationId xmlns:a16="http://schemas.microsoft.com/office/drawing/2014/main" id="{68E2D26E-FF0F-0BE0-BC13-630F2E29863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185930" y="2799921"/>
              <a:ext cx="914400" cy="914400"/>
            </a:xfrm>
            <a:prstGeom prst="rect">
              <a:avLst/>
            </a:prstGeom>
          </p:spPr>
        </p:pic>
        <p:sp>
          <p:nvSpPr>
            <p:cNvPr id="24" name="TextBox 23">
              <a:extLst>
                <a:ext uri="{FF2B5EF4-FFF2-40B4-BE49-F238E27FC236}">
                  <a16:creationId xmlns:a16="http://schemas.microsoft.com/office/drawing/2014/main" id="{D61870A4-BEB7-ACFB-35CA-EF12C4D94395}"/>
                </a:ext>
              </a:extLst>
            </p:cNvPr>
            <p:cNvSpPr txBox="1"/>
            <p:nvPr/>
          </p:nvSpPr>
          <p:spPr>
            <a:xfrm>
              <a:off x="5808686" y="3829735"/>
              <a:ext cx="180786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Discussions with pupils</a:t>
              </a:r>
            </a:p>
          </p:txBody>
        </p:sp>
      </p:grpSp>
      <p:grpSp>
        <p:nvGrpSpPr>
          <p:cNvPr id="15" name="Group 14">
            <a:extLst>
              <a:ext uri="{FF2B5EF4-FFF2-40B4-BE49-F238E27FC236}">
                <a16:creationId xmlns:a16="http://schemas.microsoft.com/office/drawing/2014/main" id="{C94A79E7-567B-A4DC-8E15-40EA5E5C2552}"/>
              </a:ext>
            </a:extLst>
          </p:cNvPr>
          <p:cNvGrpSpPr/>
          <p:nvPr/>
        </p:nvGrpSpPr>
        <p:grpSpPr>
          <a:xfrm>
            <a:off x="3080083" y="4687161"/>
            <a:ext cx="5699531" cy="841638"/>
            <a:chOff x="4218142" y="4914041"/>
            <a:chExt cx="3755716" cy="841638"/>
          </a:xfrm>
        </p:grpSpPr>
        <p:grpSp>
          <p:nvGrpSpPr>
            <p:cNvPr id="12" name="Group 11">
              <a:extLst>
                <a:ext uri="{FF2B5EF4-FFF2-40B4-BE49-F238E27FC236}">
                  <a16:creationId xmlns:a16="http://schemas.microsoft.com/office/drawing/2014/main" id="{526531A6-FB45-2C18-A0A0-EA6AE7C013D9}"/>
                </a:ext>
              </a:extLst>
            </p:cNvPr>
            <p:cNvGrpSpPr/>
            <p:nvPr/>
          </p:nvGrpSpPr>
          <p:grpSpPr>
            <a:xfrm>
              <a:off x="4218142" y="4914041"/>
              <a:ext cx="3755716" cy="841638"/>
              <a:chOff x="4218142" y="4920916"/>
              <a:chExt cx="3755716" cy="841638"/>
            </a:xfrm>
          </p:grpSpPr>
          <p:sp>
            <p:nvSpPr>
              <p:cNvPr id="6" name="Content Placeholder 2">
                <a:extLst>
                  <a:ext uri="{FF2B5EF4-FFF2-40B4-BE49-F238E27FC236}">
                    <a16:creationId xmlns:a16="http://schemas.microsoft.com/office/drawing/2014/main" id="{ABCC3C6E-5A88-C5F8-39D1-D1E3687DDAE2}"/>
                  </a:ext>
                </a:extLst>
              </p:cNvPr>
              <p:cNvSpPr txBox="1">
                <a:spLocks/>
              </p:cNvSpPr>
              <p:nvPr/>
            </p:nvSpPr>
            <p:spPr>
              <a:xfrm>
                <a:off x="4218142" y="4920916"/>
                <a:ext cx="3755716" cy="7648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09ABC"/>
                  </a:buClr>
                  <a:buSzPct val="100000"/>
                  <a:buFont typeface="Wingdings" panose="05000000000000000000" pitchFamily="2" charset="2"/>
                  <a:buChar char="§"/>
                  <a:defRPr sz="2800" kern="1200">
                    <a:solidFill>
                      <a:srgbClr val="221E5B"/>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Clr>
                    <a:srgbClr val="009ABC"/>
                  </a:buClr>
                  <a:buFont typeface="Wingdings" panose="05000000000000000000" pitchFamily="2" charset="2"/>
                  <a:buChar char="§"/>
                  <a:defRPr sz="2400" kern="1200">
                    <a:solidFill>
                      <a:srgbClr val="221E5B"/>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Clr>
                    <a:srgbClr val="009ABC"/>
                  </a:buClr>
                  <a:buFont typeface="Wingdings" panose="05000000000000000000" pitchFamily="2" charset="2"/>
                  <a:buChar char="§"/>
                  <a:defRPr sz="2000" kern="1200">
                    <a:solidFill>
                      <a:srgbClr val="221E5B"/>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Clr>
                    <a:srgbClr val="009ABC"/>
                  </a:buClr>
                  <a:buFont typeface="Wingdings" panose="05000000000000000000" pitchFamily="2" charset="2"/>
                  <a:buChar char="§"/>
                  <a:defRPr sz="1800" kern="1200">
                    <a:solidFill>
                      <a:srgbClr val="221E5B"/>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Clr>
                    <a:srgbClr val="009ABC"/>
                  </a:buClr>
                  <a:buFont typeface="Wingdings" panose="05000000000000000000" pitchFamily="2" charset="2"/>
                  <a:buChar char="§"/>
                  <a:defRPr sz="1800" kern="1200">
                    <a:solidFill>
                      <a:srgbClr val="221E5B"/>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600"/>
                  </a:spcBef>
                  <a:spcAft>
                    <a:spcPts val="0"/>
                  </a:spcAft>
                  <a:buClr>
                    <a:srgbClr val="009ABC"/>
                  </a:buClr>
                  <a:buSzPct val="100000"/>
                  <a:buFont typeface="Wingdings" panose="05000000000000000000" pitchFamily="2" charset="2"/>
                  <a:buNone/>
                  <a:tabLst/>
                  <a:defRPr/>
                </a:pPr>
                <a:r>
                  <a:rPr kumimoji="0" lang="en-GB" sz="1800" b="0" i="0" u="none" strike="noStrike" kern="1200" cap="none" spc="0" normalizeH="0" baseline="0" noProof="0">
                    <a:ln>
                      <a:noFill/>
                    </a:ln>
                    <a:solidFill>
                      <a:srgbClr val="2092B6"/>
                    </a:solidFill>
                    <a:effectLst/>
                    <a:uLnTx/>
                    <a:uFillTx/>
                    <a:latin typeface="Tahoma" panose="020B0604030504040204" pitchFamily="34" charset="0"/>
                    <a:ea typeface="Tahoma" panose="020B0604030504040204" pitchFamily="34" charset="0"/>
                    <a:cs typeface="Tahoma" panose="020B0604030504040204" pitchFamily="34" charset="0"/>
                  </a:rPr>
                  <a:t>Reflection meetings</a:t>
                </a:r>
              </a:p>
            </p:txBody>
          </p:sp>
          <p:sp>
            <p:nvSpPr>
              <p:cNvPr id="7" name="Content Placeholder 2">
                <a:extLst>
                  <a:ext uri="{FF2B5EF4-FFF2-40B4-BE49-F238E27FC236}">
                    <a16:creationId xmlns:a16="http://schemas.microsoft.com/office/drawing/2014/main" id="{9822CD41-66A3-EFDE-DE2D-4F5C07633585}"/>
                  </a:ext>
                </a:extLst>
              </p:cNvPr>
              <p:cNvSpPr txBox="1">
                <a:spLocks/>
              </p:cNvSpPr>
              <p:nvPr/>
            </p:nvSpPr>
            <p:spPr>
              <a:xfrm rot="10800000">
                <a:off x="4218142" y="4997689"/>
                <a:ext cx="3755716" cy="7648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09ABC"/>
                  </a:buClr>
                  <a:buSzPct val="100000"/>
                  <a:buFont typeface="Wingdings" panose="05000000000000000000" pitchFamily="2" charset="2"/>
                  <a:buChar char="§"/>
                  <a:defRPr sz="2800" kern="1200">
                    <a:solidFill>
                      <a:srgbClr val="221E5B"/>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Clr>
                    <a:srgbClr val="009ABC"/>
                  </a:buClr>
                  <a:buFont typeface="Wingdings" panose="05000000000000000000" pitchFamily="2" charset="2"/>
                  <a:buChar char="§"/>
                  <a:defRPr sz="2400" kern="1200">
                    <a:solidFill>
                      <a:srgbClr val="221E5B"/>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Clr>
                    <a:srgbClr val="009ABC"/>
                  </a:buClr>
                  <a:buFont typeface="Wingdings" panose="05000000000000000000" pitchFamily="2" charset="2"/>
                  <a:buChar char="§"/>
                  <a:defRPr sz="2000" kern="1200">
                    <a:solidFill>
                      <a:srgbClr val="221E5B"/>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Clr>
                    <a:srgbClr val="009ABC"/>
                  </a:buClr>
                  <a:buFont typeface="Wingdings" panose="05000000000000000000" pitchFamily="2" charset="2"/>
                  <a:buChar char="§"/>
                  <a:defRPr sz="1800" kern="1200">
                    <a:solidFill>
                      <a:srgbClr val="221E5B"/>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Clr>
                    <a:srgbClr val="009ABC"/>
                  </a:buClr>
                  <a:buFont typeface="Wingdings" panose="05000000000000000000" pitchFamily="2" charset="2"/>
                  <a:buChar char="§"/>
                  <a:defRPr sz="1800" kern="1200">
                    <a:solidFill>
                      <a:srgbClr val="221E5B"/>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600"/>
                  </a:spcBef>
                  <a:spcAft>
                    <a:spcPts val="0"/>
                  </a:spcAft>
                  <a:buClr>
                    <a:srgbClr val="009ABC"/>
                  </a:buClr>
                  <a:buSzPct val="100000"/>
                  <a:buFont typeface="Wingdings" panose="05000000000000000000" pitchFamily="2" charset="2"/>
                  <a:buNone/>
                  <a:tabLst/>
                  <a:defRPr/>
                </a:pPr>
                <a:r>
                  <a:rPr kumimoji="0" lang="en-GB" sz="1800" b="0" i="0" u="none" strike="noStrike" kern="1200" cap="none" spc="0" normalizeH="0" baseline="0" noProof="0">
                    <a:ln>
                      <a:noFill/>
                    </a:ln>
                    <a:solidFill>
                      <a:srgbClr val="2092B6"/>
                    </a:solidFill>
                    <a:effectLst/>
                    <a:uLnTx/>
                    <a:uFillTx/>
                    <a:latin typeface="Tahoma" panose="020B0604030504040204" pitchFamily="34" charset="0"/>
                    <a:ea typeface="Tahoma" panose="020B0604030504040204" pitchFamily="34" charset="0"/>
                    <a:cs typeface="Tahoma" panose="020B0604030504040204" pitchFamily="34" charset="0"/>
                  </a:rPr>
                  <a:t>Reflection meetings</a:t>
                </a:r>
              </a:p>
            </p:txBody>
          </p:sp>
        </p:grpSp>
        <p:cxnSp>
          <p:nvCxnSpPr>
            <p:cNvPr id="10" name="Straight Connector 9">
              <a:extLst>
                <a:ext uri="{FF2B5EF4-FFF2-40B4-BE49-F238E27FC236}">
                  <a16:creationId xmlns:a16="http://schemas.microsoft.com/office/drawing/2014/main" id="{6BD39FEE-7C90-EE25-5ADC-D4929A38B6D4}"/>
                </a:ext>
              </a:extLst>
            </p:cNvPr>
            <p:cNvCxnSpPr>
              <a:cxnSpLocks/>
            </p:cNvCxnSpPr>
            <p:nvPr/>
          </p:nvCxnSpPr>
          <p:spPr>
            <a:xfrm>
              <a:off x="4218142" y="5338870"/>
              <a:ext cx="3755716" cy="0"/>
            </a:xfrm>
            <a:prstGeom prst="line">
              <a:avLst/>
            </a:prstGeom>
            <a:ln w="28575">
              <a:solidFill>
                <a:srgbClr val="2092B6"/>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77420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750"/>
                                        <p:tgtEl>
                                          <p:spTgt spid="25"/>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750"/>
                                        <p:tgtEl>
                                          <p:spTgt spid="26"/>
                                        </p:tgtEl>
                                      </p:cBhvr>
                                    </p:animEffect>
                                  </p:childTnLst>
                                </p:cTn>
                              </p:par>
                            </p:childTnLst>
                          </p:cTn>
                        </p:par>
                        <p:par>
                          <p:cTn id="12" fill="hold">
                            <p:stCondLst>
                              <p:cond delay="2000"/>
                            </p:stCondLst>
                            <p:childTnLst>
                              <p:par>
                                <p:cTn id="13" presetID="10" presetClass="entr" presetSubtype="0" fill="hold" nodeType="afterEffect">
                                  <p:stCondLst>
                                    <p:cond delay="25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750"/>
                                        <p:tgtEl>
                                          <p:spTgt spid="28"/>
                                        </p:tgtEl>
                                      </p:cBhvr>
                                    </p:animEffect>
                                  </p:childTnLst>
                                </p:cTn>
                              </p:par>
                            </p:childTnLst>
                          </p:cTn>
                        </p:par>
                        <p:par>
                          <p:cTn id="16" fill="hold">
                            <p:stCondLst>
                              <p:cond delay="3000"/>
                            </p:stCondLst>
                            <p:childTnLst>
                              <p:par>
                                <p:cTn id="17" presetID="10" presetClass="entr" presetSubtype="0" fill="hold" nodeType="afterEffect">
                                  <p:stCondLst>
                                    <p:cond delay="25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750"/>
                                        <p:tgtEl>
                                          <p:spTgt spid="29"/>
                                        </p:tgtEl>
                                      </p:cBhvr>
                                    </p:animEffect>
                                  </p:childTnLst>
                                </p:cTn>
                              </p:par>
                            </p:childTnLst>
                          </p:cTn>
                        </p:par>
                        <p:par>
                          <p:cTn id="20" fill="hold">
                            <p:stCondLst>
                              <p:cond delay="4000"/>
                            </p:stCondLst>
                            <p:childTnLst>
                              <p:par>
                                <p:cTn id="21" presetID="10" presetClass="entr" presetSubtype="0" fill="hold" nodeType="afterEffect">
                                  <p:stCondLst>
                                    <p:cond delay="25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750"/>
                                        <p:tgtEl>
                                          <p:spTgt spid="27"/>
                                        </p:tgtEl>
                                      </p:cBhvr>
                                    </p:animEffect>
                                  </p:childTnLst>
                                </p:cTn>
                              </p:par>
                            </p:childTnLst>
                          </p:cTn>
                        </p:par>
                        <p:par>
                          <p:cTn id="24" fill="hold">
                            <p:stCondLst>
                              <p:cond delay="5000"/>
                            </p:stCondLst>
                            <p:childTnLst>
                              <p:par>
                                <p:cTn id="25" presetID="10" presetClass="entr" presetSubtype="0" fill="hold" nodeType="afterEffect">
                                  <p:stCondLst>
                                    <p:cond delay="25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750"/>
                                        <p:tgtEl>
                                          <p:spTgt spid="17"/>
                                        </p:tgtEl>
                                      </p:cBhvr>
                                    </p:animEffect>
                                  </p:childTnLst>
                                </p:cTn>
                              </p:par>
                            </p:childTnLst>
                          </p:cTn>
                        </p:par>
                        <p:par>
                          <p:cTn id="28" fill="hold">
                            <p:stCondLst>
                              <p:cond delay="6000"/>
                            </p:stCondLst>
                            <p:childTnLst>
                              <p:par>
                                <p:cTn id="29" presetID="10" presetClass="entr" presetSubtype="0" fill="hold" nodeType="afterEffect">
                                  <p:stCondLst>
                                    <p:cond delay="25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7543E6F-FFC1-5182-FBDA-08BAB1CB92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D46AAE-4A2E-74B0-75AB-A6E4EBC50798}"/>
              </a:ext>
            </a:extLst>
          </p:cNvPr>
          <p:cNvSpPr>
            <a:spLocks noGrp="1"/>
          </p:cNvSpPr>
          <p:nvPr>
            <p:ph type="title"/>
          </p:nvPr>
        </p:nvSpPr>
        <p:spPr>
          <a:xfrm>
            <a:off x="954023" y="748589"/>
            <a:ext cx="8994775" cy="1325563"/>
          </a:xfrm>
        </p:spPr>
        <p:txBody>
          <a:bodyPr>
            <a:normAutofit/>
          </a:bodyPr>
          <a:lstStyle/>
          <a:p>
            <a:r>
              <a:rPr lang="en-GB" sz="3200" dirty="0"/>
              <a:t>Exploring further</a:t>
            </a:r>
          </a:p>
        </p:txBody>
      </p:sp>
      <p:sp>
        <p:nvSpPr>
          <p:cNvPr id="3" name="Content Placeholder 2">
            <a:extLst>
              <a:ext uri="{FF2B5EF4-FFF2-40B4-BE49-F238E27FC236}">
                <a16:creationId xmlns:a16="http://schemas.microsoft.com/office/drawing/2014/main" id="{B76C28F8-A81E-625B-30A8-C1B107DED23A}"/>
              </a:ext>
            </a:extLst>
          </p:cNvPr>
          <p:cNvSpPr>
            <a:spLocks noGrp="1"/>
          </p:cNvSpPr>
          <p:nvPr>
            <p:ph idx="1"/>
          </p:nvPr>
        </p:nvSpPr>
        <p:spPr>
          <a:xfrm>
            <a:off x="1063792" y="1615669"/>
            <a:ext cx="4120100" cy="1045029"/>
          </a:xfrm>
        </p:spPr>
        <p:txBody>
          <a:bodyPr>
            <a:normAutofit/>
          </a:bodyPr>
          <a:lstStyle/>
          <a:p>
            <a:pPr marL="0" indent="0">
              <a:buNone/>
            </a:pPr>
            <a:r>
              <a:rPr lang="en-GB">
                <a:solidFill>
                  <a:schemeClr val="accent2">
                    <a:lumMod val="75000"/>
                  </a:schemeClr>
                </a:solidFill>
              </a:rPr>
              <a:t>Day 1: Part 2 afternoon</a:t>
            </a:r>
          </a:p>
        </p:txBody>
      </p:sp>
      <p:pic>
        <p:nvPicPr>
          <p:cNvPr id="9" name="Graphic 8" descr="Skipping Rope with solid fill">
            <a:extLst>
              <a:ext uri="{FF2B5EF4-FFF2-40B4-BE49-F238E27FC236}">
                <a16:creationId xmlns:a16="http://schemas.microsoft.com/office/drawing/2014/main" id="{11566BE6-7D31-F46A-EC99-44E9B738B3F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78179" y="2792835"/>
            <a:ext cx="914400" cy="914400"/>
          </a:xfrm>
          <a:prstGeom prst="rect">
            <a:avLst/>
          </a:prstGeom>
        </p:spPr>
      </p:pic>
      <p:pic>
        <p:nvPicPr>
          <p:cNvPr id="11" name="Graphic 10" descr="Shoe footprints with solid fill">
            <a:extLst>
              <a:ext uri="{FF2B5EF4-FFF2-40B4-BE49-F238E27FC236}">
                <a16:creationId xmlns:a16="http://schemas.microsoft.com/office/drawing/2014/main" id="{D26C83E6-F5FE-32A4-631E-ABA19988737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28179" y="2703458"/>
            <a:ext cx="914400" cy="914400"/>
          </a:xfrm>
          <a:prstGeom prst="rect">
            <a:avLst/>
          </a:prstGeom>
        </p:spPr>
      </p:pic>
      <p:pic>
        <p:nvPicPr>
          <p:cNvPr id="14" name="Graphic 13" descr="Umbrella with solid fill">
            <a:extLst>
              <a:ext uri="{FF2B5EF4-FFF2-40B4-BE49-F238E27FC236}">
                <a16:creationId xmlns:a16="http://schemas.microsoft.com/office/drawing/2014/main" id="{0BAA0F4C-31CE-5314-C1B3-B76794AA3BB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70667" y="2807835"/>
            <a:ext cx="1048186" cy="1048186"/>
          </a:xfrm>
          <a:prstGeom prst="rect">
            <a:avLst/>
          </a:prstGeom>
        </p:spPr>
      </p:pic>
      <p:pic>
        <p:nvPicPr>
          <p:cNvPr id="16" name="Graphic 15" descr="Suitcase with solid fill">
            <a:extLst>
              <a:ext uri="{FF2B5EF4-FFF2-40B4-BE49-F238E27FC236}">
                <a16:creationId xmlns:a16="http://schemas.microsoft.com/office/drawing/2014/main" id="{B278B07E-EBD1-C789-0B78-53F79205E93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108257" y="2716367"/>
            <a:ext cx="914400" cy="914400"/>
          </a:xfrm>
          <a:prstGeom prst="rect">
            <a:avLst/>
          </a:prstGeom>
        </p:spPr>
      </p:pic>
      <p:pic>
        <p:nvPicPr>
          <p:cNvPr id="18" name="Graphic 17" descr="Chat with solid fill">
            <a:extLst>
              <a:ext uri="{FF2B5EF4-FFF2-40B4-BE49-F238E27FC236}">
                <a16:creationId xmlns:a16="http://schemas.microsoft.com/office/drawing/2014/main" id="{FA821448-515E-8C09-24D9-2F5E0BB4D54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68544" y="2779085"/>
            <a:ext cx="804870" cy="914400"/>
          </a:xfrm>
          <a:prstGeom prst="rect">
            <a:avLst/>
          </a:prstGeom>
        </p:spPr>
      </p:pic>
      <p:sp>
        <p:nvSpPr>
          <p:cNvPr id="20" name="TextBox 19">
            <a:extLst>
              <a:ext uri="{FF2B5EF4-FFF2-40B4-BE49-F238E27FC236}">
                <a16:creationId xmlns:a16="http://schemas.microsoft.com/office/drawing/2014/main" id="{EBF5C4FA-AB43-8C8B-7C3D-4A6267F5980F}"/>
              </a:ext>
            </a:extLst>
          </p:cNvPr>
          <p:cNvSpPr txBox="1"/>
          <p:nvPr/>
        </p:nvSpPr>
        <p:spPr>
          <a:xfrm>
            <a:off x="2674964" y="3710672"/>
            <a:ext cx="180786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Case sampling follow up</a:t>
            </a:r>
          </a:p>
        </p:txBody>
      </p:sp>
      <p:sp>
        <p:nvSpPr>
          <p:cNvPr id="21" name="TextBox 20">
            <a:extLst>
              <a:ext uri="{FF2B5EF4-FFF2-40B4-BE49-F238E27FC236}">
                <a16:creationId xmlns:a16="http://schemas.microsoft.com/office/drawing/2014/main" id="{33FF2C8C-8C07-485F-5BC1-0DA767AA5487}"/>
              </a:ext>
            </a:extLst>
          </p:cNvPr>
          <p:cNvSpPr txBox="1"/>
          <p:nvPr/>
        </p:nvSpPr>
        <p:spPr>
          <a:xfrm>
            <a:off x="9792945" y="3765675"/>
            <a:ext cx="169501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Social times</a:t>
            </a:r>
          </a:p>
        </p:txBody>
      </p:sp>
      <p:sp>
        <p:nvSpPr>
          <p:cNvPr id="22" name="TextBox 21">
            <a:extLst>
              <a:ext uri="{FF2B5EF4-FFF2-40B4-BE49-F238E27FC236}">
                <a16:creationId xmlns:a16="http://schemas.microsoft.com/office/drawing/2014/main" id="{C8FF3F59-AC80-D39A-45C6-B930D89E492B}"/>
              </a:ext>
            </a:extLst>
          </p:cNvPr>
          <p:cNvSpPr txBox="1"/>
          <p:nvPr/>
        </p:nvSpPr>
        <p:spPr>
          <a:xfrm>
            <a:off x="8315548" y="3759662"/>
            <a:ext cx="180786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Further learning walks with leaders</a:t>
            </a:r>
          </a:p>
        </p:txBody>
      </p:sp>
      <p:sp>
        <p:nvSpPr>
          <p:cNvPr id="23" name="TextBox 22">
            <a:extLst>
              <a:ext uri="{FF2B5EF4-FFF2-40B4-BE49-F238E27FC236}">
                <a16:creationId xmlns:a16="http://schemas.microsoft.com/office/drawing/2014/main" id="{0EC2A296-C015-647D-4A29-587D06C0020A}"/>
              </a:ext>
            </a:extLst>
          </p:cNvPr>
          <p:cNvSpPr txBox="1"/>
          <p:nvPr/>
        </p:nvSpPr>
        <p:spPr>
          <a:xfrm>
            <a:off x="5595133" y="3713014"/>
            <a:ext cx="180786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Safeguarding</a:t>
            </a:r>
          </a:p>
        </p:txBody>
      </p:sp>
      <p:sp>
        <p:nvSpPr>
          <p:cNvPr id="24" name="TextBox 23">
            <a:extLst>
              <a:ext uri="{FF2B5EF4-FFF2-40B4-BE49-F238E27FC236}">
                <a16:creationId xmlns:a16="http://schemas.microsoft.com/office/drawing/2014/main" id="{D0A1755D-E6F0-F5AC-61E5-411937785AF9}"/>
              </a:ext>
            </a:extLst>
          </p:cNvPr>
          <p:cNvSpPr txBox="1"/>
          <p:nvPr/>
        </p:nvSpPr>
        <p:spPr>
          <a:xfrm>
            <a:off x="6957689" y="3740147"/>
            <a:ext cx="159130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Further d</a:t>
            </a:r>
            <a:r>
              <a:rPr kumimoji="0" lang="en-GB" sz="1600" b="0" i="0" u="none" strike="noStrike" kern="1200" cap="none" spc="0" normalizeH="0" baseline="0" noProof="0" err="1">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iscussions</a:t>
            </a: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 with pupils</a:t>
            </a:r>
          </a:p>
        </p:txBody>
      </p:sp>
      <p:grpSp>
        <p:nvGrpSpPr>
          <p:cNvPr id="15" name="Group 14">
            <a:extLst>
              <a:ext uri="{FF2B5EF4-FFF2-40B4-BE49-F238E27FC236}">
                <a16:creationId xmlns:a16="http://schemas.microsoft.com/office/drawing/2014/main" id="{9C2258C1-F92D-A528-D816-737C96A2EFA5}"/>
              </a:ext>
            </a:extLst>
          </p:cNvPr>
          <p:cNvGrpSpPr/>
          <p:nvPr/>
        </p:nvGrpSpPr>
        <p:grpSpPr>
          <a:xfrm>
            <a:off x="3366269" y="4673200"/>
            <a:ext cx="5699531" cy="841638"/>
            <a:chOff x="4218142" y="4914041"/>
            <a:chExt cx="3755716" cy="841638"/>
          </a:xfrm>
        </p:grpSpPr>
        <p:grpSp>
          <p:nvGrpSpPr>
            <p:cNvPr id="12" name="Group 11">
              <a:extLst>
                <a:ext uri="{FF2B5EF4-FFF2-40B4-BE49-F238E27FC236}">
                  <a16:creationId xmlns:a16="http://schemas.microsoft.com/office/drawing/2014/main" id="{BBAFED71-C14E-CE2A-372E-BA9982F54FDC}"/>
                </a:ext>
              </a:extLst>
            </p:cNvPr>
            <p:cNvGrpSpPr/>
            <p:nvPr/>
          </p:nvGrpSpPr>
          <p:grpSpPr>
            <a:xfrm>
              <a:off x="4218142" y="4914041"/>
              <a:ext cx="3755716" cy="841638"/>
              <a:chOff x="4218142" y="4920916"/>
              <a:chExt cx="3755716" cy="841638"/>
            </a:xfrm>
          </p:grpSpPr>
          <p:sp>
            <p:nvSpPr>
              <p:cNvPr id="6" name="Content Placeholder 2">
                <a:extLst>
                  <a:ext uri="{FF2B5EF4-FFF2-40B4-BE49-F238E27FC236}">
                    <a16:creationId xmlns:a16="http://schemas.microsoft.com/office/drawing/2014/main" id="{A35FB380-50C6-31F6-EBA9-0EBFB6F29DE9}"/>
                  </a:ext>
                </a:extLst>
              </p:cNvPr>
              <p:cNvSpPr txBox="1">
                <a:spLocks/>
              </p:cNvSpPr>
              <p:nvPr/>
            </p:nvSpPr>
            <p:spPr>
              <a:xfrm>
                <a:off x="4218142" y="4920916"/>
                <a:ext cx="3755716" cy="764865"/>
              </a:xfrm>
              <a:prstGeom prst="rect">
                <a:avLst/>
              </a:prstGeom>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09ABC"/>
                  </a:buClr>
                  <a:buSzPct val="100000"/>
                  <a:buFont typeface="Wingdings" panose="05000000000000000000" pitchFamily="2" charset="2"/>
                  <a:buChar char="§"/>
                  <a:defRPr sz="2800" kern="1200">
                    <a:solidFill>
                      <a:srgbClr val="221E5B"/>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Clr>
                    <a:srgbClr val="009ABC"/>
                  </a:buClr>
                  <a:buFont typeface="Wingdings" panose="05000000000000000000" pitchFamily="2" charset="2"/>
                  <a:buChar char="§"/>
                  <a:defRPr sz="2400" kern="1200">
                    <a:solidFill>
                      <a:srgbClr val="221E5B"/>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Clr>
                    <a:srgbClr val="009ABC"/>
                  </a:buClr>
                  <a:buFont typeface="Wingdings" panose="05000000000000000000" pitchFamily="2" charset="2"/>
                  <a:buChar char="§"/>
                  <a:defRPr sz="2000" kern="1200">
                    <a:solidFill>
                      <a:srgbClr val="221E5B"/>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Clr>
                    <a:srgbClr val="009ABC"/>
                  </a:buClr>
                  <a:buFont typeface="Wingdings" panose="05000000000000000000" pitchFamily="2" charset="2"/>
                  <a:buChar char="§"/>
                  <a:defRPr sz="1800" kern="1200">
                    <a:solidFill>
                      <a:srgbClr val="221E5B"/>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Clr>
                    <a:srgbClr val="009ABC"/>
                  </a:buClr>
                  <a:buFont typeface="Wingdings" panose="05000000000000000000" pitchFamily="2" charset="2"/>
                  <a:buChar char="§"/>
                  <a:defRPr sz="1800" kern="1200">
                    <a:solidFill>
                      <a:srgbClr val="221E5B"/>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600"/>
                  </a:spcBef>
                  <a:spcAft>
                    <a:spcPts val="0"/>
                  </a:spcAft>
                  <a:buClr>
                    <a:srgbClr val="009ABC"/>
                  </a:buClr>
                  <a:buSzPct val="100000"/>
                  <a:buFont typeface="Wingdings" panose="05000000000000000000" pitchFamily="2" charset="2"/>
                  <a:buNone/>
                  <a:tabLst/>
                  <a:defRPr/>
                </a:pPr>
                <a:r>
                  <a:rPr kumimoji="0" lang="en-GB" sz="1800" b="0" i="0" u="none" strike="noStrike" kern="1200" cap="none" spc="0" normalizeH="0" baseline="0" noProof="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End-of-day reflection meetings</a:t>
                </a:r>
              </a:p>
            </p:txBody>
          </p:sp>
          <p:sp>
            <p:nvSpPr>
              <p:cNvPr id="7" name="Content Placeholder 2">
                <a:extLst>
                  <a:ext uri="{FF2B5EF4-FFF2-40B4-BE49-F238E27FC236}">
                    <a16:creationId xmlns:a16="http://schemas.microsoft.com/office/drawing/2014/main" id="{A3435FE9-23B2-69D1-873B-636C8D6A26E0}"/>
                  </a:ext>
                </a:extLst>
              </p:cNvPr>
              <p:cNvSpPr txBox="1">
                <a:spLocks/>
              </p:cNvSpPr>
              <p:nvPr/>
            </p:nvSpPr>
            <p:spPr>
              <a:xfrm rot="10800000">
                <a:off x="4218142" y="4997689"/>
                <a:ext cx="3755716" cy="764865"/>
              </a:xfrm>
              <a:prstGeom prst="rect">
                <a:avLst/>
              </a:prstGeom>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09ABC"/>
                  </a:buClr>
                  <a:buSzPct val="100000"/>
                  <a:buFont typeface="Wingdings" panose="05000000000000000000" pitchFamily="2" charset="2"/>
                  <a:buChar char="§"/>
                  <a:defRPr sz="2800" kern="1200">
                    <a:solidFill>
                      <a:srgbClr val="221E5B"/>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Clr>
                    <a:srgbClr val="009ABC"/>
                  </a:buClr>
                  <a:buFont typeface="Wingdings" panose="05000000000000000000" pitchFamily="2" charset="2"/>
                  <a:buChar char="§"/>
                  <a:defRPr sz="2400" kern="1200">
                    <a:solidFill>
                      <a:srgbClr val="221E5B"/>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Clr>
                    <a:srgbClr val="009ABC"/>
                  </a:buClr>
                  <a:buFont typeface="Wingdings" panose="05000000000000000000" pitchFamily="2" charset="2"/>
                  <a:buChar char="§"/>
                  <a:defRPr sz="2000" kern="1200">
                    <a:solidFill>
                      <a:srgbClr val="221E5B"/>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Clr>
                    <a:srgbClr val="009ABC"/>
                  </a:buClr>
                  <a:buFont typeface="Wingdings" panose="05000000000000000000" pitchFamily="2" charset="2"/>
                  <a:buChar char="§"/>
                  <a:defRPr sz="1800" kern="1200">
                    <a:solidFill>
                      <a:srgbClr val="221E5B"/>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Clr>
                    <a:srgbClr val="009ABC"/>
                  </a:buClr>
                  <a:buFont typeface="Wingdings" panose="05000000000000000000" pitchFamily="2" charset="2"/>
                  <a:buChar char="§"/>
                  <a:defRPr sz="1800" kern="1200">
                    <a:solidFill>
                      <a:srgbClr val="221E5B"/>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600"/>
                  </a:spcBef>
                  <a:spcAft>
                    <a:spcPts val="0"/>
                  </a:spcAft>
                  <a:buClr>
                    <a:srgbClr val="009ABC"/>
                  </a:buClr>
                  <a:buSzPct val="100000"/>
                  <a:buFont typeface="Wingdings" panose="05000000000000000000" pitchFamily="2" charset="2"/>
                  <a:buNone/>
                  <a:tabLst/>
                  <a:defRPr/>
                </a:pPr>
                <a:r>
                  <a:rPr kumimoji="0" lang="en-GB" sz="1800" b="0" i="0" u="none" strike="noStrike" kern="1200" cap="none" spc="0" normalizeH="0" baseline="0" noProof="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End-of-day reflection meetings</a:t>
                </a:r>
              </a:p>
            </p:txBody>
          </p:sp>
        </p:grpSp>
        <p:cxnSp>
          <p:nvCxnSpPr>
            <p:cNvPr id="10" name="Straight Connector 9">
              <a:extLst>
                <a:ext uri="{FF2B5EF4-FFF2-40B4-BE49-F238E27FC236}">
                  <a16:creationId xmlns:a16="http://schemas.microsoft.com/office/drawing/2014/main" id="{E6F39748-8FE6-5E08-6124-827FFB222112}"/>
                </a:ext>
              </a:extLst>
            </p:cNvPr>
            <p:cNvCxnSpPr>
              <a:cxnSpLocks/>
            </p:cNvCxnSpPr>
            <p:nvPr/>
          </p:nvCxnSpPr>
          <p:spPr>
            <a:xfrm>
              <a:off x="4218142" y="5338870"/>
              <a:ext cx="3755716"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4">
            <a:extLst>
              <a:ext uri="{FF2B5EF4-FFF2-40B4-BE49-F238E27FC236}">
                <a16:creationId xmlns:a16="http://schemas.microsoft.com/office/drawing/2014/main" id="{90D9F434-EAD1-4B56-9D4D-F6BBF85BEA4A}"/>
              </a:ext>
            </a:extLst>
          </p:cNvPr>
          <p:cNvGrpSpPr/>
          <p:nvPr/>
        </p:nvGrpSpPr>
        <p:grpSpPr>
          <a:xfrm>
            <a:off x="954023" y="2732995"/>
            <a:ext cx="1933503" cy="1560341"/>
            <a:chOff x="954023" y="2732995"/>
            <a:chExt cx="1933503" cy="1560341"/>
          </a:xfrm>
        </p:grpSpPr>
        <p:sp>
          <p:nvSpPr>
            <p:cNvPr id="19" name="TextBox 18">
              <a:extLst>
                <a:ext uri="{FF2B5EF4-FFF2-40B4-BE49-F238E27FC236}">
                  <a16:creationId xmlns:a16="http://schemas.microsoft.com/office/drawing/2014/main" id="{E7E5650F-16C6-71E5-2236-C4045E07BDA3}"/>
                </a:ext>
              </a:extLst>
            </p:cNvPr>
            <p:cNvSpPr txBox="1"/>
            <p:nvPr/>
          </p:nvSpPr>
          <p:spPr>
            <a:xfrm>
              <a:off x="954023" y="3708561"/>
              <a:ext cx="193350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Focused leadership meeting</a:t>
              </a:r>
            </a:p>
          </p:txBody>
        </p:sp>
        <p:pic>
          <p:nvPicPr>
            <p:cNvPr id="26" name="Graphic 25" descr="Meeting with solid fill">
              <a:extLst>
                <a:ext uri="{FF2B5EF4-FFF2-40B4-BE49-F238E27FC236}">
                  <a16:creationId xmlns:a16="http://schemas.microsoft.com/office/drawing/2014/main" id="{98EF5F80-FDB9-0285-23FF-C6F5C7E1185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462305" y="2732995"/>
              <a:ext cx="978385" cy="978385"/>
            </a:xfrm>
            <a:prstGeom prst="rect">
              <a:avLst/>
            </a:prstGeom>
          </p:spPr>
        </p:pic>
      </p:grpSp>
      <p:grpSp>
        <p:nvGrpSpPr>
          <p:cNvPr id="8" name="Group 7">
            <a:extLst>
              <a:ext uri="{FF2B5EF4-FFF2-40B4-BE49-F238E27FC236}">
                <a16:creationId xmlns:a16="http://schemas.microsoft.com/office/drawing/2014/main" id="{E091513B-8124-FF65-5C99-DCA6E884298F}"/>
              </a:ext>
            </a:extLst>
          </p:cNvPr>
          <p:cNvGrpSpPr/>
          <p:nvPr/>
        </p:nvGrpSpPr>
        <p:grpSpPr>
          <a:xfrm>
            <a:off x="4284387" y="2743200"/>
            <a:ext cx="1591309" cy="1555368"/>
            <a:chOff x="4284387" y="2743200"/>
            <a:chExt cx="1591309" cy="1555368"/>
          </a:xfrm>
        </p:grpSpPr>
        <p:pic>
          <p:nvPicPr>
            <p:cNvPr id="34" name="Picture 33">
              <a:extLst>
                <a:ext uri="{FF2B5EF4-FFF2-40B4-BE49-F238E27FC236}">
                  <a16:creationId xmlns:a16="http://schemas.microsoft.com/office/drawing/2014/main" id="{2913B424-2E6D-DC7D-12F1-DA7A2389BC3C}"/>
                </a:ext>
              </a:extLst>
            </p:cNvPr>
            <p:cNvPicPr>
              <a:picLocks noChangeAspect="1"/>
            </p:cNvPicPr>
            <p:nvPr/>
          </p:nvPicPr>
          <p:blipFill>
            <a:blip r:embed="rId9"/>
            <a:stretch>
              <a:fillRect/>
            </a:stretch>
          </p:blipFill>
          <p:spPr>
            <a:xfrm>
              <a:off x="4451508" y="2743200"/>
              <a:ext cx="1165863" cy="922768"/>
            </a:xfrm>
            <a:prstGeom prst="rect">
              <a:avLst/>
            </a:prstGeom>
          </p:spPr>
        </p:pic>
        <p:sp>
          <p:nvSpPr>
            <p:cNvPr id="35" name="TextBox 34">
              <a:extLst>
                <a:ext uri="{FF2B5EF4-FFF2-40B4-BE49-F238E27FC236}">
                  <a16:creationId xmlns:a16="http://schemas.microsoft.com/office/drawing/2014/main" id="{48C4A834-C68B-12C5-0840-5F24F75861A3}"/>
                </a:ext>
              </a:extLst>
            </p:cNvPr>
            <p:cNvSpPr txBox="1"/>
            <p:nvPr/>
          </p:nvSpPr>
          <p:spPr>
            <a:xfrm>
              <a:off x="4284387" y="3713793"/>
              <a:ext cx="159130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Discussions with teachers</a:t>
              </a:r>
            </a:p>
          </p:txBody>
        </p:sp>
      </p:grpSp>
    </p:spTree>
    <p:extLst>
      <p:ext uri="{BB962C8B-B14F-4D97-AF65-F5344CB8AC3E}">
        <p14:creationId xmlns:p14="http://schemas.microsoft.com/office/powerpoint/2010/main" val="36638081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FA87D99-3C44-2F21-8C97-AFB2E86892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296332-372E-5896-BB1E-8334597FEBDD}"/>
              </a:ext>
            </a:extLst>
          </p:cNvPr>
          <p:cNvSpPr>
            <a:spLocks noGrp="1"/>
          </p:cNvSpPr>
          <p:nvPr>
            <p:ph type="title"/>
          </p:nvPr>
        </p:nvSpPr>
        <p:spPr>
          <a:xfrm>
            <a:off x="832103" y="748589"/>
            <a:ext cx="8994775" cy="1325563"/>
          </a:xfrm>
        </p:spPr>
        <p:txBody>
          <a:bodyPr>
            <a:normAutofit/>
          </a:bodyPr>
          <a:lstStyle/>
          <a:p>
            <a:r>
              <a:rPr lang="en-GB" sz="3200" dirty="0"/>
              <a:t>Exploring further</a:t>
            </a:r>
          </a:p>
        </p:txBody>
      </p:sp>
      <p:sp>
        <p:nvSpPr>
          <p:cNvPr id="3" name="Content Placeholder 2">
            <a:extLst>
              <a:ext uri="{FF2B5EF4-FFF2-40B4-BE49-F238E27FC236}">
                <a16:creationId xmlns:a16="http://schemas.microsoft.com/office/drawing/2014/main" id="{10919BD9-B931-578E-6529-B94A56B3CCAE}"/>
              </a:ext>
            </a:extLst>
          </p:cNvPr>
          <p:cNvSpPr>
            <a:spLocks noGrp="1"/>
          </p:cNvSpPr>
          <p:nvPr>
            <p:ph idx="1"/>
          </p:nvPr>
        </p:nvSpPr>
        <p:spPr>
          <a:xfrm>
            <a:off x="1077542" y="1526292"/>
            <a:ext cx="6168906" cy="1045029"/>
          </a:xfrm>
        </p:spPr>
        <p:txBody>
          <a:bodyPr>
            <a:normAutofit/>
          </a:bodyPr>
          <a:lstStyle/>
          <a:p>
            <a:pPr marL="0" indent="0">
              <a:buNone/>
            </a:pPr>
            <a:r>
              <a:rPr lang="en-GB">
                <a:solidFill>
                  <a:schemeClr val="accent6">
                    <a:lumMod val="75000"/>
                  </a:schemeClr>
                </a:solidFill>
              </a:rPr>
              <a:t>Day 2: Morning and afternoon</a:t>
            </a:r>
          </a:p>
        </p:txBody>
      </p:sp>
      <p:sp>
        <p:nvSpPr>
          <p:cNvPr id="7" name="Content Placeholder 2">
            <a:extLst>
              <a:ext uri="{FF2B5EF4-FFF2-40B4-BE49-F238E27FC236}">
                <a16:creationId xmlns:a16="http://schemas.microsoft.com/office/drawing/2014/main" id="{6C786E21-1200-7810-0A4F-A256F7CCB2F5}"/>
              </a:ext>
            </a:extLst>
          </p:cNvPr>
          <p:cNvSpPr txBox="1">
            <a:spLocks/>
          </p:cNvSpPr>
          <p:nvPr/>
        </p:nvSpPr>
        <p:spPr>
          <a:xfrm rot="10800000">
            <a:off x="5760463" y="5112941"/>
            <a:ext cx="5699531" cy="764865"/>
          </a:xfrm>
          <a:prstGeom prst="rect">
            <a:avLst/>
          </a:prstGeom>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09ABC"/>
              </a:buClr>
              <a:buSzPct val="100000"/>
              <a:buFont typeface="Wingdings" panose="05000000000000000000" pitchFamily="2" charset="2"/>
              <a:buChar char="§"/>
              <a:defRPr sz="2800" kern="1200">
                <a:solidFill>
                  <a:srgbClr val="221E5B"/>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Clr>
                <a:srgbClr val="009ABC"/>
              </a:buClr>
              <a:buFont typeface="Wingdings" panose="05000000000000000000" pitchFamily="2" charset="2"/>
              <a:buChar char="§"/>
              <a:defRPr sz="2400" kern="1200">
                <a:solidFill>
                  <a:srgbClr val="221E5B"/>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Clr>
                <a:srgbClr val="009ABC"/>
              </a:buClr>
              <a:buFont typeface="Wingdings" panose="05000000000000000000" pitchFamily="2" charset="2"/>
              <a:buChar char="§"/>
              <a:defRPr sz="2000" kern="1200">
                <a:solidFill>
                  <a:srgbClr val="221E5B"/>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Clr>
                <a:srgbClr val="009ABC"/>
              </a:buClr>
              <a:buFont typeface="Wingdings" panose="05000000000000000000" pitchFamily="2" charset="2"/>
              <a:buChar char="§"/>
              <a:defRPr sz="1800" kern="1200">
                <a:solidFill>
                  <a:srgbClr val="221E5B"/>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Clr>
                <a:srgbClr val="009ABC"/>
              </a:buClr>
              <a:buFont typeface="Wingdings" panose="05000000000000000000" pitchFamily="2" charset="2"/>
              <a:buChar char="§"/>
              <a:defRPr sz="1800" kern="1200">
                <a:solidFill>
                  <a:srgbClr val="221E5B"/>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600"/>
              </a:spcBef>
              <a:spcAft>
                <a:spcPts val="0"/>
              </a:spcAft>
              <a:buClr>
                <a:srgbClr val="009ABC"/>
              </a:buClr>
              <a:buSzPct val="100000"/>
              <a:buFont typeface="Wingdings" panose="05000000000000000000" pitchFamily="2" charset="2"/>
              <a:buNone/>
              <a:tabLst/>
              <a:defRPr/>
            </a:pPr>
            <a:endParaRPr kumimoji="0" lang="en-GB" sz="1800" b="0" i="0" u="none" strike="noStrike" kern="1200" cap="none" spc="0" normalizeH="0" baseline="0" noProof="0">
              <a:ln>
                <a:noFill/>
              </a:ln>
              <a:solidFill>
                <a:srgbClr val="70AD47">
                  <a:lumMod val="75000"/>
                </a:srgb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nvGrpSpPr>
          <p:cNvPr id="17" name="Group 16">
            <a:extLst>
              <a:ext uri="{FF2B5EF4-FFF2-40B4-BE49-F238E27FC236}">
                <a16:creationId xmlns:a16="http://schemas.microsoft.com/office/drawing/2014/main" id="{A102B203-D98E-2EB3-8BAA-98738F0BBD55}"/>
              </a:ext>
            </a:extLst>
          </p:cNvPr>
          <p:cNvGrpSpPr/>
          <p:nvPr/>
        </p:nvGrpSpPr>
        <p:grpSpPr>
          <a:xfrm>
            <a:off x="3246234" y="4917506"/>
            <a:ext cx="5699531" cy="841638"/>
            <a:chOff x="4218142" y="4914041"/>
            <a:chExt cx="3755716" cy="841638"/>
          </a:xfrm>
        </p:grpSpPr>
        <p:grpSp>
          <p:nvGrpSpPr>
            <p:cNvPr id="25" name="Group 24">
              <a:extLst>
                <a:ext uri="{FF2B5EF4-FFF2-40B4-BE49-F238E27FC236}">
                  <a16:creationId xmlns:a16="http://schemas.microsoft.com/office/drawing/2014/main" id="{6D401D74-4504-9F16-5A90-524FBE81C069}"/>
                </a:ext>
              </a:extLst>
            </p:cNvPr>
            <p:cNvGrpSpPr/>
            <p:nvPr/>
          </p:nvGrpSpPr>
          <p:grpSpPr>
            <a:xfrm>
              <a:off x="4218142" y="4914041"/>
              <a:ext cx="3755716" cy="841638"/>
              <a:chOff x="4218142" y="4920916"/>
              <a:chExt cx="3755716" cy="841638"/>
            </a:xfrm>
          </p:grpSpPr>
          <p:sp>
            <p:nvSpPr>
              <p:cNvPr id="28" name="Content Placeholder 2">
                <a:extLst>
                  <a:ext uri="{FF2B5EF4-FFF2-40B4-BE49-F238E27FC236}">
                    <a16:creationId xmlns:a16="http://schemas.microsoft.com/office/drawing/2014/main" id="{FC76BC39-054E-492B-47A8-15142D6205EC}"/>
                  </a:ext>
                </a:extLst>
              </p:cNvPr>
              <p:cNvSpPr txBox="1">
                <a:spLocks/>
              </p:cNvSpPr>
              <p:nvPr/>
            </p:nvSpPr>
            <p:spPr>
              <a:xfrm>
                <a:off x="4218142" y="4920916"/>
                <a:ext cx="3755716" cy="7648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09ABC"/>
                  </a:buClr>
                  <a:buSzPct val="100000"/>
                  <a:buFont typeface="Wingdings" panose="05000000000000000000" pitchFamily="2" charset="2"/>
                  <a:buChar char="§"/>
                  <a:defRPr sz="2800" kern="1200">
                    <a:solidFill>
                      <a:srgbClr val="221E5B"/>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Clr>
                    <a:srgbClr val="009ABC"/>
                  </a:buClr>
                  <a:buFont typeface="Wingdings" panose="05000000000000000000" pitchFamily="2" charset="2"/>
                  <a:buChar char="§"/>
                  <a:defRPr sz="2400" kern="1200">
                    <a:solidFill>
                      <a:srgbClr val="221E5B"/>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Clr>
                    <a:srgbClr val="009ABC"/>
                  </a:buClr>
                  <a:buFont typeface="Wingdings" panose="05000000000000000000" pitchFamily="2" charset="2"/>
                  <a:buChar char="§"/>
                  <a:defRPr sz="2000" kern="1200">
                    <a:solidFill>
                      <a:srgbClr val="221E5B"/>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Clr>
                    <a:srgbClr val="009ABC"/>
                  </a:buClr>
                  <a:buFont typeface="Wingdings" panose="05000000000000000000" pitchFamily="2" charset="2"/>
                  <a:buChar char="§"/>
                  <a:defRPr sz="1800" kern="1200">
                    <a:solidFill>
                      <a:srgbClr val="221E5B"/>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Clr>
                    <a:srgbClr val="009ABC"/>
                  </a:buClr>
                  <a:buFont typeface="Wingdings" panose="05000000000000000000" pitchFamily="2" charset="2"/>
                  <a:buChar char="§"/>
                  <a:defRPr sz="1800" kern="1200">
                    <a:solidFill>
                      <a:srgbClr val="221E5B"/>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600"/>
                  </a:spcBef>
                  <a:spcAft>
                    <a:spcPts val="0"/>
                  </a:spcAft>
                  <a:buClr>
                    <a:srgbClr val="009ABC"/>
                  </a:buClr>
                  <a:buSzPct val="100000"/>
                  <a:buFont typeface="Wingdings" panose="05000000000000000000" pitchFamily="2" charset="2"/>
                  <a:buNone/>
                  <a:tabLst/>
                  <a:defRPr/>
                </a:pPr>
                <a:r>
                  <a:rPr kumimoji="0" lang="en-GB" sz="1800" b="0" i="0" u="none" strike="noStrike" kern="1200" cap="none" spc="0" normalizeH="0" baseline="0" noProof="0">
                    <a:ln>
                      <a:noFill/>
                    </a:ln>
                    <a:solidFill>
                      <a:srgbClr val="70AD47">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Reflection meetings</a:t>
                </a:r>
              </a:p>
            </p:txBody>
          </p:sp>
          <p:sp>
            <p:nvSpPr>
              <p:cNvPr id="29" name="Content Placeholder 2">
                <a:extLst>
                  <a:ext uri="{FF2B5EF4-FFF2-40B4-BE49-F238E27FC236}">
                    <a16:creationId xmlns:a16="http://schemas.microsoft.com/office/drawing/2014/main" id="{D4A8EF44-9608-D68D-141C-ED0746820FBC}"/>
                  </a:ext>
                </a:extLst>
              </p:cNvPr>
              <p:cNvSpPr txBox="1">
                <a:spLocks/>
              </p:cNvSpPr>
              <p:nvPr/>
            </p:nvSpPr>
            <p:spPr>
              <a:xfrm rot="10800000">
                <a:off x="4218142" y="4997689"/>
                <a:ext cx="3755716" cy="7648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09ABC"/>
                  </a:buClr>
                  <a:buSzPct val="100000"/>
                  <a:buFont typeface="Wingdings" panose="05000000000000000000" pitchFamily="2" charset="2"/>
                  <a:buChar char="§"/>
                  <a:defRPr sz="2800" kern="1200">
                    <a:solidFill>
                      <a:srgbClr val="221E5B"/>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Clr>
                    <a:srgbClr val="009ABC"/>
                  </a:buClr>
                  <a:buFont typeface="Wingdings" panose="05000000000000000000" pitchFamily="2" charset="2"/>
                  <a:buChar char="§"/>
                  <a:defRPr sz="2400" kern="1200">
                    <a:solidFill>
                      <a:srgbClr val="221E5B"/>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Clr>
                    <a:srgbClr val="009ABC"/>
                  </a:buClr>
                  <a:buFont typeface="Wingdings" panose="05000000000000000000" pitchFamily="2" charset="2"/>
                  <a:buChar char="§"/>
                  <a:defRPr sz="2000" kern="1200">
                    <a:solidFill>
                      <a:srgbClr val="221E5B"/>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Clr>
                    <a:srgbClr val="009ABC"/>
                  </a:buClr>
                  <a:buFont typeface="Wingdings" panose="05000000000000000000" pitchFamily="2" charset="2"/>
                  <a:buChar char="§"/>
                  <a:defRPr sz="1800" kern="1200">
                    <a:solidFill>
                      <a:srgbClr val="221E5B"/>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Clr>
                    <a:srgbClr val="009ABC"/>
                  </a:buClr>
                  <a:buFont typeface="Wingdings" panose="05000000000000000000" pitchFamily="2" charset="2"/>
                  <a:buChar char="§"/>
                  <a:defRPr sz="1800" kern="1200">
                    <a:solidFill>
                      <a:srgbClr val="221E5B"/>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600"/>
                  </a:spcBef>
                  <a:spcAft>
                    <a:spcPts val="0"/>
                  </a:spcAft>
                  <a:buClr>
                    <a:srgbClr val="009ABC"/>
                  </a:buClr>
                  <a:buSzPct val="100000"/>
                  <a:buFont typeface="Wingdings" panose="05000000000000000000" pitchFamily="2" charset="2"/>
                  <a:buNone/>
                  <a:tabLst/>
                  <a:defRPr/>
                </a:pPr>
                <a:r>
                  <a:rPr kumimoji="0" lang="en-GB" sz="1800" b="0" i="0" u="none" strike="noStrike" kern="1200" cap="none" spc="0" normalizeH="0" baseline="0" noProof="0">
                    <a:ln>
                      <a:noFill/>
                    </a:ln>
                    <a:solidFill>
                      <a:srgbClr val="70AD47">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Reflection meetings</a:t>
                </a:r>
              </a:p>
            </p:txBody>
          </p:sp>
        </p:grpSp>
        <p:cxnSp>
          <p:nvCxnSpPr>
            <p:cNvPr id="27" name="Straight Connector 26">
              <a:extLst>
                <a:ext uri="{FF2B5EF4-FFF2-40B4-BE49-F238E27FC236}">
                  <a16:creationId xmlns:a16="http://schemas.microsoft.com/office/drawing/2014/main" id="{FCE18ACC-29AF-C8BF-2284-2A0823D82C9F}"/>
                </a:ext>
              </a:extLst>
            </p:cNvPr>
            <p:cNvCxnSpPr>
              <a:cxnSpLocks/>
            </p:cNvCxnSpPr>
            <p:nvPr/>
          </p:nvCxnSpPr>
          <p:spPr>
            <a:xfrm>
              <a:off x="4218142" y="5338870"/>
              <a:ext cx="3755716"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38" name="Graphic 37" descr="Skipping Rope with solid fill">
            <a:extLst>
              <a:ext uri="{FF2B5EF4-FFF2-40B4-BE49-F238E27FC236}">
                <a16:creationId xmlns:a16="http://schemas.microsoft.com/office/drawing/2014/main" id="{CC69B54B-6D76-063D-18CE-DD9681A11BB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78179" y="2792835"/>
            <a:ext cx="914400" cy="914400"/>
          </a:xfrm>
          <a:prstGeom prst="rect">
            <a:avLst/>
          </a:prstGeom>
        </p:spPr>
      </p:pic>
      <p:pic>
        <p:nvPicPr>
          <p:cNvPr id="39" name="Graphic 38" descr="Shoe footprints with solid fill">
            <a:extLst>
              <a:ext uri="{FF2B5EF4-FFF2-40B4-BE49-F238E27FC236}">
                <a16:creationId xmlns:a16="http://schemas.microsoft.com/office/drawing/2014/main" id="{77ACCD33-22D5-4405-6562-99B698376AE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28179" y="2703458"/>
            <a:ext cx="914400" cy="914400"/>
          </a:xfrm>
          <a:prstGeom prst="rect">
            <a:avLst/>
          </a:prstGeom>
        </p:spPr>
      </p:pic>
      <p:pic>
        <p:nvPicPr>
          <p:cNvPr id="40" name="Graphic 39" descr="Umbrella with solid fill">
            <a:extLst>
              <a:ext uri="{FF2B5EF4-FFF2-40B4-BE49-F238E27FC236}">
                <a16:creationId xmlns:a16="http://schemas.microsoft.com/office/drawing/2014/main" id="{E2F3D10D-9463-5BBD-90CA-28BA6E9AEB3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70667" y="2807835"/>
            <a:ext cx="1048186" cy="1048186"/>
          </a:xfrm>
          <a:prstGeom prst="rect">
            <a:avLst/>
          </a:prstGeom>
        </p:spPr>
      </p:pic>
      <p:pic>
        <p:nvPicPr>
          <p:cNvPr id="41" name="Graphic 40" descr="Suitcase with solid fill">
            <a:extLst>
              <a:ext uri="{FF2B5EF4-FFF2-40B4-BE49-F238E27FC236}">
                <a16:creationId xmlns:a16="http://schemas.microsoft.com/office/drawing/2014/main" id="{5E92F4DB-CAEC-095C-73DF-05EB5BCB447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108257" y="2716367"/>
            <a:ext cx="914400" cy="914400"/>
          </a:xfrm>
          <a:prstGeom prst="rect">
            <a:avLst/>
          </a:prstGeom>
        </p:spPr>
      </p:pic>
      <p:pic>
        <p:nvPicPr>
          <p:cNvPr id="42" name="Graphic 41" descr="Chat with solid fill">
            <a:extLst>
              <a:ext uri="{FF2B5EF4-FFF2-40B4-BE49-F238E27FC236}">
                <a16:creationId xmlns:a16="http://schemas.microsoft.com/office/drawing/2014/main" id="{EB0C0D3F-71EA-D2F6-6811-EF1FF73D379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68544" y="2779085"/>
            <a:ext cx="804870" cy="914400"/>
          </a:xfrm>
          <a:prstGeom prst="rect">
            <a:avLst/>
          </a:prstGeom>
        </p:spPr>
      </p:pic>
      <p:sp>
        <p:nvSpPr>
          <p:cNvPr id="43" name="TextBox 42">
            <a:extLst>
              <a:ext uri="{FF2B5EF4-FFF2-40B4-BE49-F238E27FC236}">
                <a16:creationId xmlns:a16="http://schemas.microsoft.com/office/drawing/2014/main" id="{0A626861-AC59-522E-ADBE-9208249DBDE9}"/>
              </a:ext>
            </a:extLst>
          </p:cNvPr>
          <p:cNvSpPr txBox="1"/>
          <p:nvPr/>
        </p:nvSpPr>
        <p:spPr>
          <a:xfrm>
            <a:off x="954023" y="3708561"/>
            <a:ext cx="193350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Focused leadership meeting</a:t>
            </a:r>
          </a:p>
        </p:txBody>
      </p:sp>
      <p:sp>
        <p:nvSpPr>
          <p:cNvPr id="44" name="TextBox 43">
            <a:extLst>
              <a:ext uri="{FF2B5EF4-FFF2-40B4-BE49-F238E27FC236}">
                <a16:creationId xmlns:a16="http://schemas.microsoft.com/office/drawing/2014/main" id="{E91ED32D-FAFF-9DAF-0CF4-1F25A7814F63}"/>
              </a:ext>
            </a:extLst>
          </p:cNvPr>
          <p:cNvSpPr txBox="1"/>
          <p:nvPr/>
        </p:nvSpPr>
        <p:spPr>
          <a:xfrm>
            <a:off x="2674964" y="3710672"/>
            <a:ext cx="180786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Case sampling follow up</a:t>
            </a:r>
          </a:p>
        </p:txBody>
      </p:sp>
      <p:sp>
        <p:nvSpPr>
          <p:cNvPr id="45" name="TextBox 44">
            <a:extLst>
              <a:ext uri="{FF2B5EF4-FFF2-40B4-BE49-F238E27FC236}">
                <a16:creationId xmlns:a16="http://schemas.microsoft.com/office/drawing/2014/main" id="{FD6D6CB8-FAEB-2DB2-7F1D-E94C7737EF5E}"/>
              </a:ext>
            </a:extLst>
          </p:cNvPr>
          <p:cNvSpPr txBox="1"/>
          <p:nvPr/>
        </p:nvSpPr>
        <p:spPr>
          <a:xfrm>
            <a:off x="9792945" y="3765675"/>
            <a:ext cx="169501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Social times</a:t>
            </a:r>
          </a:p>
        </p:txBody>
      </p:sp>
      <p:sp>
        <p:nvSpPr>
          <p:cNvPr id="46" name="TextBox 45">
            <a:extLst>
              <a:ext uri="{FF2B5EF4-FFF2-40B4-BE49-F238E27FC236}">
                <a16:creationId xmlns:a16="http://schemas.microsoft.com/office/drawing/2014/main" id="{C5F490A2-D5CF-D8A5-02C0-73F3FD0AE7B8}"/>
              </a:ext>
            </a:extLst>
          </p:cNvPr>
          <p:cNvSpPr txBox="1"/>
          <p:nvPr/>
        </p:nvSpPr>
        <p:spPr>
          <a:xfrm>
            <a:off x="8315548" y="3759662"/>
            <a:ext cx="180786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Further learning walks with leaders</a:t>
            </a:r>
          </a:p>
        </p:txBody>
      </p:sp>
      <p:sp>
        <p:nvSpPr>
          <p:cNvPr id="47" name="TextBox 46">
            <a:extLst>
              <a:ext uri="{FF2B5EF4-FFF2-40B4-BE49-F238E27FC236}">
                <a16:creationId xmlns:a16="http://schemas.microsoft.com/office/drawing/2014/main" id="{73214BFD-231D-B2ED-6149-843CF0B986D6}"/>
              </a:ext>
            </a:extLst>
          </p:cNvPr>
          <p:cNvSpPr txBox="1"/>
          <p:nvPr/>
        </p:nvSpPr>
        <p:spPr>
          <a:xfrm>
            <a:off x="5595133" y="3713014"/>
            <a:ext cx="180786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Safeguarding</a:t>
            </a:r>
          </a:p>
        </p:txBody>
      </p:sp>
      <p:sp>
        <p:nvSpPr>
          <p:cNvPr id="48" name="TextBox 47">
            <a:extLst>
              <a:ext uri="{FF2B5EF4-FFF2-40B4-BE49-F238E27FC236}">
                <a16:creationId xmlns:a16="http://schemas.microsoft.com/office/drawing/2014/main" id="{B61CFBA4-EE1E-A4E8-3E01-0ECAAC6931A3}"/>
              </a:ext>
            </a:extLst>
          </p:cNvPr>
          <p:cNvSpPr txBox="1"/>
          <p:nvPr/>
        </p:nvSpPr>
        <p:spPr>
          <a:xfrm>
            <a:off x="6957689" y="3740147"/>
            <a:ext cx="159130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Further d</a:t>
            </a:r>
            <a:r>
              <a:rPr kumimoji="0" lang="en-GB" sz="1600" b="0" i="0" u="none" strike="noStrike" kern="1200" cap="none" spc="0" normalizeH="0" baseline="0" noProof="0" err="1">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iscussions</a:t>
            </a: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 with pupils</a:t>
            </a:r>
          </a:p>
        </p:txBody>
      </p:sp>
      <p:pic>
        <p:nvPicPr>
          <p:cNvPr id="49" name="Graphic 48" descr="Meeting with solid fill">
            <a:extLst>
              <a:ext uri="{FF2B5EF4-FFF2-40B4-BE49-F238E27FC236}">
                <a16:creationId xmlns:a16="http://schemas.microsoft.com/office/drawing/2014/main" id="{CCE91B87-0899-235D-9D73-5D66C1245F5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462305" y="2732995"/>
            <a:ext cx="978385" cy="978385"/>
          </a:xfrm>
          <a:prstGeom prst="rect">
            <a:avLst/>
          </a:prstGeom>
        </p:spPr>
      </p:pic>
      <p:sp>
        <p:nvSpPr>
          <p:cNvPr id="51" name="TextBox 50">
            <a:extLst>
              <a:ext uri="{FF2B5EF4-FFF2-40B4-BE49-F238E27FC236}">
                <a16:creationId xmlns:a16="http://schemas.microsoft.com/office/drawing/2014/main" id="{14FBAE5A-8E21-438D-6BAE-140DDC0AD708}"/>
              </a:ext>
            </a:extLst>
          </p:cNvPr>
          <p:cNvSpPr txBox="1"/>
          <p:nvPr/>
        </p:nvSpPr>
        <p:spPr>
          <a:xfrm>
            <a:off x="4284387" y="3713793"/>
            <a:ext cx="159130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21E5B"/>
                </a:solidFill>
                <a:effectLst/>
                <a:uLnTx/>
                <a:uFillTx/>
                <a:latin typeface="Tahoma" panose="020B0604030504040204" pitchFamily="34" charset="0"/>
                <a:ea typeface="Tahoma" panose="020B0604030504040204" pitchFamily="34" charset="0"/>
                <a:cs typeface="Tahoma" panose="020B0604030504040204" pitchFamily="34" charset="0"/>
              </a:rPr>
              <a:t>Discussions with staff</a:t>
            </a:r>
          </a:p>
        </p:txBody>
      </p:sp>
      <p:pic>
        <p:nvPicPr>
          <p:cNvPr id="52" name="Picture 51">
            <a:extLst>
              <a:ext uri="{FF2B5EF4-FFF2-40B4-BE49-F238E27FC236}">
                <a16:creationId xmlns:a16="http://schemas.microsoft.com/office/drawing/2014/main" id="{AF401A52-A088-97B4-A397-B47FF7FD279C}"/>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9140" b="90323" l="9362" r="90638">
                        <a14:foregroundMark x1="20426" y1="55376" x2="19574" y2="72581"/>
                        <a14:foregroundMark x1="37447" y1="70430" x2="37872" y2="90323"/>
                        <a14:foregroundMark x1="72766" y1="75269" x2="72766" y2="75269"/>
                        <a14:foregroundMark x1="90638" y1="25806" x2="90638" y2="25806"/>
                        <a14:foregroundMark x1="57021" y1="46237" x2="57021" y2="46237"/>
                        <a14:foregroundMark x1="56170" y1="66667" x2="56170" y2="66667"/>
                        <a14:foregroundMark x1="74043" y1="60753" x2="74043" y2="60753"/>
                        <a14:backgroundMark x1="59574" y1="20430" x2="42979" y2="32258"/>
                        <a14:backgroundMark x1="42979" y1="32258" x2="37021" y2="54301"/>
                        <a14:backgroundMark x1="37021" y1="54301" x2="31915" y2="34409"/>
                        <a14:backgroundMark x1="31915" y1="34409" x2="44681" y2="51075"/>
                        <a14:backgroundMark x1="44681" y1="51075" x2="45532" y2="56452"/>
                        <a14:backgroundMark x1="75319" y1="49462" x2="82553" y2="49462"/>
                      </a14:backgroundRemoval>
                    </a14:imgEffect>
                  </a14:imgLayer>
                </a14:imgProps>
              </a:ext>
            </a:extLst>
          </a:blip>
          <a:stretch>
            <a:fillRect/>
          </a:stretch>
        </p:blipFill>
        <p:spPr>
          <a:xfrm>
            <a:off x="4424381" y="2678699"/>
            <a:ext cx="1288902" cy="1020152"/>
          </a:xfrm>
          <a:prstGeom prst="rect">
            <a:avLst/>
          </a:prstGeom>
          <a:noFill/>
          <a:ln>
            <a:noFill/>
          </a:ln>
        </p:spPr>
      </p:pic>
    </p:spTree>
    <p:extLst>
      <p:ext uri="{BB962C8B-B14F-4D97-AF65-F5344CB8AC3E}">
        <p14:creationId xmlns:p14="http://schemas.microsoft.com/office/powerpoint/2010/main" val="30177627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2414E-C4CE-3899-197A-C01F11F324FC}"/>
              </a:ext>
            </a:extLst>
          </p:cNvPr>
          <p:cNvSpPr>
            <a:spLocks noGrp="1"/>
          </p:cNvSpPr>
          <p:nvPr>
            <p:ph type="title"/>
          </p:nvPr>
        </p:nvSpPr>
        <p:spPr>
          <a:xfrm>
            <a:off x="970638" y="836712"/>
            <a:ext cx="9897255" cy="797305"/>
          </a:xfrm>
        </p:spPr>
        <p:txBody>
          <a:bodyPr>
            <a:normAutofit/>
          </a:bodyPr>
          <a:lstStyle/>
          <a:p>
            <a:r>
              <a:rPr lang="en-GB" sz="3200" dirty="0"/>
              <a:t>Building a picture….</a:t>
            </a:r>
          </a:p>
        </p:txBody>
      </p:sp>
      <p:sp>
        <p:nvSpPr>
          <p:cNvPr id="3" name="Slide Number Placeholder 2">
            <a:extLst>
              <a:ext uri="{FF2B5EF4-FFF2-40B4-BE49-F238E27FC236}">
                <a16:creationId xmlns:a16="http://schemas.microsoft.com/office/drawing/2014/main" id="{1467345C-5931-464C-0AC7-57D909A9E7F9}"/>
              </a:ext>
            </a:extLst>
          </p:cNvPr>
          <p:cNvSpPr>
            <a:spLocks noGrp="1"/>
          </p:cNvSpPr>
          <p:nvPr>
            <p:ph type="sldNum" sz="quarter" idx="4"/>
          </p:nvPr>
        </p:nvSpPr>
        <p:spPr/>
        <p:txBody>
          <a:bodyPr/>
          <a:lstStyle/>
          <a:p>
            <a:fld id="{5F4C8201-D8A8-417D-8A18-42E93E6C5D44}" type="slidenum">
              <a:rPr lang="en-GB" smtClean="0"/>
              <a:pPr/>
              <a:t>77</a:t>
            </a:fld>
            <a:endParaRPr lang="en-GB" dirty="0"/>
          </a:p>
        </p:txBody>
      </p:sp>
      <p:pic>
        <p:nvPicPr>
          <p:cNvPr id="6" name="Content Placeholder 5">
            <a:extLst>
              <a:ext uri="{FF2B5EF4-FFF2-40B4-BE49-F238E27FC236}">
                <a16:creationId xmlns:a16="http://schemas.microsoft.com/office/drawing/2014/main" id="{79DE4A71-C5A1-275A-4870-73F83BB8A6A0}"/>
              </a:ext>
            </a:extLst>
          </p:cNvPr>
          <p:cNvPicPr>
            <a:picLocks noGrp="1" noChangeAspect="1"/>
          </p:cNvPicPr>
          <p:nvPr>
            <p:ph sz="quarter" idx="10"/>
          </p:nvPr>
        </p:nvPicPr>
        <p:blipFill>
          <a:blip r:embed="rId3"/>
          <a:srcRect r="1569"/>
          <a:stretch>
            <a:fillRect/>
          </a:stretch>
        </p:blipFill>
        <p:spPr>
          <a:xfrm>
            <a:off x="1249810" y="1556792"/>
            <a:ext cx="9338910" cy="4713405"/>
          </a:xfrm>
          <a:prstGeom prst="rect">
            <a:avLst/>
          </a:prstGeom>
        </p:spPr>
      </p:pic>
    </p:spTree>
    <p:extLst>
      <p:ext uri="{BB962C8B-B14F-4D97-AF65-F5344CB8AC3E}">
        <p14:creationId xmlns:p14="http://schemas.microsoft.com/office/powerpoint/2010/main" val="3123332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B2B8B-9878-BB95-0871-8FB52FF8FE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1A1922-9B58-E65F-50B2-AC8D31987A7B}"/>
              </a:ext>
            </a:extLst>
          </p:cNvPr>
          <p:cNvSpPr>
            <a:spLocks noGrp="1"/>
          </p:cNvSpPr>
          <p:nvPr>
            <p:ph type="title"/>
          </p:nvPr>
        </p:nvSpPr>
        <p:spPr>
          <a:xfrm>
            <a:off x="623392" y="836712"/>
            <a:ext cx="10244501" cy="797305"/>
          </a:xfrm>
        </p:spPr>
        <p:txBody>
          <a:bodyPr>
            <a:normAutofit/>
          </a:bodyPr>
          <a:lstStyle/>
          <a:p>
            <a:r>
              <a:rPr lang="en-GB" sz="3200" dirty="0"/>
              <a:t>A word about inspection in small schools….</a:t>
            </a:r>
          </a:p>
        </p:txBody>
      </p:sp>
      <p:sp>
        <p:nvSpPr>
          <p:cNvPr id="3" name="Slide Number Placeholder 2">
            <a:extLst>
              <a:ext uri="{FF2B5EF4-FFF2-40B4-BE49-F238E27FC236}">
                <a16:creationId xmlns:a16="http://schemas.microsoft.com/office/drawing/2014/main" id="{73C1C991-06CE-A509-E081-7AAFC4469470}"/>
              </a:ext>
            </a:extLst>
          </p:cNvPr>
          <p:cNvSpPr>
            <a:spLocks noGrp="1"/>
          </p:cNvSpPr>
          <p:nvPr>
            <p:ph type="sldNum" sz="quarter" idx="4"/>
          </p:nvPr>
        </p:nvSpPr>
        <p:spPr/>
        <p:txBody>
          <a:bodyPr/>
          <a:lstStyle/>
          <a:p>
            <a:fld id="{5F4C8201-D8A8-417D-8A18-42E93E6C5D44}" type="slidenum">
              <a:rPr lang="en-GB" smtClean="0"/>
              <a:pPr/>
              <a:t>78</a:t>
            </a:fld>
            <a:endParaRPr lang="en-GB" dirty="0"/>
          </a:p>
        </p:txBody>
      </p:sp>
      <p:sp>
        <p:nvSpPr>
          <p:cNvPr id="5" name="Content Placeholder 4">
            <a:extLst>
              <a:ext uri="{FF2B5EF4-FFF2-40B4-BE49-F238E27FC236}">
                <a16:creationId xmlns:a16="http://schemas.microsoft.com/office/drawing/2014/main" id="{2E175250-D925-267A-AF16-6DC6B2AC3B80}"/>
              </a:ext>
            </a:extLst>
          </p:cNvPr>
          <p:cNvSpPr>
            <a:spLocks noGrp="1"/>
          </p:cNvSpPr>
          <p:nvPr>
            <p:ph sz="quarter" idx="10"/>
          </p:nvPr>
        </p:nvSpPr>
        <p:spPr>
          <a:xfrm>
            <a:off x="514979" y="1634017"/>
            <a:ext cx="9181421" cy="4627084"/>
          </a:xfrm>
        </p:spPr>
        <p:txBody>
          <a:bodyPr/>
          <a:lstStyle/>
          <a:p>
            <a:r>
              <a:rPr lang="en-GB" sz="2800" dirty="0"/>
              <a:t>When inspecting small schools, we:</a:t>
            </a:r>
          </a:p>
          <a:p>
            <a:pPr marL="457200" indent="-457200">
              <a:buClr>
                <a:schemeClr val="tx2">
                  <a:lumMod val="25000"/>
                  <a:lumOff val="75000"/>
                </a:schemeClr>
              </a:buClr>
              <a:buFont typeface="Arial" panose="020B0604020202020204" pitchFamily="34" charset="0"/>
              <a:buChar char="•"/>
            </a:pPr>
            <a:r>
              <a:rPr lang="en-GB" sz="2800" dirty="0"/>
              <a:t>consider the impact of inspection on leaders</a:t>
            </a:r>
          </a:p>
          <a:p>
            <a:pPr marL="457200" indent="-457200">
              <a:buClr>
                <a:schemeClr val="tx2">
                  <a:lumMod val="25000"/>
                  <a:lumOff val="75000"/>
                </a:schemeClr>
              </a:buClr>
              <a:buFont typeface="Arial" panose="020B0604020202020204" pitchFamily="34" charset="0"/>
              <a:buChar char="•"/>
            </a:pPr>
            <a:r>
              <a:rPr lang="en-GB" sz="2800" dirty="0"/>
              <a:t>group activities together where possible</a:t>
            </a:r>
          </a:p>
          <a:p>
            <a:pPr marL="457200" indent="-457200">
              <a:buClr>
                <a:schemeClr val="tx2">
                  <a:lumMod val="25000"/>
                  <a:lumOff val="75000"/>
                </a:schemeClr>
              </a:buClr>
              <a:buFont typeface="Arial" panose="020B0604020202020204" pitchFamily="34" charset="0"/>
              <a:buChar char="•"/>
            </a:pPr>
            <a:r>
              <a:rPr lang="en-GB" sz="2800" dirty="0"/>
              <a:t>are proportionate about the time we spend in classrooms</a:t>
            </a:r>
          </a:p>
          <a:p>
            <a:pPr marL="457200" indent="-457200">
              <a:buClr>
                <a:schemeClr val="tx2">
                  <a:lumMod val="25000"/>
                  <a:lumOff val="75000"/>
                </a:schemeClr>
              </a:buClr>
              <a:buFont typeface="Arial" panose="020B0604020202020204" pitchFamily="34" charset="0"/>
              <a:buChar char="•"/>
            </a:pPr>
            <a:r>
              <a:rPr lang="en-GB" sz="2800" dirty="0"/>
              <a:t>recognise that each child has a greater impact on published data  </a:t>
            </a:r>
          </a:p>
          <a:p>
            <a:pPr marL="342900" indent="-342900">
              <a:buFont typeface="Wingdings" panose="05000000000000000000" pitchFamily="2" charset="2"/>
              <a:buChar char="§"/>
            </a:pPr>
            <a:endParaRPr lang="en-GB" dirty="0"/>
          </a:p>
          <a:p>
            <a:endParaRPr lang="en-GB" dirty="0"/>
          </a:p>
        </p:txBody>
      </p:sp>
    </p:spTree>
    <p:extLst>
      <p:ext uri="{BB962C8B-B14F-4D97-AF65-F5344CB8AC3E}">
        <p14:creationId xmlns:p14="http://schemas.microsoft.com/office/powerpoint/2010/main" val="393868891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C6542BDA-1584-3A17-15BF-0528C6ACDA72}"/>
              </a:ext>
            </a:extLst>
          </p:cNvPr>
          <p:cNvPicPr>
            <a:picLocks noGrp="1" noChangeAspect="1"/>
          </p:cNvPicPr>
          <p:nvPr>
            <p:ph type="pic" sz="quarter" idx="13"/>
          </p:nvPr>
        </p:nvPicPr>
        <p:blipFill>
          <a:blip r:embed="rId3"/>
          <a:stretch/>
        </p:blipFill>
        <p:spPr>
          <a:xfrm>
            <a:off x="0" y="0"/>
            <a:ext cx="4468654" cy="6858000"/>
          </a:xfrm>
          <a:prstGeom prst="rect">
            <a:avLst/>
          </a:prstGeom>
          <a:noFill/>
        </p:spPr>
      </p:pic>
      <p:sp>
        <p:nvSpPr>
          <p:cNvPr id="11" name="Title 2">
            <a:extLst>
              <a:ext uri="{FF2B5EF4-FFF2-40B4-BE49-F238E27FC236}">
                <a16:creationId xmlns:a16="http://schemas.microsoft.com/office/drawing/2014/main" id="{5D212882-72AD-419B-1DD3-DB1A0F174416}"/>
              </a:ext>
            </a:extLst>
          </p:cNvPr>
          <p:cNvSpPr>
            <a:spLocks noGrp="1"/>
          </p:cNvSpPr>
          <p:nvPr>
            <p:ph type="title"/>
          </p:nvPr>
        </p:nvSpPr>
        <p:spPr>
          <a:xfrm>
            <a:off x="5091225" y="471455"/>
            <a:ext cx="6054570" cy="1157345"/>
          </a:xfrm>
        </p:spPr>
        <p:txBody>
          <a:bodyPr/>
          <a:lstStyle/>
          <a:p>
            <a:r>
              <a:rPr lang="en-GB" dirty="0"/>
              <a:t>Key inspection activities</a:t>
            </a:r>
            <a:br>
              <a:rPr lang="en-GB" dirty="0"/>
            </a:br>
            <a:endParaRPr lang="en-US" dirty="0"/>
          </a:p>
        </p:txBody>
      </p:sp>
      <p:sp>
        <p:nvSpPr>
          <p:cNvPr id="3" name="Slide Number Placeholder 2">
            <a:extLst>
              <a:ext uri="{FF2B5EF4-FFF2-40B4-BE49-F238E27FC236}">
                <a16:creationId xmlns:a16="http://schemas.microsoft.com/office/drawing/2014/main" id="{3E50E316-6B8B-F52D-1AEB-B053A1F4F653}"/>
              </a:ext>
            </a:extLst>
          </p:cNvPr>
          <p:cNvSpPr>
            <a:spLocks noGrp="1"/>
          </p:cNvSpPr>
          <p:nvPr>
            <p:ph type="sldNum" sz="quarter" idx="4"/>
          </p:nvPr>
        </p:nvSpPr>
        <p:spPr>
          <a:xfrm>
            <a:off x="11113200" y="6386545"/>
            <a:ext cx="1080000" cy="365125"/>
          </a:xfrm>
        </p:spPr>
        <p:txBody>
          <a:bodyPr vert="horz" lIns="91440" tIns="45720" rIns="91440" bIns="45720" rtlCol="0" anchor="ctr">
            <a:normAutofit/>
          </a:bodyPr>
          <a:lstStyle/>
          <a:p>
            <a:pPr>
              <a:spcAft>
                <a:spcPts val="600"/>
              </a:spcAft>
            </a:pPr>
            <a:fld id="{5F4C8201-D8A8-417D-8A18-42E93E6C5D44}" type="slidenum">
              <a:rPr lang="en-US" smtClean="0"/>
              <a:pPr>
                <a:spcAft>
                  <a:spcPts val="600"/>
                </a:spcAft>
              </a:pPr>
              <a:t>79</a:t>
            </a:fld>
            <a:endParaRPr lang="en-US"/>
          </a:p>
        </p:txBody>
      </p:sp>
      <p:sp>
        <p:nvSpPr>
          <p:cNvPr id="13" name="Content Placeholder 4">
            <a:extLst>
              <a:ext uri="{FF2B5EF4-FFF2-40B4-BE49-F238E27FC236}">
                <a16:creationId xmlns:a16="http://schemas.microsoft.com/office/drawing/2014/main" id="{6D5C30D2-74A8-6DF6-26EC-80D796A5974C}"/>
              </a:ext>
            </a:extLst>
          </p:cNvPr>
          <p:cNvSpPr>
            <a:spLocks noGrp="1"/>
          </p:cNvSpPr>
          <p:nvPr>
            <p:ph sz="quarter" idx="14"/>
          </p:nvPr>
        </p:nvSpPr>
        <p:spPr>
          <a:xfrm>
            <a:off x="5091225" y="1909763"/>
            <a:ext cx="6054613" cy="4351337"/>
          </a:xfrm>
        </p:spPr>
        <p:txBody>
          <a:bodyPr/>
          <a:lstStyle/>
          <a:p>
            <a:pPr marL="270000" indent="-270000">
              <a:buSzPct val="140000"/>
              <a:buFont typeface="Arial" panose="020B0604020202020204" pitchFamily="34" charset="0"/>
              <a:buChar char="•"/>
            </a:pPr>
            <a:r>
              <a:rPr lang="en-US" sz="2800" dirty="0"/>
              <a:t>Case sampling</a:t>
            </a:r>
          </a:p>
          <a:p>
            <a:pPr marL="270000" indent="-270000">
              <a:buSzPct val="140000"/>
              <a:buFont typeface="Arial" panose="020B0604020202020204" pitchFamily="34" charset="0"/>
              <a:buChar char="•"/>
            </a:pPr>
            <a:endParaRPr lang="en-US" sz="2800" dirty="0"/>
          </a:p>
          <a:p>
            <a:pPr marL="270000" indent="-270000">
              <a:buSzPct val="140000"/>
              <a:buFont typeface="Arial" panose="020B0604020202020204" pitchFamily="34" charset="0"/>
              <a:buChar char="•"/>
            </a:pPr>
            <a:r>
              <a:rPr lang="en-US" sz="2800" dirty="0"/>
              <a:t>Learning Walks</a:t>
            </a:r>
          </a:p>
          <a:p>
            <a:pPr marL="270000" indent="-270000">
              <a:buSzPct val="140000"/>
              <a:buFont typeface="Arial" panose="020B0604020202020204" pitchFamily="34" charset="0"/>
              <a:buChar char="•"/>
            </a:pPr>
            <a:endParaRPr lang="en-US" sz="2800" dirty="0"/>
          </a:p>
          <a:p>
            <a:pPr marL="270000" indent="-270000">
              <a:buSzPct val="140000"/>
              <a:buFont typeface="Arial" panose="020B0604020202020204" pitchFamily="34" charset="0"/>
              <a:buChar char="•"/>
            </a:pPr>
            <a:r>
              <a:rPr lang="en-US" sz="2800" dirty="0"/>
              <a:t>Meeting with leaders</a:t>
            </a:r>
          </a:p>
          <a:p>
            <a:endParaRPr lang="en-US" dirty="0"/>
          </a:p>
        </p:txBody>
      </p:sp>
    </p:spTree>
    <p:extLst>
      <p:ext uri="{BB962C8B-B14F-4D97-AF65-F5344CB8AC3E}">
        <p14:creationId xmlns:p14="http://schemas.microsoft.com/office/powerpoint/2010/main" val="16223008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17970" y="154918"/>
            <a:ext cx="10515600" cy="1325563"/>
          </a:xfrm>
        </p:spPr>
        <p:txBody>
          <a:bodyPr vert="horz" lIns="91440" tIns="45720" rIns="91440" bIns="45720" rtlCol="0" anchor="ctr">
            <a:normAutofit/>
          </a:bodyPr>
          <a:lstStyle/>
          <a:p>
            <a:r>
              <a:rPr lang="en-US" kern="1200" dirty="0"/>
              <a:t>What is case sampling?</a:t>
            </a:r>
          </a:p>
        </p:txBody>
      </p:sp>
      <p:sp>
        <p:nvSpPr>
          <p:cNvPr id="4" name="Content Placeholder 3">
            <a:extLst>
              <a:ext uri="{FF2B5EF4-FFF2-40B4-BE49-F238E27FC236}">
                <a16:creationId xmlns:a16="http://schemas.microsoft.com/office/drawing/2014/main" id="{D2526539-E158-84DB-FF69-A0CBF4DF5EB9}"/>
              </a:ext>
            </a:extLst>
          </p:cNvPr>
          <p:cNvSpPr>
            <a:spLocks noGrp="1"/>
          </p:cNvSpPr>
          <p:nvPr>
            <p:ph sz="quarter" idx="13"/>
          </p:nvPr>
        </p:nvSpPr>
        <p:spPr>
          <a:xfrm>
            <a:off x="517970" y="1556792"/>
            <a:ext cx="5001966" cy="4752528"/>
          </a:xfrm>
        </p:spPr>
        <p:txBody>
          <a:bodyPr>
            <a:normAutofit/>
          </a:bodyPr>
          <a:lstStyle/>
          <a:p>
            <a:r>
              <a:rPr lang="en-US"/>
              <a:t>Seeing the school through the pupils’ eyes.</a:t>
            </a:r>
          </a:p>
          <a:p>
            <a:endParaRPr lang="en-GB"/>
          </a:p>
          <a:p>
            <a:r>
              <a:rPr lang="en-US"/>
              <a:t>Selecting a small sample of pupils (about 6) and tracking them across inspection activities to gain a deeper understanding of their experiences and outcomes.</a:t>
            </a:r>
            <a:endParaRPr lang="en-GB"/>
          </a:p>
          <a:p>
            <a:endParaRPr lang="en-GB" dirty="0"/>
          </a:p>
        </p:txBody>
      </p:sp>
      <p:pic>
        <p:nvPicPr>
          <p:cNvPr id="3" name="Picture 2">
            <a:extLst>
              <a:ext uri="{FF2B5EF4-FFF2-40B4-BE49-F238E27FC236}">
                <a16:creationId xmlns:a16="http://schemas.microsoft.com/office/drawing/2014/main" id="{4BB442A2-2F10-C071-088A-BDEA813315F6}"/>
              </a:ext>
            </a:extLst>
          </p:cNvPr>
          <p:cNvPicPr>
            <a:picLocks noChangeAspect="1"/>
          </p:cNvPicPr>
          <p:nvPr/>
        </p:nvPicPr>
        <p:blipFill>
          <a:blip r:embed="rId3"/>
          <a:srcRect l="23661" r="32662" b="1"/>
          <a:stretch>
            <a:fillRect/>
          </a:stretch>
        </p:blipFill>
        <p:spPr>
          <a:xfrm>
            <a:off x="5889171" y="1556792"/>
            <a:ext cx="5001966" cy="4752527"/>
          </a:xfrm>
          <a:prstGeom prst="rect">
            <a:avLst/>
          </a:prstGeom>
          <a:noFill/>
        </p:spPr>
      </p:pic>
      <p:sp>
        <p:nvSpPr>
          <p:cNvPr id="12" name="Slide Number Placeholder 2" hidden="1">
            <a:extLst>
              <a:ext uri="{FF2B5EF4-FFF2-40B4-BE49-F238E27FC236}">
                <a16:creationId xmlns:a16="http://schemas.microsoft.com/office/drawing/2014/main" id="{DF64E7B3-4DC6-9DCA-A3E8-1951381E8C0E}"/>
              </a:ext>
            </a:extLst>
          </p:cNvPr>
          <p:cNvSpPr>
            <a:spLocks noGrp="1"/>
          </p:cNvSpPr>
          <p:nvPr>
            <p:ph type="sldNum" sz="quarter" idx="12"/>
          </p:nvPr>
        </p:nvSpPr>
        <p:spPr/>
        <p:txBody>
          <a:bodyPr vert="horz" lIns="91440" tIns="45720" rIns="91440" bIns="45720" rtlCol="0" anchor="ctr">
            <a:normAutofit/>
          </a:bodyPr>
          <a:lstStyle/>
          <a:p>
            <a:pPr algn="r">
              <a:spcAft>
                <a:spcPts val="600"/>
              </a:spcAft>
            </a:pPr>
            <a:fld id="{5F4C8201-D8A8-417D-8A18-42E93E6C5D44}" type="slidenum">
              <a:rPr lang="en-US" smtClean="0">
                <a:solidFill>
                  <a:schemeClr val="tx1">
                    <a:tint val="75000"/>
                  </a:schemeClr>
                </a:solidFill>
                <a:latin typeface="+mn-lt"/>
                <a:ea typeface="+mn-ea"/>
                <a:cs typeface="+mn-cs"/>
              </a:rPr>
              <a:pPr algn="r">
                <a:spcAft>
                  <a:spcPts val="600"/>
                </a:spcAft>
              </a:pPr>
              <a:t>80</a:t>
            </a:fld>
            <a:endParaRPr lang="en-US">
              <a:solidFill>
                <a:schemeClr val="tx1">
                  <a:tint val="75000"/>
                </a:schemeClr>
              </a:solidFill>
              <a:latin typeface="+mn-lt"/>
              <a:ea typeface="+mn-ea"/>
              <a:cs typeface="+mn-cs"/>
            </a:endParaRPr>
          </a:p>
        </p:txBody>
      </p:sp>
    </p:spTree>
    <p:extLst>
      <p:ext uri="{BB962C8B-B14F-4D97-AF65-F5344CB8AC3E}">
        <p14:creationId xmlns:p14="http://schemas.microsoft.com/office/powerpoint/2010/main" val="1690501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83AF6-26B9-9868-11B5-131FD7D717C2}"/>
              </a:ext>
            </a:extLst>
          </p:cNvPr>
          <p:cNvSpPr>
            <a:spLocks noGrp="1"/>
          </p:cNvSpPr>
          <p:nvPr>
            <p:ph type="title"/>
          </p:nvPr>
        </p:nvSpPr>
        <p:spPr>
          <a:xfrm>
            <a:off x="940543" y="908720"/>
            <a:ext cx="9897255" cy="797305"/>
          </a:xfrm>
        </p:spPr>
        <p:txBody>
          <a:bodyPr/>
          <a:lstStyle/>
          <a:p>
            <a:r>
              <a:rPr lang="en-GB" sz="2800" dirty="0"/>
              <a:t>What is case sampling?</a:t>
            </a:r>
            <a:endParaRPr lang="en-GB" dirty="0"/>
          </a:p>
        </p:txBody>
      </p:sp>
      <p:sp>
        <p:nvSpPr>
          <p:cNvPr id="3" name="Slide Number Placeholder 2">
            <a:extLst>
              <a:ext uri="{FF2B5EF4-FFF2-40B4-BE49-F238E27FC236}">
                <a16:creationId xmlns:a16="http://schemas.microsoft.com/office/drawing/2014/main" id="{6AB7C4CF-AD2A-245B-E124-1A0612DC5AE2}"/>
              </a:ext>
            </a:extLst>
          </p:cNvPr>
          <p:cNvSpPr>
            <a:spLocks noGrp="1"/>
          </p:cNvSpPr>
          <p:nvPr>
            <p:ph type="sldNum" sz="quarter" idx="12"/>
          </p:nvPr>
        </p:nvSpPr>
        <p:spPr/>
        <p:txBody>
          <a:bodyPr/>
          <a:lstStyle/>
          <a:p>
            <a:fld id="{5F4C8201-D8A8-417D-8A18-42E93E6C5D44}" type="slidenum">
              <a:rPr lang="en-GB" smtClean="0"/>
              <a:pPr/>
              <a:t>81</a:t>
            </a:fld>
            <a:endParaRPr lang="en-GB" dirty="0"/>
          </a:p>
        </p:txBody>
      </p:sp>
      <p:sp>
        <p:nvSpPr>
          <p:cNvPr id="4" name="Content Placeholder 3">
            <a:extLst>
              <a:ext uri="{FF2B5EF4-FFF2-40B4-BE49-F238E27FC236}">
                <a16:creationId xmlns:a16="http://schemas.microsoft.com/office/drawing/2014/main" id="{EF88C62A-A071-F20A-CE6F-EECA7D0231C9}"/>
              </a:ext>
            </a:extLst>
          </p:cNvPr>
          <p:cNvSpPr>
            <a:spLocks noGrp="1"/>
          </p:cNvSpPr>
          <p:nvPr>
            <p:ph sz="quarter" idx="13"/>
          </p:nvPr>
        </p:nvSpPr>
        <p:spPr>
          <a:xfrm>
            <a:off x="1064080" y="1631408"/>
            <a:ext cx="5001966" cy="4752528"/>
          </a:xfrm>
        </p:spPr>
        <p:txBody>
          <a:bodyPr/>
          <a:lstStyle/>
          <a:p>
            <a:r>
              <a:rPr lang="en-GB" sz="2800" b="1" dirty="0">
                <a:solidFill>
                  <a:srgbClr val="00B050"/>
                </a:solidFill>
              </a:rPr>
              <a:t>Case sampling is:</a:t>
            </a:r>
          </a:p>
          <a:p>
            <a:pPr marL="457200" indent="-457200">
              <a:buClr>
                <a:srgbClr val="00B050"/>
              </a:buClr>
              <a:buSzPct val="140000"/>
              <a:buFont typeface="Arial" panose="020B0604020202020204" pitchFamily="34" charset="0"/>
              <a:buChar char="•"/>
            </a:pPr>
            <a:r>
              <a:rPr lang="en-GB" sz="2800" dirty="0"/>
              <a:t>a window into a sample of pupils’ experiences.</a:t>
            </a:r>
          </a:p>
          <a:p>
            <a:pPr marL="457200" indent="-457200">
              <a:buClr>
                <a:srgbClr val="00B050"/>
              </a:buClr>
              <a:buSzPct val="140000"/>
              <a:buFont typeface="Arial" panose="020B0604020202020204" pitchFamily="34" charset="0"/>
              <a:buChar char="•"/>
            </a:pPr>
            <a:r>
              <a:rPr lang="en-GB" sz="2800" dirty="0"/>
              <a:t>an indicator of what is typical for other pupils.</a:t>
            </a:r>
          </a:p>
          <a:p>
            <a:pPr marL="457200" indent="-457200">
              <a:buClr>
                <a:srgbClr val="00B050"/>
              </a:buClr>
              <a:buSzPct val="140000"/>
              <a:buFont typeface="Arial" panose="020B0604020202020204" pitchFamily="34" charset="0"/>
              <a:buChar char="•"/>
            </a:pPr>
            <a:r>
              <a:rPr lang="en-GB" sz="2800" dirty="0"/>
              <a:t>an opportunity to identify </a:t>
            </a:r>
            <a:r>
              <a:rPr lang="en-GB" sz="2800" b="1" dirty="0"/>
              <a:t>some specifics </a:t>
            </a:r>
            <a:r>
              <a:rPr lang="en-GB" sz="2800" dirty="0"/>
              <a:t>to explore further to check for typicality.</a:t>
            </a:r>
          </a:p>
          <a:p>
            <a:endParaRPr lang="en-GB" dirty="0"/>
          </a:p>
          <a:p>
            <a:endParaRPr lang="en-GB" dirty="0"/>
          </a:p>
        </p:txBody>
      </p:sp>
      <p:sp>
        <p:nvSpPr>
          <p:cNvPr id="5" name="Content Placeholder 4">
            <a:extLst>
              <a:ext uri="{FF2B5EF4-FFF2-40B4-BE49-F238E27FC236}">
                <a16:creationId xmlns:a16="http://schemas.microsoft.com/office/drawing/2014/main" id="{1F119469-9CCD-B87F-988B-666A8E6EA8CA}"/>
              </a:ext>
            </a:extLst>
          </p:cNvPr>
          <p:cNvSpPr>
            <a:spLocks noGrp="1"/>
          </p:cNvSpPr>
          <p:nvPr>
            <p:ph sz="quarter" idx="14"/>
          </p:nvPr>
        </p:nvSpPr>
        <p:spPr>
          <a:xfrm>
            <a:off x="6125956" y="1556792"/>
            <a:ext cx="5001966" cy="4752527"/>
          </a:xfrm>
        </p:spPr>
        <p:txBody>
          <a:bodyPr/>
          <a:lstStyle/>
          <a:p>
            <a:r>
              <a:rPr lang="en-GB" sz="2800" b="1" dirty="0">
                <a:solidFill>
                  <a:srgbClr val="FF0000"/>
                </a:solidFill>
              </a:rPr>
              <a:t>Case sampling is not:</a:t>
            </a:r>
          </a:p>
          <a:p>
            <a:pPr marL="270000" indent="-270000">
              <a:buClr>
                <a:srgbClr val="FF0000"/>
              </a:buClr>
              <a:buSzPct val="140000"/>
              <a:buFont typeface="Arial" panose="020B0604020202020204" pitchFamily="34" charset="0"/>
              <a:buChar char="•"/>
            </a:pPr>
            <a:r>
              <a:rPr lang="en-GB" sz="2800" dirty="0"/>
              <a:t>asking schools to provide case studies.</a:t>
            </a:r>
          </a:p>
          <a:p>
            <a:pPr marL="270000" indent="-270000">
              <a:buClr>
                <a:srgbClr val="FF0000"/>
              </a:buClr>
              <a:buSzPct val="140000"/>
              <a:buFont typeface="Arial" panose="020B0604020202020204" pitchFamily="34" charset="0"/>
              <a:buChar char="•"/>
            </a:pPr>
            <a:r>
              <a:rPr lang="en-GB" sz="2800" dirty="0"/>
              <a:t>the only evidence gathering activities for inclusion.</a:t>
            </a:r>
          </a:p>
          <a:p>
            <a:pPr marL="270000" indent="-270000">
              <a:buClr>
                <a:srgbClr val="FF0000"/>
              </a:buClr>
              <a:buSzPct val="140000"/>
              <a:buFont typeface="Arial" panose="020B0604020202020204" pitchFamily="34" charset="0"/>
              <a:buChar char="•"/>
            </a:pPr>
            <a:r>
              <a:rPr lang="en-GB" sz="2800" dirty="0"/>
              <a:t>the end of the journey – we are not grading a school based on six pupils.</a:t>
            </a:r>
          </a:p>
          <a:p>
            <a:endParaRPr lang="en-GB" sz="2800" b="1" dirty="0">
              <a:solidFill>
                <a:srgbClr val="FF0000"/>
              </a:solidFill>
            </a:endParaRPr>
          </a:p>
        </p:txBody>
      </p:sp>
    </p:spTree>
    <p:extLst>
      <p:ext uri="{BB962C8B-B14F-4D97-AF65-F5344CB8AC3E}">
        <p14:creationId xmlns:p14="http://schemas.microsoft.com/office/powerpoint/2010/main" val="3751381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a:extLst>
              <a:ext uri="{FF2B5EF4-FFF2-40B4-BE49-F238E27FC236}">
                <a16:creationId xmlns:a16="http://schemas.microsoft.com/office/drawing/2014/main" id="{547D6A64-559D-CF77-EEF6-4630663851E2}"/>
              </a:ext>
            </a:extLst>
          </p:cNvPr>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107" name="Slide Number Placeholder 4" hidden="1">
            <a:extLst>
              <a:ext uri="{FF2B5EF4-FFF2-40B4-BE49-F238E27FC236}">
                <a16:creationId xmlns:a16="http://schemas.microsoft.com/office/drawing/2014/main" id="{8DCD825E-05E4-7619-B1DE-F8B4636E461C}"/>
              </a:ext>
            </a:extLst>
          </p:cNvPr>
          <p:cNvSpPr>
            <a:spLocks noGrp="1"/>
          </p:cNvSpPr>
          <p:nvPr>
            <p:ph type="sldNum" sz="quarter" idx="4294967295"/>
          </p:nvPr>
        </p:nvSpPr>
        <p:spPr>
          <a:xfrm>
            <a:off x="11113200" y="6386545"/>
            <a:ext cx="1080000" cy="365125"/>
          </a:xfrm>
        </p:spPr>
        <p:txBody>
          <a:bodyPr/>
          <a:lstStyle/>
          <a:p>
            <a:pPr>
              <a:spcAft>
                <a:spcPts val="600"/>
              </a:spcAft>
            </a:pPr>
            <a:r>
              <a:rPr lang="en-GB">
                <a:solidFill>
                  <a:schemeClr val="bg1"/>
                </a:solidFill>
              </a:rPr>
              <a:t>Slide</a:t>
            </a:r>
            <a:r>
              <a:rPr lang="en-GB"/>
              <a:t> </a:t>
            </a:r>
            <a:fld id="{5F4C8201-D8A8-417D-8A18-42E93E6C5D44}" type="slidenum">
              <a:rPr lang="en-GB" b="1" smtClean="0"/>
              <a:pPr>
                <a:spcAft>
                  <a:spcPts val="600"/>
                </a:spcAft>
              </a:pPr>
              <a:t>82</a:t>
            </a:fld>
            <a:endParaRPr lang="en-GB" b="1"/>
          </a:p>
        </p:txBody>
      </p:sp>
      <p:sp>
        <p:nvSpPr>
          <p:cNvPr id="8" name="TextBox 7">
            <a:extLst>
              <a:ext uri="{FF2B5EF4-FFF2-40B4-BE49-F238E27FC236}">
                <a16:creationId xmlns:a16="http://schemas.microsoft.com/office/drawing/2014/main" id="{7AFF1710-8C83-AE94-3758-79DE055BA3D8}"/>
              </a:ext>
            </a:extLst>
          </p:cNvPr>
          <p:cNvSpPr txBox="1"/>
          <p:nvPr/>
        </p:nvSpPr>
        <p:spPr>
          <a:xfrm>
            <a:off x="839416" y="2276872"/>
            <a:ext cx="3960440" cy="646331"/>
          </a:xfrm>
          <a:prstGeom prst="rect">
            <a:avLst/>
          </a:prstGeom>
          <a:noFill/>
        </p:spPr>
        <p:txBody>
          <a:bodyPr wrap="square" rtlCol="0">
            <a:spAutoFit/>
          </a:bodyPr>
          <a:lstStyle/>
          <a:p>
            <a:r>
              <a:rPr lang="en-GB" sz="3600" b="1" dirty="0">
                <a:ea typeface="Tahoma"/>
                <a:cs typeface="Tahoma"/>
              </a:rPr>
              <a:t>Learning Walks</a:t>
            </a:r>
            <a:endParaRPr lang="en-GB" sz="3600" b="1" dirty="0"/>
          </a:p>
        </p:txBody>
      </p:sp>
    </p:spTree>
    <p:extLst>
      <p:ext uri="{BB962C8B-B14F-4D97-AF65-F5344CB8AC3E}">
        <p14:creationId xmlns:p14="http://schemas.microsoft.com/office/powerpoint/2010/main" val="36747519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682268-A767-8586-1C9C-BC257C1AAEFC}"/>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GB"/>
              <a:t>What will this look like?</a:t>
            </a:r>
            <a:br>
              <a:rPr lang="en-GB"/>
            </a:br>
            <a:endParaRPr lang="en-GB"/>
          </a:p>
        </p:txBody>
      </p:sp>
      <p:pic>
        <p:nvPicPr>
          <p:cNvPr id="6" name="Picture Placeholder 5" descr="Studious high school students">
            <a:extLst>
              <a:ext uri="{FF2B5EF4-FFF2-40B4-BE49-F238E27FC236}">
                <a16:creationId xmlns:a16="http://schemas.microsoft.com/office/drawing/2014/main" id="{B36C10F6-475C-2F7B-B0F9-A7B749AC1702}"/>
              </a:ext>
            </a:extLst>
          </p:cNvPr>
          <p:cNvPicPr>
            <a:picLocks noGrp="1" noChangeAspect="1"/>
          </p:cNvPicPr>
          <p:nvPr>
            <p:ph sz="quarter" idx="13"/>
          </p:nvPr>
        </p:nvPicPr>
        <p:blipFill>
          <a:blip r:embed="rId3"/>
          <a:stretch/>
        </p:blipFill>
        <p:spPr>
          <a:xfrm>
            <a:off x="517970" y="2263650"/>
            <a:ext cx="5001966" cy="3338812"/>
          </a:xfrm>
          <a:noFill/>
        </p:spPr>
      </p:pic>
      <p:sp>
        <p:nvSpPr>
          <p:cNvPr id="4" name="Text Placeholder 2">
            <a:extLst>
              <a:ext uri="{FF2B5EF4-FFF2-40B4-BE49-F238E27FC236}">
                <a16:creationId xmlns:a16="http://schemas.microsoft.com/office/drawing/2014/main" id="{E7E039A1-6092-9A05-D5F3-D5E1F42695F1}"/>
              </a:ext>
            </a:extLst>
          </p:cNvPr>
          <p:cNvSpPr txBox="1">
            <a:spLocks/>
          </p:cNvSpPr>
          <p:nvPr/>
        </p:nvSpPr>
        <p:spPr>
          <a:xfrm>
            <a:off x="5889171" y="1556792"/>
            <a:ext cx="5001966" cy="47525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400" kern="1200">
                <a:solidFill>
                  <a:srgbClr val="170C59"/>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000" kern="1200">
                <a:solidFill>
                  <a:srgbClr val="170C59"/>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400" kern="1200">
                <a:solidFill>
                  <a:srgbClr val="170C59"/>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2400" kern="1200">
                <a:solidFill>
                  <a:srgbClr val="170C59"/>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2400" kern="1200">
                <a:solidFill>
                  <a:srgbClr val="170C59"/>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spcAft>
                <a:spcPct val="0"/>
              </a:spcAft>
              <a:buClr>
                <a:schemeClr val="accent1">
                  <a:lumMod val="25000"/>
                  <a:lumOff val="75000"/>
                </a:schemeClr>
              </a:buClr>
              <a:buSzPct val="140000"/>
              <a:buFont typeface="Arial" panose="020B0604020202020204" pitchFamily="34" charset="0"/>
              <a:buChar char="•"/>
              <a:defRPr/>
            </a:pPr>
            <a:r>
              <a:rPr lang="en-US" sz="2000">
                <a:solidFill>
                  <a:schemeClr val="tx1"/>
                </a:solidFill>
                <a:latin typeface="+mn-lt"/>
                <a:ea typeface="+mn-ea"/>
                <a:cs typeface="+mn-cs"/>
              </a:rPr>
              <a:t>The lead inspector will complete a learning walk with the headteacher.</a:t>
            </a:r>
          </a:p>
          <a:p>
            <a:pPr>
              <a:spcAft>
                <a:spcPct val="0"/>
              </a:spcAft>
              <a:buClr>
                <a:schemeClr val="accent1">
                  <a:lumMod val="25000"/>
                  <a:lumOff val="75000"/>
                </a:schemeClr>
              </a:buClr>
              <a:buSzPct val="140000"/>
              <a:buFont typeface="Arial" panose="020B0604020202020204" pitchFamily="34" charset="0"/>
              <a:buChar char="•"/>
              <a:defRPr/>
            </a:pPr>
            <a:r>
              <a:rPr lang="en-US" sz="2000">
                <a:solidFill>
                  <a:schemeClr val="tx1"/>
                </a:solidFill>
                <a:latin typeface="+mn-lt"/>
                <a:ea typeface="+mn-ea"/>
                <a:cs typeface="+mn-cs"/>
              </a:rPr>
              <a:t>Team inspectors</a:t>
            </a:r>
            <a:r>
              <a:rPr kumimoji="0" lang="en-US" sz="2000" b="0" i="0" u="none" strike="noStrike" cap="none" spc="0" normalizeH="0" baseline="0" noProof="0">
                <a:ln>
                  <a:noFill/>
                </a:ln>
                <a:solidFill>
                  <a:schemeClr val="tx1"/>
                </a:solidFill>
                <a:effectLst/>
                <a:uLnTx/>
                <a:uFillTx/>
                <a:latin typeface="+mn-lt"/>
                <a:ea typeface="+mn-ea"/>
                <a:cs typeface="+mn-cs"/>
              </a:rPr>
              <a:t> will </a:t>
            </a:r>
            <a:r>
              <a:rPr lang="en-US" sz="2000">
                <a:solidFill>
                  <a:schemeClr val="tx1"/>
                </a:solidFill>
                <a:latin typeface="+mn-lt"/>
                <a:ea typeface="+mn-ea"/>
                <a:cs typeface="+mn-cs"/>
              </a:rPr>
              <a:t>complete learning walks focusing on curriculum, teaching and achievement as well as strong foundations.</a:t>
            </a:r>
          </a:p>
          <a:p>
            <a:pPr>
              <a:spcAft>
                <a:spcPct val="0"/>
              </a:spcAft>
              <a:buClr>
                <a:schemeClr val="accent1">
                  <a:lumMod val="25000"/>
                  <a:lumOff val="75000"/>
                </a:schemeClr>
              </a:buClr>
              <a:buSzPct val="140000"/>
              <a:buFont typeface="Arial" panose="020B0604020202020204" pitchFamily="34" charset="0"/>
              <a:buChar char="•"/>
              <a:defRPr/>
            </a:pPr>
            <a:r>
              <a:rPr lang="en-US" sz="2000">
                <a:solidFill>
                  <a:schemeClr val="tx1"/>
                </a:solidFill>
                <a:latin typeface="+mn-lt"/>
                <a:ea typeface="+mn-ea"/>
                <a:cs typeface="+mn-cs"/>
              </a:rPr>
              <a:t>All inspectors will consider leadership and inclusion through their learning walks.</a:t>
            </a:r>
          </a:p>
          <a:p>
            <a:pPr fontAlgn="base">
              <a:spcAft>
                <a:spcPct val="0"/>
              </a:spcAft>
              <a:buClr>
                <a:schemeClr val="accent1">
                  <a:lumMod val="25000"/>
                  <a:lumOff val="75000"/>
                </a:schemeClr>
              </a:buClr>
              <a:buSzPct val="140000"/>
              <a:buFont typeface="Arial" panose="020B0604020202020204" pitchFamily="34" charset="0"/>
              <a:buChar char="•"/>
              <a:defRPr/>
            </a:pPr>
            <a:r>
              <a:rPr lang="en-US" sz="2000">
                <a:solidFill>
                  <a:schemeClr val="tx1"/>
                </a:solidFill>
                <a:latin typeface="+mn-lt"/>
                <a:ea typeface="+mn-ea"/>
                <a:cs typeface="+mn-cs"/>
              </a:rPr>
              <a:t>Team inspectors will focus specifically on inclusion and case sampling.</a:t>
            </a:r>
          </a:p>
          <a:p>
            <a:pPr fontAlgn="base">
              <a:spcAft>
                <a:spcPct val="0"/>
              </a:spcAft>
              <a:buClr>
                <a:schemeClr val="accent1">
                  <a:lumMod val="25000"/>
                  <a:lumOff val="75000"/>
                </a:schemeClr>
              </a:buClr>
              <a:buSzPct val="140000"/>
              <a:buFont typeface="Arial" panose="020B0604020202020204" pitchFamily="34" charset="0"/>
              <a:buChar char="•"/>
              <a:defRPr/>
            </a:pPr>
            <a:r>
              <a:rPr lang="en-US" sz="2000">
                <a:solidFill>
                  <a:schemeClr val="tx1"/>
                </a:solidFill>
                <a:latin typeface="+mn-lt"/>
                <a:ea typeface="+mn-ea"/>
                <a:cs typeface="+mn-cs"/>
              </a:rPr>
              <a:t>Inspectors will also look for evidence across all the evaluation areas during learning walks.</a:t>
            </a:r>
            <a:endParaRPr lang="en-US" sz="2000" b="0" i="0" u="none" strike="noStrike"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90994344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87B11-4FD2-2C88-CFB4-AB8DC746D837}"/>
              </a:ext>
            </a:extLst>
          </p:cNvPr>
          <p:cNvSpPr>
            <a:spLocks noGrp="1"/>
          </p:cNvSpPr>
          <p:nvPr>
            <p:ph type="title"/>
          </p:nvPr>
        </p:nvSpPr>
        <p:spPr>
          <a:xfrm>
            <a:off x="519225" y="471455"/>
            <a:ext cx="9897255" cy="797305"/>
          </a:xfrm>
        </p:spPr>
        <p:txBody>
          <a:bodyPr anchor="ctr">
            <a:normAutofit/>
          </a:bodyPr>
          <a:lstStyle/>
          <a:p>
            <a:r>
              <a:rPr lang="en-GB"/>
              <a:t>Working with leaders- reflection meetings</a:t>
            </a:r>
          </a:p>
        </p:txBody>
      </p:sp>
      <p:pic>
        <p:nvPicPr>
          <p:cNvPr id="6" name="Content Placeholder 5">
            <a:extLst>
              <a:ext uri="{FF2B5EF4-FFF2-40B4-BE49-F238E27FC236}">
                <a16:creationId xmlns:a16="http://schemas.microsoft.com/office/drawing/2014/main" id="{B6BC1896-42A1-F0D1-9C95-D889B8BA49A3}"/>
              </a:ext>
            </a:extLst>
          </p:cNvPr>
          <p:cNvPicPr>
            <a:picLocks noGrp="1" noChangeAspect="1"/>
          </p:cNvPicPr>
          <p:nvPr>
            <p:ph sz="quarter" idx="10"/>
          </p:nvPr>
        </p:nvPicPr>
        <p:blipFill>
          <a:blip r:embed="rId3"/>
          <a:stretch>
            <a:fillRect/>
          </a:stretch>
        </p:blipFill>
        <p:spPr>
          <a:xfrm>
            <a:off x="514979" y="1923466"/>
            <a:ext cx="10100469" cy="4368450"/>
          </a:xfrm>
          <a:prstGeom prst="rect">
            <a:avLst/>
          </a:prstGeom>
          <a:noFill/>
        </p:spPr>
      </p:pic>
      <p:sp>
        <p:nvSpPr>
          <p:cNvPr id="3" name="Slide Number Placeholder 2" hidden="1">
            <a:extLst>
              <a:ext uri="{FF2B5EF4-FFF2-40B4-BE49-F238E27FC236}">
                <a16:creationId xmlns:a16="http://schemas.microsoft.com/office/drawing/2014/main" id="{67ADDDC6-0ADF-B237-834C-39C68C12BFC5}"/>
              </a:ext>
            </a:extLst>
          </p:cNvPr>
          <p:cNvSpPr>
            <a:spLocks noGrp="1"/>
          </p:cNvSpPr>
          <p:nvPr>
            <p:ph type="sldNum" sz="quarter" idx="4294967295"/>
          </p:nvPr>
        </p:nvSpPr>
        <p:spPr>
          <a:xfrm>
            <a:off x="8610600" y="6356350"/>
            <a:ext cx="2743200" cy="365125"/>
          </a:xfrm>
        </p:spPr>
        <p:txBody>
          <a:bodyPr/>
          <a:lstStyle/>
          <a:p>
            <a:pPr>
              <a:spcAft>
                <a:spcPts val="600"/>
              </a:spcAft>
            </a:pPr>
            <a:fld id="{5F4C8201-D8A8-417D-8A18-42E93E6C5D44}" type="slidenum">
              <a:rPr lang="en-GB" smtClean="0"/>
              <a:pPr>
                <a:spcAft>
                  <a:spcPts val="600"/>
                </a:spcAft>
              </a:pPr>
              <a:t>84</a:t>
            </a:fld>
            <a:endParaRPr lang="en-GB"/>
          </a:p>
        </p:txBody>
      </p:sp>
    </p:spTree>
    <p:extLst>
      <p:ext uri="{BB962C8B-B14F-4D97-AF65-F5344CB8AC3E}">
        <p14:creationId xmlns:p14="http://schemas.microsoft.com/office/powerpoint/2010/main" val="19834905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21800-7D09-F66B-64EB-8F171E7C7EF1}"/>
              </a:ext>
            </a:extLst>
          </p:cNvPr>
          <p:cNvSpPr>
            <a:spLocks noGrp="1"/>
          </p:cNvSpPr>
          <p:nvPr>
            <p:ph type="title"/>
          </p:nvPr>
        </p:nvSpPr>
        <p:spPr>
          <a:xfrm>
            <a:off x="1055440" y="836712"/>
            <a:ext cx="9897255" cy="797305"/>
          </a:xfrm>
        </p:spPr>
        <p:txBody>
          <a:bodyPr>
            <a:normAutofit/>
          </a:bodyPr>
          <a:lstStyle/>
          <a:p>
            <a:r>
              <a:rPr lang="en-GB" sz="3200" dirty="0"/>
              <a:t>Grading decisions</a:t>
            </a:r>
          </a:p>
        </p:txBody>
      </p:sp>
      <p:sp>
        <p:nvSpPr>
          <p:cNvPr id="3" name="Slide Number Placeholder 2">
            <a:extLst>
              <a:ext uri="{FF2B5EF4-FFF2-40B4-BE49-F238E27FC236}">
                <a16:creationId xmlns:a16="http://schemas.microsoft.com/office/drawing/2014/main" id="{82516B22-E1EB-83F0-9A32-4E232FAAC115}"/>
              </a:ext>
            </a:extLst>
          </p:cNvPr>
          <p:cNvSpPr>
            <a:spLocks noGrp="1"/>
          </p:cNvSpPr>
          <p:nvPr>
            <p:ph type="sldNum" sz="quarter" idx="4"/>
          </p:nvPr>
        </p:nvSpPr>
        <p:spPr/>
        <p:txBody>
          <a:bodyPr/>
          <a:lstStyle/>
          <a:p>
            <a:fld id="{5F4C8201-D8A8-417D-8A18-42E93E6C5D44}" type="slidenum">
              <a:rPr lang="en-GB" smtClean="0"/>
              <a:pPr/>
              <a:t>85</a:t>
            </a:fld>
            <a:endParaRPr lang="en-GB" dirty="0"/>
          </a:p>
        </p:txBody>
      </p:sp>
      <p:sp>
        <p:nvSpPr>
          <p:cNvPr id="4" name="Content Placeholder 3">
            <a:extLst>
              <a:ext uri="{FF2B5EF4-FFF2-40B4-BE49-F238E27FC236}">
                <a16:creationId xmlns:a16="http://schemas.microsoft.com/office/drawing/2014/main" id="{AF5609E1-FFD6-1BE1-0555-6C86E692B8C6}"/>
              </a:ext>
            </a:extLst>
          </p:cNvPr>
          <p:cNvSpPr>
            <a:spLocks noGrp="1"/>
          </p:cNvSpPr>
          <p:nvPr>
            <p:ph sz="quarter" idx="10"/>
          </p:nvPr>
        </p:nvSpPr>
        <p:spPr>
          <a:xfrm>
            <a:off x="1076472" y="1648897"/>
            <a:ext cx="9181421" cy="4704308"/>
          </a:xfrm>
        </p:spPr>
        <p:txBody>
          <a:bodyPr/>
          <a:lstStyle/>
          <a:p>
            <a:pPr marL="270000" indent="-270000">
              <a:buClr>
                <a:schemeClr val="accent1">
                  <a:lumMod val="25000"/>
                  <a:lumOff val="75000"/>
                </a:schemeClr>
              </a:buClr>
              <a:buSzPct val="140000"/>
              <a:buFont typeface="Arial" panose="020B0604020202020204" pitchFamily="34" charset="0"/>
              <a:buChar char="•"/>
            </a:pPr>
            <a:r>
              <a:rPr lang="en-GB" sz="2800" dirty="0"/>
              <a:t>The team will always start with the ‘expected’ standard.</a:t>
            </a:r>
          </a:p>
          <a:p>
            <a:pPr marL="270000" indent="-270000">
              <a:buClr>
                <a:schemeClr val="accent1">
                  <a:lumMod val="25000"/>
                  <a:lumOff val="75000"/>
                </a:schemeClr>
              </a:buClr>
              <a:buSzPct val="140000"/>
              <a:buFont typeface="Arial" panose="020B0604020202020204" pitchFamily="34" charset="0"/>
              <a:buChar char="•"/>
            </a:pPr>
            <a:endParaRPr lang="en-GB" sz="2800" dirty="0"/>
          </a:p>
          <a:p>
            <a:pPr marL="270000" indent="-270000">
              <a:buClr>
                <a:schemeClr val="accent1">
                  <a:lumMod val="25000"/>
                  <a:lumOff val="75000"/>
                </a:schemeClr>
              </a:buClr>
              <a:buSzPct val="140000"/>
              <a:buFont typeface="Arial" panose="020B0604020202020204" pitchFamily="34" charset="0"/>
              <a:buChar char="•"/>
            </a:pPr>
            <a:r>
              <a:rPr lang="en-GB" sz="2800" dirty="0"/>
              <a:t>They will apply a secure fit rather than a best fit.</a:t>
            </a:r>
          </a:p>
          <a:p>
            <a:pPr marL="270000" indent="-270000">
              <a:buClr>
                <a:schemeClr val="accent1">
                  <a:lumMod val="25000"/>
                  <a:lumOff val="75000"/>
                </a:schemeClr>
              </a:buClr>
              <a:buSzPct val="140000"/>
              <a:buFont typeface="Arial" panose="020B0604020202020204" pitchFamily="34" charset="0"/>
              <a:buChar char="•"/>
            </a:pPr>
            <a:endParaRPr lang="en-GB" sz="2800" dirty="0"/>
          </a:p>
          <a:p>
            <a:pPr marL="270000" indent="-270000">
              <a:buClr>
                <a:schemeClr val="accent1">
                  <a:lumMod val="25000"/>
                  <a:lumOff val="75000"/>
                </a:schemeClr>
              </a:buClr>
              <a:buSzPct val="140000"/>
              <a:buFont typeface="Arial" panose="020B0604020202020204" pitchFamily="34" charset="0"/>
              <a:buChar char="•"/>
            </a:pPr>
            <a:r>
              <a:rPr lang="en-GB" sz="2800" dirty="0"/>
              <a:t>The team can share indicative grades as soon as they have sufficient evidence.</a:t>
            </a:r>
          </a:p>
          <a:p>
            <a:endParaRPr lang="en-GB" dirty="0"/>
          </a:p>
        </p:txBody>
      </p:sp>
    </p:spTree>
    <p:extLst>
      <p:ext uri="{BB962C8B-B14F-4D97-AF65-F5344CB8AC3E}">
        <p14:creationId xmlns:p14="http://schemas.microsoft.com/office/powerpoint/2010/main" val="13785293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36971-CEF6-772B-589A-CBCC69FDAEE6}"/>
              </a:ext>
            </a:extLst>
          </p:cNvPr>
          <p:cNvSpPr>
            <a:spLocks noGrp="1"/>
          </p:cNvSpPr>
          <p:nvPr>
            <p:ph type="ctrTitle"/>
          </p:nvPr>
        </p:nvSpPr>
        <p:spPr>
          <a:xfrm>
            <a:off x="838200" y="559321"/>
            <a:ext cx="6886303" cy="792889"/>
          </a:xfrm>
        </p:spPr>
        <p:txBody>
          <a:bodyPr anchor="b">
            <a:normAutofit/>
          </a:bodyPr>
          <a:lstStyle/>
          <a:p>
            <a:r>
              <a:rPr lang="en-GB"/>
              <a:t>Let’s focus in…</a:t>
            </a:r>
          </a:p>
        </p:txBody>
      </p:sp>
      <p:pic>
        <p:nvPicPr>
          <p:cNvPr id="6" name="Content Placeholder 5">
            <a:extLst>
              <a:ext uri="{FF2B5EF4-FFF2-40B4-BE49-F238E27FC236}">
                <a16:creationId xmlns:a16="http://schemas.microsoft.com/office/drawing/2014/main" id="{E7D99C9A-DB70-E1C8-604D-57071C77138F}"/>
              </a:ext>
            </a:extLst>
          </p:cNvPr>
          <p:cNvPicPr>
            <a:picLocks noGrp="1" noChangeAspect="1"/>
          </p:cNvPicPr>
          <p:nvPr>
            <p:ph sz="quarter" idx="13"/>
          </p:nvPr>
        </p:nvPicPr>
        <p:blipFill>
          <a:blip r:embed="rId3"/>
          <a:srcRect t="26734" b="10776"/>
          <a:stretch>
            <a:fillRect/>
          </a:stretch>
        </p:blipFill>
        <p:spPr>
          <a:xfrm>
            <a:off x="838200" y="1352210"/>
            <a:ext cx="10515600" cy="4386263"/>
          </a:xfrm>
          <a:prstGeom prst="rect">
            <a:avLst/>
          </a:prstGeom>
          <a:noFill/>
        </p:spPr>
      </p:pic>
      <p:sp>
        <p:nvSpPr>
          <p:cNvPr id="3" name="Slide Number Placeholder 2" hidden="1">
            <a:extLst>
              <a:ext uri="{FF2B5EF4-FFF2-40B4-BE49-F238E27FC236}">
                <a16:creationId xmlns:a16="http://schemas.microsoft.com/office/drawing/2014/main" id="{3B6B5F4C-7B90-2889-313F-6B5C075D0DB1}"/>
              </a:ext>
            </a:extLst>
          </p:cNvPr>
          <p:cNvSpPr>
            <a:spLocks noGrp="1"/>
          </p:cNvSpPr>
          <p:nvPr>
            <p:ph type="sldNum" sz="quarter" idx="4294967295"/>
          </p:nvPr>
        </p:nvSpPr>
        <p:spPr>
          <a:xfrm>
            <a:off x="11113200" y="6386545"/>
            <a:ext cx="1080000" cy="365125"/>
          </a:xfrm>
        </p:spPr>
        <p:txBody>
          <a:bodyPr/>
          <a:lstStyle/>
          <a:p>
            <a:pPr>
              <a:spcAft>
                <a:spcPts val="600"/>
              </a:spcAft>
            </a:pPr>
            <a:fld id="{5F4C8201-D8A8-417D-8A18-42E93E6C5D44}" type="slidenum">
              <a:rPr lang="en-GB" smtClean="0"/>
              <a:pPr>
                <a:spcAft>
                  <a:spcPts val="600"/>
                </a:spcAft>
              </a:pPr>
              <a:t>86</a:t>
            </a:fld>
            <a:endParaRPr lang="en-GB"/>
          </a:p>
        </p:txBody>
      </p:sp>
    </p:spTree>
    <p:extLst>
      <p:ext uri="{BB962C8B-B14F-4D97-AF65-F5344CB8AC3E}">
        <p14:creationId xmlns:p14="http://schemas.microsoft.com/office/powerpoint/2010/main" val="35223695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C4EECBD5-5BD1-4C36-29FF-CA58E15047FA}"/>
              </a:ext>
            </a:extLst>
          </p:cNvPr>
          <p:cNvSpPr>
            <a:spLocks noGrp="1"/>
          </p:cNvSpPr>
          <p:nvPr>
            <p:ph type="body" sz="quarter" idx="23"/>
          </p:nvPr>
        </p:nvSpPr>
        <p:spPr/>
        <p:txBody>
          <a:bodyPr/>
          <a:lstStyle/>
          <a:p>
            <a:r>
              <a:rPr lang="en-GB" dirty="0"/>
              <a:t>Exceptional</a:t>
            </a:r>
          </a:p>
        </p:txBody>
      </p:sp>
      <p:sp>
        <p:nvSpPr>
          <p:cNvPr id="11" name="Text Placeholder 10">
            <a:extLst>
              <a:ext uri="{FF2B5EF4-FFF2-40B4-BE49-F238E27FC236}">
                <a16:creationId xmlns:a16="http://schemas.microsoft.com/office/drawing/2014/main" id="{F9A8E368-5FE5-6D3E-B814-5221B336A058}"/>
              </a:ext>
            </a:extLst>
          </p:cNvPr>
          <p:cNvSpPr>
            <a:spLocks noGrp="1"/>
          </p:cNvSpPr>
          <p:nvPr>
            <p:ph type="body" sz="quarter" idx="26"/>
          </p:nvPr>
        </p:nvSpPr>
        <p:spPr/>
        <p:txBody>
          <a:bodyPr/>
          <a:lstStyle/>
          <a:p>
            <a:r>
              <a:rPr lang="en-GB" dirty="0"/>
              <a:t>Strong</a:t>
            </a:r>
          </a:p>
        </p:txBody>
      </p:sp>
      <p:sp>
        <p:nvSpPr>
          <p:cNvPr id="3" name="Text Placeholder 2">
            <a:extLst>
              <a:ext uri="{FF2B5EF4-FFF2-40B4-BE49-F238E27FC236}">
                <a16:creationId xmlns:a16="http://schemas.microsoft.com/office/drawing/2014/main" id="{D00D8E08-8401-1175-33E6-2BBEF9903D2C}"/>
              </a:ext>
            </a:extLst>
          </p:cNvPr>
          <p:cNvSpPr>
            <a:spLocks noGrp="1"/>
          </p:cNvSpPr>
          <p:nvPr>
            <p:ph type="body" sz="quarter" idx="15"/>
          </p:nvPr>
        </p:nvSpPr>
        <p:spPr/>
        <p:txBody>
          <a:bodyPr/>
          <a:lstStyle/>
          <a:p>
            <a:r>
              <a:rPr lang="en-GB" dirty="0"/>
              <a:t>Expected</a:t>
            </a:r>
          </a:p>
        </p:txBody>
      </p:sp>
      <p:sp>
        <p:nvSpPr>
          <p:cNvPr id="4" name="Text Placeholder 3">
            <a:extLst>
              <a:ext uri="{FF2B5EF4-FFF2-40B4-BE49-F238E27FC236}">
                <a16:creationId xmlns:a16="http://schemas.microsoft.com/office/drawing/2014/main" id="{75CC8E9D-3B62-8541-2AA8-E3E72BA9DD62}"/>
              </a:ext>
            </a:extLst>
          </p:cNvPr>
          <p:cNvSpPr>
            <a:spLocks noGrp="1"/>
          </p:cNvSpPr>
          <p:nvPr>
            <p:ph type="body" sz="quarter" idx="16"/>
          </p:nvPr>
        </p:nvSpPr>
        <p:spPr/>
        <p:txBody>
          <a:bodyPr/>
          <a:lstStyle/>
          <a:p>
            <a:endParaRPr lang="en-GB" dirty="0"/>
          </a:p>
        </p:txBody>
      </p:sp>
      <p:sp>
        <p:nvSpPr>
          <p:cNvPr id="5" name="Slide Number Placeholder 4">
            <a:extLst>
              <a:ext uri="{FF2B5EF4-FFF2-40B4-BE49-F238E27FC236}">
                <a16:creationId xmlns:a16="http://schemas.microsoft.com/office/drawing/2014/main" id="{18AC15D8-A60C-372F-EA34-52CFD561DC70}"/>
              </a:ext>
            </a:extLst>
          </p:cNvPr>
          <p:cNvSpPr>
            <a:spLocks noGrp="1"/>
          </p:cNvSpPr>
          <p:nvPr>
            <p:ph type="sldNum" sz="quarter" idx="13"/>
          </p:nvPr>
        </p:nvSpPr>
        <p:spPr/>
        <p:txBody>
          <a:bodyPr/>
          <a:lstStyle/>
          <a:p>
            <a:fld id="{5F4C8201-D8A8-417D-8A18-42E93E6C5D44}" type="slidenum">
              <a:rPr lang="en-GB" smtClean="0"/>
              <a:pPr/>
              <a:t>87</a:t>
            </a:fld>
            <a:endParaRPr lang="en-GB" dirty="0"/>
          </a:p>
        </p:txBody>
      </p:sp>
      <p:sp>
        <p:nvSpPr>
          <p:cNvPr id="6" name="Title 5">
            <a:extLst>
              <a:ext uri="{FF2B5EF4-FFF2-40B4-BE49-F238E27FC236}">
                <a16:creationId xmlns:a16="http://schemas.microsoft.com/office/drawing/2014/main" id="{027808A8-6D40-E3BB-1F6A-7328A07616AF}"/>
              </a:ext>
            </a:extLst>
          </p:cNvPr>
          <p:cNvSpPr>
            <a:spLocks noGrp="1"/>
          </p:cNvSpPr>
          <p:nvPr>
            <p:ph type="title"/>
          </p:nvPr>
        </p:nvSpPr>
        <p:spPr/>
        <p:txBody>
          <a:bodyPr/>
          <a:lstStyle/>
          <a:p>
            <a:r>
              <a:rPr lang="en-GB" dirty="0"/>
              <a:t>Exceptional</a:t>
            </a:r>
          </a:p>
        </p:txBody>
      </p:sp>
      <p:pic>
        <p:nvPicPr>
          <p:cNvPr id="13" name="Content Placeholder 4">
            <a:extLst>
              <a:ext uri="{FF2B5EF4-FFF2-40B4-BE49-F238E27FC236}">
                <a16:creationId xmlns:a16="http://schemas.microsoft.com/office/drawing/2014/main" id="{3B9446CA-995C-592A-BF1A-34F585303E4F}"/>
              </a:ext>
            </a:extLst>
          </p:cNvPr>
          <p:cNvPicPr>
            <a:picLocks noGrp="1" noChangeAspect="1"/>
          </p:cNvPicPr>
          <p:nvPr>
            <p:ph type="pic" sz="quarter" idx="21"/>
          </p:nvPr>
        </p:nvPicPr>
        <p:blipFill>
          <a:blip r:embed="rId3"/>
          <a:srcRect l="2070" r="2070"/>
          <a:stretch>
            <a:fillRect/>
          </a:stretch>
        </p:blipFill>
        <p:spPr>
          <a:xfrm>
            <a:off x="1466427" y="1816125"/>
            <a:ext cx="2442422" cy="2443998"/>
          </a:xfrm>
          <a:prstGeom prst="rect">
            <a:avLst/>
          </a:prstGeom>
          <a:noFill/>
        </p:spPr>
      </p:pic>
      <p:pic>
        <p:nvPicPr>
          <p:cNvPr id="14" name="Content Placeholder 4">
            <a:extLst>
              <a:ext uri="{FF2B5EF4-FFF2-40B4-BE49-F238E27FC236}">
                <a16:creationId xmlns:a16="http://schemas.microsoft.com/office/drawing/2014/main" id="{01565307-94AE-CFB4-D0EA-90AD8E8E47DA}"/>
              </a:ext>
            </a:extLst>
          </p:cNvPr>
          <p:cNvPicPr>
            <a:picLocks noGrp="1" noChangeAspect="1"/>
          </p:cNvPicPr>
          <p:nvPr>
            <p:ph type="pic" sz="quarter" idx="25"/>
          </p:nvPr>
        </p:nvPicPr>
        <p:blipFill>
          <a:blip r:embed="rId3"/>
          <a:srcRect l="2039" r="2039"/>
          <a:stretch>
            <a:fillRect/>
          </a:stretch>
        </p:blipFill>
        <p:spPr>
          <a:xfrm>
            <a:off x="4330545" y="1268760"/>
            <a:ext cx="2959314" cy="2959314"/>
          </a:xfrm>
          <a:prstGeom prst="rect">
            <a:avLst/>
          </a:prstGeom>
          <a:noFill/>
        </p:spPr>
      </p:pic>
      <p:pic>
        <p:nvPicPr>
          <p:cNvPr id="15" name="Content Placeholder 4">
            <a:extLst>
              <a:ext uri="{FF2B5EF4-FFF2-40B4-BE49-F238E27FC236}">
                <a16:creationId xmlns:a16="http://schemas.microsoft.com/office/drawing/2014/main" id="{03EABC95-9B86-997F-2242-E6C4831F5DC0}"/>
              </a:ext>
            </a:extLst>
          </p:cNvPr>
          <p:cNvPicPr>
            <a:picLocks noGrp="1" noChangeAspect="1"/>
          </p:cNvPicPr>
          <p:nvPr>
            <p:ph type="pic" sz="quarter" idx="22"/>
          </p:nvPr>
        </p:nvPicPr>
        <p:blipFill>
          <a:blip r:embed="rId3"/>
          <a:srcRect l="2039" r="2039"/>
          <a:stretch>
            <a:fillRect/>
          </a:stretch>
        </p:blipFill>
        <p:spPr>
          <a:xfrm>
            <a:off x="7277229" y="692022"/>
            <a:ext cx="3567455" cy="3567454"/>
          </a:xfrm>
          <a:prstGeom prst="rect">
            <a:avLst/>
          </a:prstGeom>
          <a:noFill/>
        </p:spPr>
      </p:pic>
      <p:sp>
        <p:nvSpPr>
          <p:cNvPr id="7" name="Text Placeholder 6">
            <a:extLst>
              <a:ext uri="{FF2B5EF4-FFF2-40B4-BE49-F238E27FC236}">
                <a16:creationId xmlns:a16="http://schemas.microsoft.com/office/drawing/2014/main" id="{473C3064-3444-ED2D-4C4B-ABDFE72FBAAD}"/>
              </a:ext>
            </a:extLst>
          </p:cNvPr>
          <p:cNvSpPr>
            <a:spLocks noGrp="1"/>
          </p:cNvSpPr>
          <p:nvPr>
            <p:ph type="body" sz="quarter" idx="27"/>
          </p:nvPr>
        </p:nvSpPr>
        <p:spPr/>
        <p:txBody>
          <a:bodyPr/>
          <a:lstStyle/>
          <a:p>
            <a:endParaRPr lang="en-GB" dirty="0"/>
          </a:p>
        </p:txBody>
      </p:sp>
      <p:sp>
        <p:nvSpPr>
          <p:cNvPr id="16" name="Text Placeholder 15">
            <a:extLst>
              <a:ext uri="{FF2B5EF4-FFF2-40B4-BE49-F238E27FC236}">
                <a16:creationId xmlns:a16="http://schemas.microsoft.com/office/drawing/2014/main" id="{8BFCCC4B-50AE-FA94-1371-DB528A69B1A9}"/>
              </a:ext>
            </a:extLst>
          </p:cNvPr>
          <p:cNvSpPr>
            <a:spLocks noGrp="1"/>
          </p:cNvSpPr>
          <p:nvPr>
            <p:ph type="body" sz="quarter" idx="24"/>
          </p:nvPr>
        </p:nvSpPr>
        <p:spPr/>
        <p:txBody>
          <a:bodyPr/>
          <a:lstStyle/>
          <a:p>
            <a:endParaRPr lang="en-GB" dirty="0"/>
          </a:p>
        </p:txBody>
      </p:sp>
    </p:spTree>
    <p:extLst>
      <p:ext uri="{BB962C8B-B14F-4D97-AF65-F5344CB8AC3E}">
        <p14:creationId xmlns:p14="http://schemas.microsoft.com/office/powerpoint/2010/main" val="300358101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38525-11E4-88B3-80CE-A575F4588695}"/>
              </a:ext>
            </a:extLst>
          </p:cNvPr>
          <p:cNvSpPr>
            <a:spLocks noGrp="1"/>
          </p:cNvSpPr>
          <p:nvPr>
            <p:ph type="title"/>
          </p:nvPr>
        </p:nvSpPr>
        <p:spPr>
          <a:xfrm>
            <a:off x="1147372" y="759487"/>
            <a:ext cx="9897255" cy="797305"/>
          </a:xfrm>
        </p:spPr>
        <p:txBody>
          <a:bodyPr anchor="t">
            <a:normAutofit/>
          </a:bodyPr>
          <a:lstStyle/>
          <a:p>
            <a:r>
              <a:rPr lang="en-GB" sz="3200" dirty="0"/>
              <a:t>Exceptional grade </a:t>
            </a:r>
          </a:p>
        </p:txBody>
      </p:sp>
      <p:sp>
        <p:nvSpPr>
          <p:cNvPr id="3" name="Content Placeholder 2">
            <a:extLst>
              <a:ext uri="{FF2B5EF4-FFF2-40B4-BE49-F238E27FC236}">
                <a16:creationId xmlns:a16="http://schemas.microsoft.com/office/drawing/2014/main" id="{488B8FDD-318D-3C65-919C-70D552D74837}"/>
              </a:ext>
            </a:extLst>
          </p:cNvPr>
          <p:cNvSpPr>
            <a:spLocks noGrp="1"/>
          </p:cNvSpPr>
          <p:nvPr>
            <p:ph sz="quarter" idx="13"/>
          </p:nvPr>
        </p:nvSpPr>
        <p:spPr>
          <a:xfrm>
            <a:off x="1094032" y="1556792"/>
            <a:ext cx="6010079" cy="5112568"/>
          </a:xfrm>
        </p:spPr>
        <p:txBody>
          <a:bodyPr wrap="square">
            <a:normAutofit/>
          </a:bodyPr>
          <a:lstStyle/>
          <a:p>
            <a:pPr marL="0" indent="0">
              <a:spcBef>
                <a:spcPts val="600"/>
              </a:spcBef>
              <a:buNone/>
            </a:pPr>
            <a:r>
              <a:rPr lang="en-GB" sz="3000" b="1" dirty="0"/>
              <a:t>An area of practice that:</a:t>
            </a:r>
            <a:endParaRPr lang="en-GB" sz="3000" dirty="0"/>
          </a:p>
          <a:p>
            <a:pPr>
              <a:spcBef>
                <a:spcPts val="600"/>
              </a:spcBef>
              <a:buSzPct val="140000"/>
            </a:pPr>
            <a:r>
              <a:rPr lang="en-GB" sz="3000" dirty="0"/>
              <a:t>has exceptionally high standards </a:t>
            </a:r>
            <a:r>
              <a:rPr lang="en-GB" sz="3000" b="1" dirty="0"/>
              <a:t>sustained over time</a:t>
            </a:r>
            <a:endParaRPr lang="en-GB" sz="3000" dirty="0"/>
          </a:p>
          <a:p>
            <a:pPr>
              <a:spcBef>
                <a:spcPts val="600"/>
              </a:spcBef>
              <a:buSzPct val="140000"/>
            </a:pPr>
            <a:r>
              <a:rPr lang="en-GB" sz="3000" dirty="0"/>
              <a:t>has had a </a:t>
            </a:r>
            <a:r>
              <a:rPr lang="en-GB" sz="3000" b="1" dirty="0"/>
              <a:t>transformational impact </a:t>
            </a:r>
            <a:r>
              <a:rPr lang="en-GB" sz="3000" dirty="0"/>
              <a:t>on </a:t>
            </a:r>
            <a:r>
              <a:rPr lang="en-GB" sz="3000" b="1" dirty="0"/>
              <a:t>all </a:t>
            </a:r>
            <a:r>
              <a:rPr lang="en-GB" sz="3000" dirty="0"/>
              <a:t>of our identified groups.</a:t>
            </a:r>
          </a:p>
          <a:p>
            <a:pPr marL="0" indent="0">
              <a:spcBef>
                <a:spcPts val="600"/>
              </a:spcBef>
              <a:buNone/>
            </a:pPr>
            <a:r>
              <a:rPr lang="en-GB" sz="3000" b="1" dirty="0"/>
              <a:t>should be</a:t>
            </a:r>
            <a:r>
              <a:rPr lang="en-GB" sz="3000" dirty="0"/>
              <a:t> shared to support system-wide improvement internally, regionally and/or nationally. </a:t>
            </a:r>
          </a:p>
          <a:p>
            <a:endParaRPr lang="en-GB" dirty="0"/>
          </a:p>
        </p:txBody>
      </p:sp>
      <p:pic>
        <p:nvPicPr>
          <p:cNvPr id="9" name="Picture 8">
            <a:extLst>
              <a:ext uri="{FF2B5EF4-FFF2-40B4-BE49-F238E27FC236}">
                <a16:creationId xmlns:a16="http://schemas.microsoft.com/office/drawing/2014/main" id="{D7EFE413-B5D9-E32B-301A-C3FC77967255}"/>
              </a:ext>
            </a:extLst>
          </p:cNvPr>
          <p:cNvPicPr>
            <a:picLocks noChangeAspect="1"/>
          </p:cNvPicPr>
          <p:nvPr/>
        </p:nvPicPr>
        <p:blipFill>
          <a:blip r:embed="rId3"/>
          <a:stretch>
            <a:fillRect/>
          </a:stretch>
        </p:blipFill>
        <p:spPr>
          <a:xfrm>
            <a:off x="7104111" y="1268760"/>
            <a:ext cx="4128852" cy="3960439"/>
          </a:xfrm>
          <a:prstGeom prst="rect">
            <a:avLst/>
          </a:prstGeom>
          <a:noFill/>
        </p:spPr>
      </p:pic>
    </p:spTree>
    <p:extLst>
      <p:ext uri="{BB962C8B-B14F-4D97-AF65-F5344CB8AC3E}">
        <p14:creationId xmlns:p14="http://schemas.microsoft.com/office/powerpoint/2010/main" val="37022275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5896CFA1-D793-DA70-B3F6-476B6871F1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43"/>
          <a:stretch>
            <a:fillRect/>
          </a:stretch>
        </p:blipFill>
        <p:spPr bwMode="auto">
          <a:xfrm>
            <a:off x="-3047"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0BF7768-9729-F247-DA9D-902D9FF117E2}"/>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lnSpc>
                <a:spcPct val="90000"/>
              </a:lnSpc>
            </a:pPr>
            <a:r>
              <a:rPr lang="en-US" sz="5200" dirty="0">
                <a:solidFill>
                  <a:srgbClr val="FFFFFF"/>
                </a:solidFill>
                <a:latin typeface="+mj-lt"/>
                <a:ea typeface="+mj-ea"/>
                <a:cs typeface="+mj-cs"/>
              </a:rPr>
              <a:t>Achievement</a:t>
            </a:r>
          </a:p>
        </p:txBody>
      </p:sp>
      <p:sp>
        <p:nvSpPr>
          <p:cNvPr id="4" name="Content Placeholder 3">
            <a:extLst>
              <a:ext uri="{FF2B5EF4-FFF2-40B4-BE49-F238E27FC236}">
                <a16:creationId xmlns:a16="http://schemas.microsoft.com/office/drawing/2014/main" id="{51B702EC-A926-0DEE-1201-5B6B7A821392}"/>
              </a:ext>
            </a:extLst>
          </p:cNvPr>
          <p:cNvSpPr>
            <a:spLocks noGrp="1"/>
          </p:cNvSpPr>
          <p:nvPr>
            <p:ph sz="quarter" idx="10"/>
          </p:nvPr>
        </p:nvSpPr>
        <p:spPr>
          <a:xfrm>
            <a:off x="1100051" y="4072043"/>
            <a:ext cx="10058400" cy="1282707"/>
          </a:xfrm>
          <a:effectLst>
            <a:outerShdw blurRad="50800" dist="38100" dir="2700000" algn="tl" rotWithShape="0">
              <a:prstClr val="black">
                <a:alpha val="40000"/>
              </a:prstClr>
            </a:outerShdw>
          </a:effectLst>
        </p:spPr>
        <p:txBody>
          <a:bodyPr vert="horz" lIns="91440" tIns="45720" rIns="91440" bIns="45720" rtlCol="0">
            <a:normAutofit/>
          </a:bodyPr>
          <a:lstStyle/>
          <a:p>
            <a:pPr algn="ctr">
              <a:lnSpc>
                <a:spcPct val="90000"/>
              </a:lnSpc>
              <a:spcBef>
                <a:spcPts val="1000"/>
              </a:spcBef>
            </a:pPr>
            <a:r>
              <a:rPr lang="en-US" sz="2400">
                <a:solidFill>
                  <a:srgbClr val="FFFFFF"/>
                </a:solidFill>
                <a:latin typeface="+mn-lt"/>
                <a:ea typeface="+mn-ea"/>
                <a:cs typeface="+mn-cs"/>
              </a:rPr>
              <a:t> </a:t>
            </a:r>
          </a:p>
        </p:txBody>
      </p:sp>
      <p:sp>
        <p:nvSpPr>
          <p:cNvPr id="3" name="Slide Number Placeholder 2">
            <a:extLst>
              <a:ext uri="{FF2B5EF4-FFF2-40B4-BE49-F238E27FC236}">
                <a16:creationId xmlns:a16="http://schemas.microsoft.com/office/drawing/2014/main" id="{963A6C80-FE10-CE06-2230-C7FAE31E768E}"/>
              </a:ext>
            </a:extLst>
          </p:cNvPr>
          <p:cNvSpPr>
            <a:spLocks noGrp="1"/>
          </p:cNvSpPr>
          <p:nvPr>
            <p:ph type="sldNum" sz="quarter" idx="4"/>
          </p:nvPr>
        </p:nvSpPr>
        <p:spPr>
          <a:xfrm>
            <a:off x="8610600" y="6356350"/>
            <a:ext cx="2743200" cy="365125"/>
          </a:xfrm>
        </p:spPr>
        <p:txBody>
          <a:bodyPr vert="horz" lIns="91440" tIns="45720" rIns="91440" bIns="45720" rtlCol="0" anchor="ctr">
            <a:normAutofit/>
          </a:bodyPr>
          <a:lstStyle/>
          <a:p>
            <a:pPr algn="r">
              <a:spcAft>
                <a:spcPts val="600"/>
              </a:spcAft>
              <a:defRPr/>
            </a:pPr>
            <a:fld id="{5F4C8201-D8A8-417D-8A18-42E93E6C5D44}" type="slidenum">
              <a:rPr lang="en-US">
                <a:solidFill>
                  <a:srgbClr val="FFFFFF"/>
                </a:solidFill>
                <a:latin typeface="Calibri" panose="020F0502020204030204"/>
                <a:ea typeface="+mn-ea"/>
                <a:cs typeface="+mn-cs"/>
              </a:rPr>
              <a:pPr algn="r">
                <a:spcAft>
                  <a:spcPts val="600"/>
                </a:spcAft>
                <a:defRPr/>
              </a:pPr>
              <a:t>89</a:t>
            </a:fld>
            <a:endParaRPr lang="en-US">
              <a:solidFill>
                <a:srgbClr val="FFFFFF"/>
              </a:solidFill>
              <a:latin typeface="Calibri" panose="020F0502020204030204"/>
              <a:ea typeface="+mn-ea"/>
              <a:cs typeface="+mn-cs"/>
            </a:endParaRPr>
          </a:p>
        </p:txBody>
      </p:sp>
    </p:spTree>
    <p:extLst>
      <p:ext uri="{BB962C8B-B14F-4D97-AF65-F5344CB8AC3E}">
        <p14:creationId xmlns:p14="http://schemas.microsoft.com/office/powerpoint/2010/main" val="345170814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6966E-54F7-BB6D-4ABC-322E5A54D90C}"/>
              </a:ext>
            </a:extLst>
          </p:cNvPr>
          <p:cNvSpPr>
            <a:spLocks noGrp="1"/>
          </p:cNvSpPr>
          <p:nvPr>
            <p:ph type="title"/>
          </p:nvPr>
        </p:nvSpPr>
        <p:spPr>
          <a:xfrm>
            <a:off x="983432" y="759487"/>
            <a:ext cx="9793262" cy="797305"/>
          </a:xfrm>
        </p:spPr>
        <p:txBody>
          <a:bodyPr>
            <a:normAutofit/>
          </a:bodyPr>
          <a:lstStyle/>
          <a:p>
            <a:r>
              <a:rPr lang="en-GB" sz="3200" dirty="0"/>
              <a:t>Achievement- how we approach this</a:t>
            </a:r>
          </a:p>
        </p:txBody>
      </p:sp>
      <p:sp>
        <p:nvSpPr>
          <p:cNvPr id="3" name="Slide Number Placeholder 2">
            <a:extLst>
              <a:ext uri="{FF2B5EF4-FFF2-40B4-BE49-F238E27FC236}">
                <a16:creationId xmlns:a16="http://schemas.microsoft.com/office/drawing/2014/main" id="{CE9AEB2A-5F84-5DD5-1AF1-AFB823C7D92B}"/>
              </a:ext>
            </a:extLst>
          </p:cNvPr>
          <p:cNvSpPr>
            <a:spLocks noGrp="1"/>
          </p:cNvSpPr>
          <p:nvPr>
            <p:ph type="sldNum" sz="quarter" idx="4"/>
          </p:nvPr>
        </p:nvSpPr>
        <p:spPr/>
        <p:txBody>
          <a:bodyPr/>
          <a:lstStyle/>
          <a:p>
            <a:fld id="{5F4C8201-D8A8-417D-8A18-42E93E6C5D44}" type="slidenum">
              <a:rPr lang="en-GB" smtClean="0"/>
              <a:pPr/>
              <a:t>90</a:t>
            </a:fld>
            <a:endParaRPr lang="en-GB" dirty="0"/>
          </a:p>
        </p:txBody>
      </p:sp>
      <p:sp>
        <p:nvSpPr>
          <p:cNvPr id="4" name="Content Placeholder 3">
            <a:extLst>
              <a:ext uri="{FF2B5EF4-FFF2-40B4-BE49-F238E27FC236}">
                <a16:creationId xmlns:a16="http://schemas.microsoft.com/office/drawing/2014/main" id="{7E852975-878F-C4D8-24E4-C397C6FBA953}"/>
              </a:ext>
            </a:extLst>
          </p:cNvPr>
          <p:cNvSpPr>
            <a:spLocks noGrp="1"/>
          </p:cNvSpPr>
          <p:nvPr>
            <p:ph sz="quarter" idx="10"/>
          </p:nvPr>
        </p:nvSpPr>
        <p:spPr>
          <a:xfrm>
            <a:off x="1055440" y="1668241"/>
            <a:ext cx="9181421" cy="4704308"/>
          </a:xfrm>
        </p:spPr>
        <p:txBody>
          <a:bodyPr/>
          <a:lstStyle/>
          <a:p>
            <a:pPr marL="270000" indent="-270000">
              <a:buClr>
                <a:schemeClr val="accent1">
                  <a:lumMod val="25000"/>
                  <a:lumOff val="75000"/>
                </a:schemeClr>
              </a:buClr>
              <a:buSzPct val="140000"/>
              <a:buFont typeface="Arial" panose="020B0604020202020204" pitchFamily="34" charset="0"/>
              <a:buChar char="•"/>
            </a:pPr>
            <a:r>
              <a:rPr lang="en-GB" sz="2800" dirty="0"/>
              <a:t>Importance of context</a:t>
            </a:r>
          </a:p>
          <a:p>
            <a:pPr marL="270000" indent="-270000">
              <a:buClr>
                <a:schemeClr val="accent1">
                  <a:lumMod val="25000"/>
                  <a:lumOff val="75000"/>
                </a:schemeClr>
              </a:buClr>
              <a:buSzPct val="140000"/>
              <a:buFont typeface="Arial" panose="020B0604020202020204" pitchFamily="34" charset="0"/>
              <a:buChar char="•"/>
            </a:pPr>
            <a:r>
              <a:rPr lang="en-GB" sz="2800" dirty="0"/>
              <a:t>How well </a:t>
            </a:r>
            <a:r>
              <a:rPr lang="en-GB" sz="2800" b="1" dirty="0"/>
              <a:t>all</a:t>
            </a:r>
            <a:r>
              <a:rPr lang="en-GB" sz="2800" dirty="0"/>
              <a:t> pupils are achieving</a:t>
            </a:r>
          </a:p>
          <a:p>
            <a:pPr marL="270000" indent="-270000">
              <a:buClr>
                <a:schemeClr val="accent1">
                  <a:lumMod val="25000"/>
                  <a:lumOff val="75000"/>
                </a:schemeClr>
              </a:buClr>
              <a:buSzPct val="140000"/>
              <a:buFont typeface="Arial" panose="020B0604020202020204" pitchFamily="34" charset="0"/>
              <a:buChar char="•"/>
            </a:pPr>
            <a:r>
              <a:rPr lang="en-GB" sz="2800" dirty="0"/>
              <a:t>Use evidence prompts in the toolkit</a:t>
            </a:r>
          </a:p>
          <a:p>
            <a:pPr marL="270000" indent="-270000">
              <a:buClr>
                <a:schemeClr val="accent1">
                  <a:lumMod val="25000"/>
                  <a:lumOff val="75000"/>
                </a:schemeClr>
              </a:buClr>
              <a:buSzPct val="140000"/>
              <a:buFont typeface="Arial" panose="020B0604020202020204" pitchFamily="34" charset="0"/>
              <a:buChar char="•"/>
            </a:pPr>
            <a:r>
              <a:rPr lang="en-GB" sz="2800" dirty="0"/>
              <a:t>Not just about national assessment outcomes</a:t>
            </a:r>
          </a:p>
          <a:p>
            <a:pPr marL="457200" indent="-457200">
              <a:buSzPct val="140000"/>
              <a:buFont typeface="Arial" panose="020B0604020202020204" pitchFamily="34" charset="0"/>
              <a:buChar char="•"/>
            </a:pPr>
            <a:endParaRPr lang="en-GB" sz="2800" dirty="0"/>
          </a:p>
        </p:txBody>
      </p:sp>
    </p:spTree>
    <p:extLst>
      <p:ext uri="{BB962C8B-B14F-4D97-AF65-F5344CB8AC3E}">
        <p14:creationId xmlns:p14="http://schemas.microsoft.com/office/powerpoint/2010/main" val="289459429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2737D-B7A3-2ACB-9C73-22FEF09AE1FC}"/>
              </a:ext>
            </a:extLst>
          </p:cNvPr>
          <p:cNvSpPr>
            <a:spLocks noGrp="1"/>
          </p:cNvSpPr>
          <p:nvPr>
            <p:ph type="ctrTitle"/>
          </p:nvPr>
        </p:nvSpPr>
        <p:spPr>
          <a:xfrm>
            <a:off x="1066326" y="637099"/>
            <a:ext cx="6886303" cy="792889"/>
          </a:xfrm>
        </p:spPr>
        <p:txBody>
          <a:bodyPr>
            <a:normAutofit/>
          </a:bodyPr>
          <a:lstStyle/>
          <a:p>
            <a:r>
              <a:rPr lang="en-GB">
                <a:latin typeface="Tahoma"/>
                <a:ea typeface="Tahoma"/>
                <a:cs typeface="Tahoma"/>
              </a:rPr>
              <a:t>Evaluating pupils' achievement</a:t>
            </a:r>
            <a:endParaRPr lang="en-GB"/>
          </a:p>
        </p:txBody>
      </p:sp>
      <p:sp>
        <p:nvSpPr>
          <p:cNvPr id="3" name="Content Placeholder 2">
            <a:extLst>
              <a:ext uri="{FF2B5EF4-FFF2-40B4-BE49-F238E27FC236}">
                <a16:creationId xmlns:a16="http://schemas.microsoft.com/office/drawing/2014/main" id="{E0EE66BE-180F-9949-9129-81F443DDEB5D}"/>
              </a:ext>
            </a:extLst>
          </p:cNvPr>
          <p:cNvSpPr>
            <a:spLocks noGrp="1"/>
          </p:cNvSpPr>
          <p:nvPr>
            <p:ph sz="quarter" idx="13"/>
          </p:nvPr>
        </p:nvSpPr>
        <p:spPr>
          <a:xfrm>
            <a:off x="1063487" y="1844824"/>
            <a:ext cx="10058400" cy="4798577"/>
          </a:xfrm>
        </p:spPr>
        <p:txBody>
          <a:bodyPr vert="horz" lIns="91440" tIns="45720" rIns="91440" bIns="45720" rtlCol="0" anchor="t">
            <a:noAutofit/>
          </a:bodyPr>
          <a:lstStyle/>
          <a:p>
            <a:r>
              <a:rPr lang="en-GB" b="1">
                <a:latin typeface="Tahoma"/>
                <a:ea typeface="Tahoma"/>
                <a:cs typeface="Tahoma"/>
              </a:rPr>
              <a:t>From the toolkit: On the whole, pupils achieve well.</a:t>
            </a:r>
            <a:r>
              <a:rPr lang="en-GB">
                <a:latin typeface="Tahoma"/>
                <a:ea typeface="Tahoma"/>
                <a:cs typeface="Tahoma"/>
              </a:rPr>
              <a:t> </a:t>
            </a:r>
          </a:p>
          <a:p>
            <a:r>
              <a:rPr lang="en-GB">
                <a:solidFill>
                  <a:srgbClr val="002060"/>
                </a:solidFill>
                <a:latin typeface="Tahoma"/>
                <a:ea typeface="Tahoma"/>
                <a:cs typeface="Tahoma"/>
              </a:rPr>
              <a:t>Typically this will be reflected in their attainment and progress in national tests and examinations, which are broadly in line with national averages, including for disadvantaged pupils.</a:t>
            </a:r>
            <a:endParaRPr lang="en-GB" dirty="0">
              <a:latin typeface="Tahoma"/>
              <a:ea typeface="Tahoma"/>
              <a:cs typeface="Tahoma"/>
            </a:endParaRPr>
          </a:p>
        </p:txBody>
      </p:sp>
    </p:spTree>
    <p:extLst>
      <p:ext uri="{BB962C8B-B14F-4D97-AF65-F5344CB8AC3E}">
        <p14:creationId xmlns:p14="http://schemas.microsoft.com/office/powerpoint/2010/main" val="371641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BAAE6812-2035-682A-F288-8536C9BAE01F}"/>
              </a:ext>
            </a:extLst>
          </p:cNvPr>
          <p:cNvPicPr>
            <a:picLocks noGrp="1" noChangeAspect="1"/>
          </p:cNvPicPr>
          <p:nvPr>
            <p:ph sz="quarter" idx="10"/>
          </p:nvPr>
        </p:nvPicPr>
        <p:blipFill>
          <a:blip r:embed="rId3"/>
          <a:stretch>
            <a:fillRect/>
          </a:stretch>
        </p:blipFill>
        <p:spPr>
          <a:xfrm>
            <a:off x="1347403" y="284163"/>
            <a:ext cx="9497193" cy="6505575"/>
          </a:xfrm>
          <a:prstGeom prst="rect">
            <a:avLst/>
          </a:prstGeom>
          <a:noFill/>
        </p:spPr>
      </p:pic>
      <p:sp>
        <p:nvSpPr>
          <p:cNvPr id="3" name="Slide Number Placeholder 2" hidden="1">
            <a:extLst>
              <a:ext uri="{FF2B5EF4-FFF2-40B4-BE49-F238E27FC236}">
                <a16:creationId xmlns:a16="http://schemas.microsoft.com/office/drawing/2014/main" id="{8AB29C85-A369-88ED-9C2E-C18562D0D502}"/>
              </a:ext>
            </a:extLst>
          </p:cNvPr>
          <p:cNvSpPr>
            <a:spLocks noGrp="1"/>
          </p:cNvSpPr>
          <p:nvPr>
            <p:ph type="sldNum" sz="quarter" idx="4"/>
          </p:nvPr>
        </p:nvSpPr>
        <p:spPr/>
        <p:txBody>
          <a:bodyPr/>
          <a:lstStyle/>
          <a:p>
            <a:pPr>
              <a:spcAft>
                <a:spcPts val="600"/>
              </a:spcAft>
            </a:pPr>
            <a:fld id="{5F4C8201-D8A8-417D-8A18-42E93E6C5D44}" type="slidenum">
              <a:rPr lang="en-GB" smtClean="0"/>
              <a:pPr>
                <a:spcAft>
                  <a:spcPts val="600"/>
                </a:spcAft>
              </a:pPr>
              <a:t>92</a:t>
            </a:fld>
            <a:endParaRPr lang="en-GB"/>
          </a:p>
        </p:txBody>
      </p:sp>
    </p:spTree>
    <p:extLst>
      <p:ext uri="{BB962C8B-B14F-4D97-AF65-F5344CB8AC3E}">
        <p14:creationId xmlns:p14="http://schemas.microsoft.com/office/powerpoint/2010/main" val="301061759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AB1C988-8ADD-1A0A-5117-E19659354889}"/>
              </a:ext>
            </a:extLst>
          </p:cNvPr>
          <p:cNvPicPr>
            <a:picLocks noGrp="1" noChangeAspect="1"/>
          </p:cNvPicPr>
          <p:nvPr>
            <p:ph sz="quarter" idx="10"/>
          </p:nvPr>
        </p:nvPicPr>
        <p:blipFill>
          <a:blip r:embed="rId3"/>
          <a:stretch>
            <a:fillRect/>
          </a:stretch>
        </p:blipFill>
        <p:spPr>
          <a:xfrm>
            <a:off x="-3396" y="856684"/>
            <a:ext cx="11950700" cy="4899788"/>
          </a:xfrm>
          <a:prstGeom prst="rect">
            <a:avLst/>
          </a:prstGeom>
          <a:noFill/>
        </p:spPr>
      </p:pic>
      <p:sp>
        <p:nvSpPr>
          <p:cNvPr id="3" name="Slide Number Placeholder 2" hidden="1">
            <a:extLst>
              <a:ext uri="{FF2B5EF4-FFF2-40B4-BE49-F238E27FC236}">
                <a16:creationId xmlns:a16="http://schemas.microsoft.com/office/drawing/2014/main" id="{08AB7C53-9817-CAAD-B075-DE4B7C68DFB9}"/>
              </a:ext>
            </a:extLst>
          </p:cNvPr>
          <p:cNvSpPr>
            <a:spLocks noGrp="1"/>
          </p:cNvSpPr>
          <p:nvPr>
            <p:ph type="sldNum" sz="quarter" idx="4"/>
          </p:nvPr>
        </p:nvSpPr>
        <p:spPr/>
        <p:txBody>
          <a:bodyPr/>
          <a:lstStyle/>
          <a:p>
            <a:pPr>
              <a:spcAft>
                <a:spcPts val="600"/>
              </a:spcAft>
            </a:pPr>
            <a:fld id="{5F4C8201-D8A8-417D-8A18-42E93E6C5D44}" type="slidenum">
              <a:rPr lang="en-GB" smtClean="0"/>
              <a:pPr>
                <a:spcAft>
                  <a:spcPts val="600"/>
                </a:spcAft>
              </a:pPr>
              <a:t>93</a:t>
            </a:fld>
            <a:endParaRPr lang="en-GB"/>
          </a:p>
        </p:txBody>
      </p:sp>
    </p:spTree>
    <p:extLst>
      <p:ext uri="{BB962C8B-B14F-4D97-AF65-F5344CB8AC3E}">
        <p14:creationId xmlns:p14="http://schemas.microsoft.com/office/powerpoint/2010/main" val="106903092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DBB68C8-0F14-5C26-2DE4-D4BB59DBB63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0F0E19-F8E9-AB7A-DB93-9B1296FBDAAE}"/>
              </a:ext>
            </a:extLst>
          </p:cNvPr>
          <p:cNvSpPr>
            <a:spLocks noGrp="1"/>
          </p:cNvSpPr>
          <p:nvPr>
            <p:ph sz="quarter" idx="13"/>
          </p:nvPr>
        </p:nvSpPr>
        <p:spPr>
          <a:xfrm>
            <a:off x="1051809" y="1984466"/>
            <a:ext cx="10088381" cy="4386263"/>
          </a:xfrm>
        </p:spPr>
        <p:txBody>
          <a:bodyPr/>
          <a:lstStyle/>
          <a:p>
            <a:pPr marL="267970" lvl="0" indent="-267970">
              <a:lnSpc>
                <a:spcPct val="110000"/>
              </a:lnSpc>
              <a:spcBef>
                <a:spcPts val="0"/>
              </a:spcBef>
              <a:spcAft>
                <a:spcPts val="600"/>
              </a:spcAft>
              <a:buClr>
                <a:schemeClr val="accent1">
                  <a:lumMod val="25000"/>
                  <a:lumOff val="75000"/>
                </a:schemeClr>
              </a:buClr>
              <a:buFont typeface="Arial" panose="020B0604020202020204" pitchFamily="34" charset="0"/>
              <a:buChar char="•"/>
            </a:pPr>
            <a:r>
              <a:rPr lang="en-GB" dirty="0">
                <a:latin typeface="Tahoma"/>
                <a:ea typeface="Tahoma"/>
                <a:cs typeface="Tahoma"/>
              </a:rPr>
              <a:t>Similar schools data is an additional layer of information. It puts achievement in context.</a:t>
            </a:r>
          </a:p>
          <a:p>
            <a:pPr marL="267970" lvl="0" indent="-267970">
              <a:lnSpc>
                <a:spcPct val="110000"/>
              </a:lnSpc>
              <a:spcBef>
                <a:spcPts val="0"/>
              </a:spcBef>
              <a:spcAft>
                <a:spcPts val="600"/>
              </a:spcAft>
              <a:buClr>
                <a:schemeClr val="accent1">
                  <a:lumMod val="25000"/>
                  <a:lumOff val="75000"/>
                </a:schemeClr>
              </a:buClr>
              <a:buFont typeface="Arial" panose="020B0604020202020204" pitchFamily="34" charset="0"/>
              <a:buChar char="•"/>
            </a:pPr>
            <a:r>
              <a:rPr lang="en-GB" dirty="0">
                <a:latin typeface="Tahoma"/>
                <a:ea typeface="Tahoma"/>
                <a:cs typeface="Tahoma"/>
              </a:rPr>
              <a:t>It is not a definitive measure, but it is helpful. It needs to be treated with caution like any other data. </a:t>
            </a:r>
          </a:p>
          <a:p>
            <a:pPr marL="267970" lvl="0" indent="-267970">
              <a:lnSpc>
                <a:spcPct val="110000"/>
              </a:lnSpc>
              <a:spcBef>
                <a:spcPts val="0"/>
              </a:spcBef>
              <a:spcAft>
                <a:spcPts val="600"/>
              </a:spcAft>
              <a:buClr>
                <a:schemeClr val="accent1">
                  <a:lumMod val="25000"/>
                  <a:lumOff val="75000"/>
                </a:schemeClr>
              </a:buClr>
              <a:buFont typeface="Arial" panose="020B0604020202020204" pitchFamily="34" charset="0"/>
              <a:buChar char="•"/>
            </a:pPr>
            <a:r>
              <a:rPr lang="en-GB" dirty="0">
                <a:latin typeface="Tahoma"/>
                <a:ea typeface="Tahoma"/>
                <a:cs typeface="Tahoma"/>
              </a:rPr>
              <a:t>It groups schools which are similar, but not the same.</a:t>
            </a:r>
          </a:p>
          <a:p>
            <a:pPr marL="0" indent="0">
              <a:buNone/>
            </a:pPr>
            <a:endParaRPr lang="en-GB" dirty="0"/>
          </a:p>
        </p:txBody>
      </p:sp>
      <p:sp>
        <p:nvSpPr>
          <p:cNvPr id="5" name="Title 1">
            <a:extLst>
              <a:ext uri="{FF2B5EF4-FFF2-40B4-BE49-F238E27FC236}">
                <a16:creationId xmlns:a16="http://schemas.microsoft.com/office/drawing/2014/main" id="{699C76AE-F291-A412-D309-FB3BDF1E1A3F}"/>
              </a:ext>
            </a:extLst>
          </p:cNvPr>
          <p:cNvSpPr txBox="1">
            <a:spLocks/>
          </p:cNvSpPr>
          <p:nvPr/>
        </p:nvSpPr>
        <p:spPr>
          <a:xfrm>
            <a:off x="1055440" y="759487"/>
            <a:ext cx="10081120" cy="797305"/>
          </a:xfrm>
          <a:prstGeom prst="rect">
            <a:avLst/>
          </a:prstGeom>
        </p:spPr>
        <p:txBody>
          <a:bodyPr/>
          <a:lstStyle>
            <a:lvl1pPr algn="l" defTabSz="914400" rtl="0" eaLnBrk="1" latinLnBrk="0" hangingPunct="1">
              <a:lnSpc>
                <a:spcPct val="100000"/>
              </a:lnSpc>
              <a:spcBef>
                <a:spcPts val="600"/>
              </a:spcBef>
              <a:buNone/>
              <a:defRPr sz="3600" b="0" kern="1200">
                <a:solidFill>
                  <a:srgbClr val="221E5B"/>
                </a:solidFill>
                <a:latin typeface="Tahoma" panose="020B0604030504040204" pitchFamily="34" charset="0"/>
                <a:ea typeface="Tahoma" panose="020B0604030504040204" pitchFamily="34" charset="0"/>
                <a:cs typeface="Tahoma" panose="020B0604030504040204" pitchFamily="34" charset="0"/>
              </a:defRPr>
            </a:lvl1pPr>
          </a:lstStyle>
          <a:p>
            <a:r>
              <a:rPr lang="en-GB" b="1" dirty="0"/>
              <a:t>New for this year: similar schools</a:t>
            </a:r>
          </a:p>
          <a:p>
            <a:endParaRPr lang="en-GB" dirty="0"/>
          </a:p>
          <a:p>
            <a:endParaRPr lang="en-GB" dirty="0"/>
          </a:p>
        </p:txBody>
      </p:sp>
    </p:spTree>
    <p:extLst>
      <p:ext uri="{BB962C8B-B14F-4D97-AF65-F5344CB8AC3E}">
        <p14:creationId xmlns:p14="http://schemas.microsoft.com/office/powerpoint/2010/main" val="86391041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2EA23A-B3C3-996C-9297-3C0EC895AA21}"/>
              </a:ext>
            </a:extLst>
          </p:cNvPr>
          <p:cNvPicPr>
            <a:picLocks noChangeAspect="1"/>
          </p:cNvPicPr>
          <p:nvPr/>
        </p:nvPicPr>
        <p:blipFill>
          <a:blip r:embed="rId3"/>
          <a:stretch>
            <a:fillRect/>
          </a:stretch>
        </p:blipFill>
        <p:spPr>
          <a:xfrm>
            <a:off x="0" y="0"/>
            <a:ext cx="12286695" cy="6858000"/>
          </a:xfrm>
          <a:prstGeom prst="rect">
            <a:avLst/>
          </a:prstGeom>
        </p:spPr>
      </p:pic>
    </p:spTree>
    <p:extLst>
      <p:ext uri="{BB962C8B-B14F-4D97-AF65-F5344CB8AC3E}">
        <p14:creationId xmlns:p14="http://schemas.microsoft.com/office/powerpoint/2010/main" val="173907169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B19B932-15F9-4876-3F59-7425740DBBF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5D2570B-2C97-4C4B-7B26-B2D758EDEA6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5839" y="296"/>
            <a:ext cx="5668848" cy="6468458"/>
          </a:xfrm>
          <a:prstGeom prst="rect">
            <a:avLst/>
          </a:prstGeom>
        </p:spPr>
      </p:pic>
      <p:pic>
        <p:nvPicPr>
          <p:cNvPr id="2" name="Picture 1">
            <a:extLst>
              <a:ext uri="{FF2B5EF4-FFF2-40B4-BE49-F238E27FC236}">
                <a16:creationId xmlns:a16="http://schemas.microsoft.com/office/drawing/2014/main" id="{D43B6968-C156-205F-3B79-858FCE9F8934}"/>
              </a:ext>
            </a:extLst>
          </p:cNvPr>
          <p:cNvPicPr>
            <a:picLocks noChangeAspect="1"/>
          </p:cNvPicPr>
          <p:nvPr/>
        </p:nvPicPr>
        <p:blipFill>
          <a:blip r:embed="rId4"/>
          <a:stretch>
            <a:fillRect/>
          </a:stretch>
        </p:blipFill>
        <p:spPr>
          <a:xfrm>
            <a:off x="5882348" y="304800"/>
            <a:ext cx="5086175" cy="5856515"/>
          </a:xfrm>
          <a:prstGeom prst="rect">
            <a:avLst/>
          </a:prstGeom>
        </p:spPr>
      </p:pic>
    </p:spTree>
    <p:extLst>
      <p:ext uri="{BB962C8B-B14F-4D97-AF65-F5344CB8AC3E}">
        <p14:creationId xmlns:p14="http://schemas.microsoft.com/office/powerpoint/2010/main" val="384202243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DEFB7E3-8A2C-1EE1-0D86-3399F292DD2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2DCB557-675D-8929-9E78-9BE02EA383F6}"/>
              </a:ext>
            </a:extLst>
          </p:cNvPr>
          <p:cNvSpPr txBox="1">
            <a:spLocks noGrp="1"/>
          </p:cNvSpPr>
          <p:nvPr>
            <p:ph type="ctrTitle"/>
          </p:nvPr>
        </p:nvSpPr>
        <p:spPr>
          <a:xfrm>
            <a:off x="703118" y="350982"/>
            <a:ext cx="10785764" cy="793750"/>
          </a:xfrm>
          <a:prstGeom prst="rect">
            <a:avLst/>
          </a:prstGeom>
        </p:spPr>
        <p:txBody>
          <a:bodyPr>
            <a:normAutofit fontScale="90000"/>
          </a:bodyPr>
          <a:lstStyle>
            <a:lvl1pPr algn="l" defTabSz="914400" rtl="0" eaLnBrk="1" latinLnBrk="0" hangingPunct="1">
              <a:lnSpc>
                <a:spcPct val="100000"/>
              </a:lnSpc>
              <a:spcBef>
                <a:spcPts val="600"/>
              </a:spcBef>
              <a:buNone/>
              <a:defRPr sz="3600" b="0" kern="1200">
                <a:solidFill>
                  <a:srgbClr val="221E5B"/>
                </a:solidFill>
                <a:latin typeface="Tahoma" panose="020B0604030504040204" pitchFamily="34" charset="0"/>
                <a:ea typeface="Tahoma" panose="020B0604030504040204" pitchFamily="34" charset="0"/>
                <a:cs typeface="Tahoma" panose="020B0604030504040204" pitchFamily="34" charset="0"/>
              </a:defRPr>
            </a:lvl1pPr>
          </a:lstStyle>
          <a:p>
            <a:pPr algn="ctr"/>
            <a:endParaRPr lang="en-GB"/>
          </a:p>
          <a:p>
            <a:pPr algn="ctr"/>
            <a:endParaRPr lang="en-GB"/>
          </a:p>
          <a:p>
            <a:pPr algn="ctr"/>
            <a:endParaRPr lang="en-GB"/>
          </a:p>
          <a:p>
            <a:pPr algn="ctr"/>
            <a:r>
              <a:rPr lang="en-GB">
                <a:latin typeface="Tahoma"/>
                <a:ea typeface="Tahoma"/>
                <a:cs typeface="Tahoma"/>
              </a:rPr>
              <a:t>What if similar schools data is ‘below’ the group average?</a:t>
            </a:r>
          </a:p>
        </p:txBody>
      </p:sp>
      <p:pic>
        <p:nvPicPr>
          <p:cNvPr id="6" name="Picture 5">
            <a:extLst>
              <a:ext uri="{FF2B5EF4-FFF2-40B4-BE49-F238E27FC236}">
                <a16:creationId xmlns:a16="http://schemas.microsoft.com/office/drawing/2014/main" id="{2D2914AE-36AD-A0F6-4DBB-944F5EFC9E93}"/>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51226" y="1357745"/>
            <a:ext cx="4809895" cy="4793673"/>
          </a:xfrm>
          <a:prstGeom prst="rect">
            <a:avLst/>
          </a:prstGeom>
          <a:ln>
            <a:solidFill>
              <a:schemeClr val="accent1"/>
            </a:solidFill>
          </a:ln>
        </p:spPr>
      </p:pic>
      <p:pic>
        <p:nvPicPr>
          <p:cNvPr id="8" name="Picture 7">
            <a:extLst>
              <a:ext uri="{FF2B5EF4-FFF2-40B4-BE49-F238E27FC236}">
                <a16:creationId xmlns:a16="http://schemas.microsoft.com/office/drawing/2014/main" id="{8A9B78B7-7599-8169-0E0F-BEF1A2A3D5E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18826" y="1357985"/>
            <a:ext cx="4818447" cy="4791786"/>
          </a:xfrm>
          <a:prstGeom prst="rect">
            <a:avLst/>
          </a:prstGeom>
          <a:ln>
            <a:solidFill>
              <a:schemeClr val="accent1"/>
            </a:solidFill>
          </a:ln>
        </p:spPr>
      </p:pic>
    </p:spTree>
    <p:extLst>
      <p:ext uri="{BB962C8B-B14F-4D97-AF65-F5344CB8AC3E}">
        <p14:creationId xmlns:p14="http://schemas.microsoft.com/office/powerpoint/2010/main" val="29912269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9A04778-9BAB-329A-3733-61B0A3EA7C0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806C4CC-88BD-DF69-B18E-BDEE70A615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4466" y="542940"/>
            <a:ext cx="9432553" cy="2337292"/>
          </a:xfrm>
          <a:prstGeom prst="rect">
            <a:avLst/>
          </a:prstGeom>
        </p:spPr>
      </p:pic>
      <p:sp>
        <p:nvSpPr>
          <p:cNvPr id="6" name="Content Placeholder 2">
            <a:extLst>
              <a:ext uri="{FF2B5EF4-FFF2-40B4-BE49-F238E27FC236}">
                <a16:creationId xmlns:a16="http://schemas.microsoft.com/office/drawing/2014/main" id="{67636119-5595-961D-D540-EBBEAE01BEDA}"/>
              </a:ext>
            </a:extLst>
          </p:cNvPr>
          <p:cNvSpPr>
            <a:spLocks noGrp="1"/>
          </p:cNvSpPr>
          <p:nvPr>
            <p:ph idx="1"/>
          </p:nvPr>
        </p:nvSpPr>
        <p:spPr>
          <a:xfrm>
            <a:off x="867894" y="3218329"/>
            <a:ext cx="10081120" cy="2703949"/>
          </a:xfrm>
        </p:spPr>
        <p:txBody>
          <a:bodyPr vert="horz" lIns="91440" tIns="45720" rIns="91440" bIns="45720" rtlCol="0" anchor="t">
            <a:noAutofit/>
          </a:bodyPr>
          <a:lstStyle/>
          <a:p>
            <a:pPr marL="0" indent="0">
              <a:buNone/>
            </a:pPr>
            <a:r>
              <a:rPr lang="en-GB" b="1" dirty="0">
                <a:latin typeface="Tahoma"/>
                <a:ea typeface="Tahoma"/>
                <a:cs typeface="Tahoma"/>
              </a:rPr>
              <a:t>Reminder</a:t>
            </a:r>
            <a:r>
              <a:rPr lang="en-GB" dirty="0">
                <a:latin typeface="Tahoma"/>
                <a:ea typeface="Tahoma"/>
                <a:cs typeface="Tahoma"/>
              </a:rPr>
              <a:t>: Similar schools data is useful as additional triangulation of evidence. However, it is not a performance indicator in itself.</a:t>
            </a:r>
          </a:p>
          <a:p>
            <a:pPr marL="0" indent="0">
              <a:buNone/>
            </a:pPr>
            <a:endParaRPr lang="en-GB" dirty="0"/>
          </a:p>
          <a:p>
            <a:pPr marL="0" indent="0">
              <a:buNone/>
            </a:pPr>
            <a:r>
              <a:rPr lang="en-GB" dirty="0">
                <a:latin typeface="Tahoma"/>
                <a:ea typeface="Tahoma"/>
                <a:cs typeface="Tahoma"/>
              </a:rPr>
              <a:t>Inspectors will consider this new measure, when appropriate, </a:t>
            </a:r>
            <a:r>
              <a:rPr lang="en-GB" b="1" dirty="0">
                <a:latin typeface="Tahoma"/>
                <a:ea typeface="Tahoma"/>
                <a:cs typeface="Tahoma"/>
              </a:rPr>
              <a:t>in relation to all the other evidence on achievement gathered on site.</a:t>
            </a:r>
            <a:r>
              <a:rPr lang="en-GB" dirty="0">
                <a:latin typeface="Tahoma"/>
                <a:ea typeface="Tahoma"/>
                <a:cs typeface="Tahoma"/>
              </a:rPr>
              <a:t>  </a:t>
            </a:r>
            <a:endParaRPr lang="en-GB" dirty="0"/>
          </a:p>
          <a:p>
            <a:pPr marL="0" indent="0">
              <a:buNone/>
            </a:pPr>
            <a:endParaRPr lang="en-GB" dirty="0"/>
          </a:p>
        </p:txBody>
      </p:sp>
      <p:pic>
        <p:nvPicPr>
          <p:cNvPr id="3" name="Picture 2" descr="A yellow chair in a row of blue chairs&#10;&#10;AI-generated content may be incorrect.">
            <a:extLst>
              <a:ext uri="{FF2B5EF4-FFF2-40B4-BE49-F238E27FC236}">
                <a16:creationId xmlns:a16="http://schemas.microsoft.com/office/drawing/2014/main" id="{64675B6A-7A39-5F26-25C1-D7BAD073982E}"/>
              </a:ext>
            </a:extLst>
          </p:cNvPr>
          <p:cNvPicPr>
            <a:picLocks noChangeAspect="1"/>
          </p:cNvPicPr>
          <p:nvPr/>
        </p:nvPicPr>
        <p:blipFill>
          <a:blip r:embed="rId4"/>
          <a:srcRect l="5523" t="46801" r="3789" b="13811"/>
          <a:stretch>
            <a:fillRect/>
          </a:stretch>
        </p:blipFill>
        <p:spPr>
          <a:xfrm>
            <a:off x="867435" y="368085"/>
            <a:ext cx="10242416" cy="2701235"/>
          </a:xfrm>
          <a:prstGeom prst="rect">
            <a:avLst/>
          </a:prstGeom>
        </p:spPr>
      </p:pic>
    </p:spTree>
    <p:extLst>
      <p:ext uri="{BB962C8B-B14F-4D97-AF65-F5344CB8AC3E}">
        <p14:creationId xmlns:p14="http://schemas.microsoft.com/office/powerpoint/2010/main" val="226644221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893F7-49E6-5FD3-14A7-BB6E2A61E5D9}"/>
              </a:ext>
            </a:extLst>
          </p:cNvPr>
          <p:cNvSpPr>
            <a:spLocks noGrp="1"/>
          </p:cNvSpPr>
          <p:nvPr>
            <p:ph type="title"/>
          </p:nvPr>
        </p:nvSpPr>
        <p:spPr/>
        <p:txBody>
          <a:bodyPr>
            <a:normAutofit/>
          </a:bodyPr>
          <a:lstStyle/>
          <a:p>
            <a:r>
              <a:rPr lang="en-GB" sz="5400" dirty="0"/>
              <a:t>An update on monitoring inspections</a:t>
            </a:r>
          </a:p>
        </p:txBody>
      </p:sp>
      <p:sp>
        <p:nvSpPr>
          <p:cNvPr id="3" name="Content Placeholder 2">
            <a:extLst>
              <a:ext uri="{FF2B5EF4-FFF2-40B4-BE49-F238E27FC236}">
                <a16:creationId xmlns:a16="http://schemas.microsoft.com/office/drawing/2014/main" id="{A0504580-FEF6-7423-6872-37603259703B}"/>
              </a:ext>
            </a:extLst>
          </p:cNvPr>
          <p:cNvSpPr>
            <a:spLocks noGrp="1"/>
          </p:cNvSpPr>
          <p:nvPr>
            <p:ph idx="1"/>
          </p:nvPr>
        </p:nvSpPr>
        <p:spPr>
          <a:xfrm>
            <a:off x="1013210" y="2172649"/>
            <a:ext cx="8929576" cy="4102026"/>
          </a:xfrm>
        </p:spPr>
        <p:txBody>
          <a:bodyPr/>
          <a:lstStyle/>
          <a:p>
            <a:pPr>
              <a:buClr>
                <a:schemeClr val="accent1">
                  <a:lumMod val="25000"/>
                  <a:lumOff val="75000"/>
                </a:schemeClr>
              </a:buClr>
            </a:pPr>
            <a:r>
              <a:rPr lang="en-GB" sz="3200" dirty="0"/>
              <a:t>A more tailored monitoring model.</a:t>
            </a:r>
          </a:p>
          <a:p>
            <a:pPr>
              <a:buClr>
                <a:schemeClr val="accent1">
                  <a:lumMod val="25000"/>
                  <a:lumOff val="75000"/>
                </a:schemeClr>
              </a:buClr>
            </a:pPr>
            <a:r>
              <a:rPr lang="en-GB" sz="3200" dirty="0"/>
              <a:t>Greater flexibility in the improvement monitoring programme.</a:t>
            </a:r>
          </a:p>
          <a:p>
            <a:pPr>
              <a:buClr>
                <a:schemeClr val="accent1">
                  <a:lumMod val="25000"/>
                  <a:lumOff val="75000"/>
                </a:schemeClr>
              </a:buClr>
            </a:pPr>
            <a:r>
              <a:rPr lang="en-GB" sz="3200" dirty="0"/>
              <a:t>New ongoing contact for schools graded ‘needs attention’.</a:t>
            </a:r>
          </a:p>
          <a:p>
            <a:pPr>
              <a:buClr>
                <a:schemeClr val="accent1">
                  <a:lumMod val="25000"/>
                  <a:lumOff val="75000"/>
                </a:schemeClr>
              </a:buClr>
            </a:pPr>
            <a:r>
              <a:rPr lang="en-GB" sz="3200" dirty="0"/>
              <a:t>Clearer expectations about grade changes.</a:t>
            </a:r>
          </a:p>
          <a:p>
            <a:endParaRPr lang="en-GB" dirty="0"/>
          </a:p>
        </p:txBody>
      </p:sp>
    </p:spTree>
    <p:extLst>
      <p:ext uri="{BB962C8B-B14F-4D97-AF65-F5344CB8AC3E}">
        <p14:creationId xmlns:p14="http://schemas.microsoft.com/office/powerpoint/2010/main" val="102943588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D9BE6-2A98-2058-F602-5F3B59FAB5C6}"/>
              </a:ext>
            </a:extLst>
          </p:cNvPr>
          <p:cNvSpPr>
            <a:spLocks noGrp="1"/>
          </p:cNvSpPr>
          <p:nvPr>
            <p:ph type="title"/>
          </p:nvPr>
        </p:nvSpPr>
        <p:spPr>
          <a:xfrm>
            <a:off x="519225" y="471455"/>
            <a:ext cx="9897255" cy="653289"/>
          </a:xfrm>
        </p:spPr>
        <p:txBody>
          <a:bodyPr>
            <a:normAutofit/>
          </a:bodyPr>
          <a:lstStyle/>
          <a:p>
            <a:r>
              <a:rPr lang="en-GB" dirty="0"/>
              <a:t>Let’s conclude with some words from HMCI, Sir Martyn Oliver </a:t>
            </a:r>
          </a:p>
        </p:txBody>
      </p:sp>
      <p:sp>
        <p:nvSpPr>
          <p:cNvPr id="3" name="Slide Number Placeholder 2">
            <a:extLst>
              <a:ext uri="{FF2B5EF4-FFF2-40B4-BE49-F238E27FC236}">
                <a16:creationId xmlns:a16="http://schemas.microsoft.com/office/drawing/2014/main" id="{8A8B410C-C6CC-C152-6226-7C1CBFFF34D2}"/>
              </a:ext>
            </a:extLst>
          </p:cNvPr>
          <p:cNvSpPr>
            <a:spLocks noGrp="1"/>
          </p:cNvSpPr>
          <p:nvPr>
            <p:ph type="sldNum" sz="quarter" idx="4"/>
          </p:nvPr>
        </p:nvSpPr>
        <p:spPr/>
        <p:txBody>
          <a:bodyPr/>
          <a:lstStyle/>
          <a:p>
            <a:fld id="{5F4C8201-D8A8-417D-8A18-42E93E6C5D44}" type="slidenum">
              <a:rPr lang="en-GB" smtClean="0"/>
              <a:pPr/>
              <a:t>100</a:t>
            </a:fld>
            <a:endParaRPr lang="en-GB" dirty="0"/>
          </a:p>
        </p:txBody>
      </p:sp>
      <p:sp>
        <p:nvSpPr>
          <p:cNvPr id="4" name="Content Placeholder 3">
            <a:extLst>
              <a:ext uri="{FF2B5EF4-FFF2-40B4-BE49-F238E27FC236}">
                <a16:creationId xmlns:a16="http://schemas.microsoft.com/office/drawing/2014/main" id="{89B8E7BD-7403-2BDF-6348-15ED14C35B02}"/>
              </a:ext>
            </a:extLst>
          </p:cNvPr>
          <p:cNvSpPr>
            <a:spLocks noGrp="1"/>
          </p:cNvSpPr>
          <p:nvPr>
            <p:ph sz="quarter" idx="10"/>
          </p:nvPr>
        </p:nvSpPr>
        <p:spPr>
          <a:xfrm>
            <a:off x="514978" y="1484784"/>
            <a:ext cx="9181422" cy="4776317"/>
          </a:xfrm>
        </p:spPr>
        <p:txBody>
          <a:bodyPr/>
          <a:lstStyle/>
          <a:p>
            <a:r>
              <a:rPr lang="en-GB" sz="1800" dirty="0"/>
              <a:t>‘Now, change is difficult and we can never expect a universally positive response. We will keep listening to what you tell us, so we can reflect and improve.</a:t>
            </a:r>
          </a:p>
          <a:p>
            <a:r>
              <a:rPr lang="en-GB" sz="1800" dirty="0"/>
              <a:t>But there is a sense that our published toolkits give more transparency around inspections, helping everyone to understand exactly what inspectors will be looking at and how you will be held to account.</a:t>
            </a:r>
          </a:p>
          <a:p>
            <a:r>
              <a:rPr lang="en-GB" sz="1800" dirty="0"/>
              <a:t>We have made it very clear what is required for each grade in each evaluation area and all the training materials our inspectors use are also available online.</a:t>
            </a:r>
          </a:p>
          <a:p>
            <a:r>
              <a:rPr lang="en-GB" sz="1800" dirty="0"/>
              <a:t>Our improved methodology makes room for reflective practice and increased dialogue. That’s the one thing we’re definitely hearing. You’re telling us that inspection feels more collaborative, more like a productive conversation than something that is done to you…</a:t>
            </a:r>
          </a:p>
          <a:p>
            <a:r>
              <a:rPr lang="en-GB" sz="1800" dirty="0"/>
              <a:t>These aspects all make for better wellbeing for leaders and also for your staff.</a:t>
            </a:r>
          </a:p>
          <a:p>
            <a:r>
              <a:rPr lang="en-GB" sz="1800" dirty="0"/>
              <a:t>I am really pleased with what we are hearing. It’s still a rigorous process, I know. That is how we assure high standards. But it’s also fairer, more human, more collaborative.’</a:t>
            </a:r>
          </a:p>
          <a:p>
            <a:endParaRPr lang="en-GB" dirty="0"/>
          </a:p>
        </p:txBody>
      </p:sp>
    </p:spTree>
    <p:extLst>
      <p:ext uri="{BB962C8B-B14F-4D97-AF65-F5344CB8AC3E}">
        <p14:creationId xmlns:p14="http://schemas.microsoft.com/office/powerpoint/2010/main" val="363374624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 jar full of colorful papers&#10;&#10;AI-generated content may be incorrect.">
            <a:extLst>
              <a:ext uri="{FF2B5EF4-FFF2-40B4-BE49-F238E27FC236}">
                <a16:creationId xmlns:a16="http://schemas.microsoft.com/office/drawing/2014/main" id="{2C9073DB-C93D-F46E-5164-DF297B76BA5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3809" b="870"/>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B48E71E7-59FC-C09E-4787-846C00CF832D}"/>
              </a:ext>
            </a:extLst>
          </p:cNvPr>
          <p:cNvSpPr>
            <a:spLocks noGrp="1"/>
          </p:cNvSpPr>
          <p:nvPr>
            <p:ph type="ftr" sz="quarter" idx="11"/>
          </p:nvPr>
        </p:nvSpPr>
        <p:spPr/>
        <p:txBody>
          <a:bodyPr/>
          <a:lstStyle/>
          <a:p>
            <a:pPr>
              <a:spcAft>
                <a:spcPts val="600"/>
              </a:spcAft>
            </a:pPr>
            <a:endParaRPr lang="en-GB" dirty="0"/>
          </a:p>
        </p:txBody>
      </p:sp>
      <p:sp>
        <p:nvSpPr>
          <p:cNvPr id="3" name="TextBox 2">
            <a:extLst>
              <a:ext uri="{FF2B5EF4-FFF2-40B4-BE49-F238E27FC236}">
                <a16:creationId xmlns:a16="http://schemas.microsoft.com/office/drawing/2014/main" id="{635681E5-C345-2588-6A89-9C85DC3DD38E}"/>
              </a:ext>
            </a:extLst>
          </p:cNvPr>
          <p:cNvSpPr txBox="1"/>
          <p:nvPr/>
        </p:nvSpPr>
        <p:spPr>
          <a:xfrm>
            <a:off x="1127448" y="2276872"/>
            <a:ext cx="4392488" cy="830997"/>
          </a:xfrm>
          <a:prstGeom prst="rect">
            <a:avLst/>
          </a:prstGeom>
          <a:noFill/>
        </p:spPr>
        <p:txBody>
          <a:bodyPr wrap="square" rtlCol="0">
            <a:spAutoFit/>
          </a:bodyPr>
          <a:lstStyle/>
          <a:p>
            <a:r>
              <a:rPr lang="en-GB" sz="4800" dirty="0"/>
              <a:t>Any questions?</a:t>
            </a:r>
          </a:p>
        </p:txBody>
      </p:sp>
    </p:spTree>
    <p:extLst>
      <p:ext uri="{BB962C8B-B14F-4D97-AF65-F5344CB8AC3E}">
        <p14:creationId xmlns:p14="http://schemas.microsoft.com/office/powerpoint/2010/main" val="312116235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76AA3-9A1A-7DA9-619F-44112D3D4955}"/>
              </a:ext>
            </a:extLst>
          </p:cNvPr>
          <p:cNvSpPr>
            <a:spLocks noGrp="1"/>
          </p:cNvSpPr>
          <p:nvPr>
            <p:ph type="title"/>
          </p:nvPr>
        </p:nvSpPr>
        <p:spPr>
          <a:xfrm>
            <a:off x="1307501" y="2631695"/>
            <a:ext cx="9897255" cy="797305"/>
          </a:xfrm>
        </p:spPr>
        <p:txBody>
          <a:bodyPr anchor="ctr">
            <a:noAutofit/>
          </a:bodyPr>
          <a:lstStyle/>
          <a:p>
            <a:pPr algn="ctr"/>
            <a:r>
              <a:rPr lang="en-GB" sz="8800" b="1" dirty="0"/>
              <a:t>Thank you</a:t>
            </a:r>
          </a:p>
        </p:txBody>
      </p:sp>
    </p:spTree>
    <p:extLst>
      <p:ext uri="{BB962C8B-B14F-4D97-AF65-F5344CB8AC3E}">
        <p14:creationId xmlns:p14="http://schemas.microsoft.com/office/powerpoint/2010/main" val="7690101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5926771C-25F1-BDFA-16FF-463E74D5C9E7}"/>
              </a:ext>
            </a:extLst>
          </p:cNvPr>
          <p:cNvSpPr>
            <a:spLocks noGrp="1"/>
          </p:cNvSpPr>
          <p:nvPr>
            <p:ph type="subTitle" idx="1"/>
          </p:nvPr>
        </p:nvSpPr>
        <p:spPr/>
        <p:txBody>
          <a:bodyPr/>
          <a:lstStyle/>
          <a:p>
            <a:r>
              <a:rPr lang="en-GB" altLang="en-US" sz="2000" u="sng" dirty="0">
                <a:uFill>
                  <a:solidFill>
                    <a:schemeClr val="bg1"/>
                  </a:solidFill>
                </a:uFill>
                <a:hlinkClick r:id="rId2">
                  <a:extLst>
                    <a:ext uri="{A12FA001-AC4F-418D-AE19-62706E023703}">
                      <ahyp:hlinkClr xmlns:ahyp="http://schemas.microsoft.com/office/drawing/2018/hyperlinkcolor" val="tx"/>
                    </a:ext>
                  </a:extLst>
                </a:hlinkClick>
              </a:rPr>
              <a:t>www.gov.uk/ofsted</a:t>
            </a:r>
            <a:endParaRPr lang="en-GB" altLang="en-US" sz="2000" u="sng" dirty="0">
              <a:uFill>
                <a:solidFill>
                  <a:schemeClr val="bg1"/>
                </a:solidFill>
              </a:uFill>
            </a:endParaRPr>
          </a:p>
          <a:p>
            <a:r>
              <a:rPr lang="en-GB" altLang="en-US" sz="2000" u="sng" dirty="0">
                <a:hlinkClick r:id="rId3">
                  <a:extLst>
                    <a:ext uri="{A12FA001-AC4F-418D-AE19-62706E023703}">
                      <ahyp:hlinkClr xmlns:ahyp="http://schemas.microsoft.com/office/drawing/2018/hyperlinkcolor" val="tx"/>
                    </a:ext>
                  </a:extLst>
                </a:hlinkClick>
              </a:rPr>
              <a:t>reports.ofsted.gov.uk</a:t>
            </a:r>
            <a:endParaRPr lang="en-GB" altLang="en-US" sz="2000" u="sng" dirty="0"/>
          </a:p>
          <a:p>
            <a:pPr lvl="1" algn="l">
              <a:spcBef>
                <a:spcPts val="1500"/>
              </a:spcBef>
              <a:spcAft>
                <a:spcPts val="0"/>
              </a:spcAft>
            </a:pPr>
            <a:r>
              <a:rPr lang="en-GB" altLang="en-US" u="sng" dirty="0">
                <a:solidFill>
                  <a:schemeClr val="bg1"/>
                </a:solidFill>
                <a:hlinkClick r:id="rId4">
                  <a:extLst>
                    <a:ext uri="{A12FA001-AC4F-418D-AE19-62706E023703}">
                      <ahyp:hlinkClr xmlns:ahyp="http://schemas.microsoft.com/office/drawing/2018/hyperlinkcolor" val="tx"/>
                    </a:ext>
                  </a:extLst>
                </a:hlinkClick>
              </a:rPr>
              <a:t>www.youtube.com/ofstednews</a:t>
            </a:r>
            <a:r>
              <a:rPr lang="en-GB" altLang="en-US" u="sng" dirty="0">
                <a:solidFill>
                  <a:schemeClr val="bg1"/>
                </a:solidFill>
              </a:rPr>
              <a:t> </a:t>
            </a:r>
          </a:p>
          <a:p>
            <a:pPr lvl="1" algn="l">
              <a:spcBef>
                <a:spcPts val="1500"/>
              </a:spcBef>
              <a:spcAft>
                <a:spcPts val="0"/>
              </a:spcAft>
            </a:pPr>
            <a:r>
              <a:rPr lang="en-GB" altLang="en-US" u="sng" dirty="0">
                <a:solidFill>
                  <a:schemeClr val="bg1"/>
                </a:solidFill>
                <a:hlinkClick r:id="rId5">
                  <a:extLst>
                    <a:ext uri="{A12FA001-AC4F-418D-AE19-62706E023703}">
                      <ahyp:hlinkClr xmlns:ahyp="http://schemas.microsoft.com/office/drawing/2018/hyperlinkcolor" val="tx"/>
                    </a:ext>
                  </a:extLst>
                </a:hlinkClick>
              </a:rPr>
              <a:t>www.linkedin.com/company/ofsted</a:t>
            </a:r>
            <a:r>
              <a:rPr lang="en-GB" altLang="en-US" u="sng" dirty="0">
                <a:solidFill>
                  <a:schemeClr val="bg1"/>
                </a:solidFill>
              </a:rPr>
              <a:t> </a:t>
            </a:r>
          </a:p>
          <a:p>
            <a:pPr lvl="1" algn="l">
              <a:spcBef>
                <a:spcPts val="1500"/>
              </a:spcBef>
              <a:spcAft>
                <a:spcPts val="0"/>
              </a:spcAft>
            </a:pPr>
            <a:r>
              <a:rPr lang="en-GB" altLang="en-US" u="sng" dirty="0">
                <a:solidFill>
                  <a:schemeClr val="bg1"/>
                </a:solidFill>
                <a:hlinkClick r:id="rId6">
                  <a:extLst>
                    <a:ext uri="{A12FA001-AC4F-418D-AE19-62706E023703}">
                      <ahyp:hlinkClr xmlns:ahyp="http://schemas.microsoft.com/office/drawing/2018/hyperlinkcolor" val="tx"/>
                    </a:ext>
                  </a:extLst>
                </a:hlinkClick>
              </a:rPr>
              <a:t>www.x.com/ofstednews</a:t>
            </a:r>
            <a:r>
              <a:rPr lang="en-GB" altLang="en-US" u="sng" dirty="0">
                <a:solidFill>
                  <a:schemeClr val="bg1"/>
                </a:solidFill>
              </a:rPr>
              <a:t> </a:t>
            </a:r>
          </a:p>
          <a:p>
            <a:pPr lvl="1" algn="l">
              <a:spcBef>
                <a:spcPts val="1500"/>
              </a:spcBef>
              <a:spcAft>
                <a:spcPts val="0"/>
              </a:spcAft>
            </a:pPr>
            <a:r>
              <a:rPr lang="en-GB" altLang="en-US" u="sng" dirty="0">
                <a:solidFill>
                  <a:schemeClr val="bg1"/>
                </a:solidFill>
                <a:hlinkClick r:id="rId7">
                  <a:extLst>
                    <a:ext uri="{A12FA001-AC4F-418D-AE19-62706E023703}">
                      <ahyp:hlinkClr xmlns:ahyp="http://schemas.microsoft.com/office/drawing/2018/hyperlinkcolor" val="tx"/>
                    </a:ext>
                  </a:extLst>
                </a:hlinkClick>
              </a:rPr>
              <a:t>www.facebook.com/ChildcareRegistration</a:t>
            </a:r>
            <a:r>
              <a:rPr lang="en-GB" altLang="en-US" u="sng" dirty="0">
                <a:solidFill>
                  <a:schemeClr val="bg1"/>
                </a:solidFill>
              </a:rPr>
              <a:t> </a:t>
            </a:r>
          </a:p>
          <a:p>
            <a:endParaRPr lang="en-GB" dirty="0"/>
          </a:p>
        </p:txBody>
      </p:sp>
      <p:pic>
        <p:nvPicPr>
          <p:cNvPr id="6" name="Picture 4" descr="Social media Youtube logo">
            <a:extLst>
              <a:ext uri="{FF2B5EF4-FFF2-40B4-BE49-F238E27FC236}">
                <a16:creationId xmlns:a16="http://schemas.microsoft.com/office/drawing/2014/main" id="{817CE965-BE1B-6411-84E2-59088696FBE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p:blipFill>
        <p:spPr bwMode="auto">
          <a:xfrm>
            <a:off x="497449" y="3893683"/>
            <a:ext cx="404812" cy="40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Social media LinkedIn logo">
            <a:extLst>
              <a:ext uri="{FF2B5EF4-FFF2-40B4-BE49-F238E27FC236}">
                <a16:creationId xmlns:a16="http://schemas.microsoft.com/office/drawing/2014/main" id="{BCDDDF09-BB42-E9EF-7862-16D199747B4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p:blipFill>
        <p:spPr bwMode="auto">
          <a:xfrm>
            <a:off x="497449" y="4370660"/>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Social media X logo">
            <a:extLst>
              <a:ext uri="{FF2B5EF4-FFF2-40B4-BE49-F238E27FC236}">
                <a16:creationId xmlns:a16="http://schemas.microsoft.com/office/drawing/2014/main" id="{706787D8-88DC-2401-C765-E8A555A82F8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p:blipFill>
        <p:spPr bwMode="auto">
          <a:xfrm>
            <a:off x="501418" y="4849225"/>
            <a:ext cx="396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Social media Facebook logo">
            <a:extLst>
              <a:ext uri="{FF2B5EF4-FFF2-40B4-BE49-F238E27FC236}">
                <a16:creationId xmlns:a16="http://schemas.microsoft.com/office/drawing/2014/main" id="{12E90CAF-CBDE-C2D1-014C-28257FB3A4C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p:blipFill>
        <p:spPr bwMode="auto">
          <a:xfrm>
            <a:off x="501418" y="5318265"/>
            <a:ext cx="396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234678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BC9CD2-C093-DE37-2D10-7EBE99D3C081}"/>
              </a:ext>
            </a:extLst>
          </p:cNvPr>
          <p:cNvSpPr>
            <a:spLocks noGrp="1"/>
          </p:cNvSpPr>
          <p:nvPr>
            <p:ph type="body" sz="quarter" idx="12"/>
          </p:nvPr>
        </p:nvSpPr>
        <p:spPr>
          <a:xfrm>
            <a:off x="4803477" y="759785"/>
            <a:ext cx="6071351" cy="4378272"/>
          </a:xfrm>
        </p:spPr>
        <p:txBody>
          <a:bodyPr vert="horz" lIns="91440" tIns="45720" rIns="91440" bIns="45720" rtlCol="0">
            <a:noAutofit/>
          </a:bodyPr>
          <a:lstStyle/>
          <a:p>
            <a:endParaRPr lang="en-GB" sz="4000" dirty="0"/>
          </a:p>
          <a:p>
            <a:pPr marL="0" indent="0" algn="ctr">
              <a:buNone/>
            </a:pPr>
            <a:r>
              <a:rPr lang="en-GB" sz="5400" b="1" dirty="0"/>
              <a:t>*Lunch*</a:t>
            </a:r>
          </a:p>
          <a:p>
            <a:pPr marL="0" indent="0" algn="ctr">
              <a:buNone/>
            </a:pPr>
            <a:r>
              <a:rPr lang="en-GB" sz="4000" dirty="0"/>
              <a:t>(The Mallinson Restaurant)</a:t>
            </a:r>
          </a:p>
          <a:p>
            <a:pPr marL="0" indent="0" algn="ctr">
              <a:buNone/>
            </a:pPr>
            <a:r>
              <a:rPr lang="en-GB" sz="2000" b="1" dirty="0"/>
              <a:t>Please visit our range of market stalls</a:t>
            </a:r>
          </a:p>
          <a:p>
            <a:pPr marL="0" indent="0" algn="ctr">
              <a:buNone/>
            </a:pPr>
            <a:r>
              <a:rPr lang="en-GB" b="1" dirty="0"/>
              <a:t>(12.30pm to 1.30pm)</a:t>
            </a:r>
            <a:endParaRPr lang="en-GB" dirty="0"/>
          </a:p>
        </p:txBody>
      </p:sp>
      <p:pic>
        <p:nvPicPr>
          <p:cNvPr id="5" name="Picture 4" descr="Cucumber sandwiches">
            <a:extLst>
              <a:ext uri="{FF2B5EF4-FFF2-40B4-BE49-F238E27FC236}">
                <a16:creationId xmlns:a16="http://schemas.microsoft.com/office/drawing/2014/main" id="{66C235B4-6622-A92A-7D3D-05C4EA27C6E8}"/>
              </a:ext>
            </a:extLst>
          </p:cNvPr>
          <p:cNvPicPr>
            <a:picLocks noChangeAspect="1"/>
          </p:cNvPicPr>
          <p:nvPr/>
        </p:nvPicPr>
        <p:blipFill>
          <a:blip r:embed="rId2"/>
          <a:srcRect l="45012" r="13403" b="-1"/>
          <a:stretch>
            <a:fillRect/>
          </a:stretch>
        </p:blipFill>
        <p:spPr>
          <a:xfrm>
            <a:off x="1" y="10"/>
            <a:ext cx="4304713" cy="6857990"/>
          </a:xfrm>
          <a:custGeom>
            <a:avLst/>
            <a:gdLst>
              <a:gd name="connsiteX0" fmla="*/ 0 w 4768224"/>
              <a:gd name="connsiteY0" fmla="*/ 0 h 6858000"/>
              <a:gd name="connsiteX1" fmla="*/ 3591342 w 4768224"/>
              <a:gd name="connsiteY1" fmla="*/ 0 h 6858000"/>
              <a:gd name="connsiteX2" fmla="*/ 3657289 w 4768224"/>
              <a:gd name="connsiteY2" fmla="*/ 85262 h 6858000"/>
              <a:gd name="connsiteX3" fmla="*/ 4768224 w 4768224"/>
              <a:gd name="connsiteY3" fmla="*/ 3429000 h 6858000"/>
              <a:gd name="connsiteX4" fmla="*/ 3657289 w 4768224"/>
              <a:gd name="connsiteY4" fmla="*/ 6772739 h 6858000"/>
              <a:gd name="connsiteX5" fmla="*/ 3591342 w 4768224"/>
              <a:gd name="connsiteY5" fmla="*/ 6858000 h 6858000"/>
              <a:gd name="connsiteX6" fmla="*/ 0 w 476822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8224" h="6858000">
                <a:moveTo>
                  <a:pt x="0" y="0"/>
                </a:moveTo>
                <a:lnTo>
                  <a:pt x="3591342" y="0"/>
                </a:lnTo>
                <a:lnTo>
                  <a:pt x="3657289" y="85262"/>
                </a:lnTo>
                <a:cubicBezTo>
                  <a:pt x="4358676" y="1039751"/>
                  <a:pt x="4768224" y="2190404"/>
                  <a:pt x="4768224" y="3429000"/>
                </a:cubicBezTo>
                <a:cubicBezTo>
                  <a:pt x="4768224" y="4667596"/>
                  <a:pt x="4358676" y="5818249"/>
                  <a:pt x="3657289" y="6772739"/>
                </a:cubicBezTo>
                <a:lnTo>
                  <a:pt x="3591342" y="6858000"/>
                </a:lnTo>
                <a:lnTo>
                  <a:pt x="0" y="6858000"/>
                </a:lnTo>
                <a:close/>
              </a:path>
            </a:pathLst>
          </a:custGeom>
          <a:noFill/>
        </p:spPr>
      </p:pic>
    </p:spTree>
    <p:extLst>
      <p:ext uri="{BB962C8B-B14F-4D97-AF65-F5344CB8AC3E}">
        <p14:creationId xmlns:p14="http://schemas.microsoft.com/office/powerpoint/2010/main" val="365793213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25675-F447-8E33-72BC-BF416314C27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D26416E-26C5-7ABD-D972-0C2849CC0306}"/>
              </a:ext>
            </a:extLst>
          </p:cNvPr>
          <p:cNvSpPr>
            <a:spLocks noGrp="1"/>
          </p:cNvSpPr>
          <p:nvPr>
            <p:ph type="subTitle" idx="1"/>
          </p:nvPr>
        </p:nvSpPr>
        <p:spPr>
          <a:xfrm>
            <a:off x="632299" y="1803399"/>
            <a:ext cx="10982528" cy="3945647"/>
          </a:xfrm>
        </p:spPr>
        <p:txBody>
          <a:bodyPr vert="horz" lIns="91440" tIns="45720" rIns="91440" bIns="45720" rtlCol="0" anchor="t">
            <a:normAutofit/>
          </a:bodyPr>
          <a:lstStyle/>
          <a:p>
            <a:endParaRPr lang="en-GB" dirty="0"/>
          </a:p>
          <a:p>
            <a:r>
              <a:rPr lang="en-GB" sz="6000" b="1" dirty="0">
                <a:solidFill>
                  <a:schemeClr val="tx1">
                    <a:lumMod val="50000"/>
                  </a:schemeClr>
                </a:solidFill>
              </a:rPr>
              <a:t>Education Strategy Update</a:t>
            </a:r>
          </a:p>
          <a:p>
            <a:r>
              <a:rPr lang="en-GB" dirty="0"/>
              <a:t>Nicky Crouch, Strategic Director, Children Services |</a:t>
            </a:r>
          </a:p>
          <a:p>
            <a:r>
              <a:rPr lang="en-GB" dirty="0"/>
              <a:t>Mary Jarrett, Corporate Director, Education</a:t>
            </a:r>
          </a:p>
          <a:p>
            <a:endParaRPr lang="en-GB" sz="4400" b="1" dirty="0">
              <a:solidFill>
                <a:schemeClr val="tx1">
                  <a:lumMod val="50000"/>
                </a:schemeClr>
              </a:solidFill>
            </a:endParaRPr>
          </a:p>
          <a:p>
            <a:endParaRPr lang="en-GB" sz="4400" b="1" dirty="0">
              <a:solidFill>
                <a:schemeClr val="tx1">
                  <a:lumMod val="50000"/>
                </a:schemeClr>
              </a:solidFill>
            </a:endParaRPr>
          </a:p>
          <a:p>
            <a:endParaRPr lang="en-GB" sz="4400" b="1" dirty="0">
              <a:solidFill>
                <a:schemeClr val="tx1">
                  <a:lumMod val="50000"/>
                </a:schemeClr>
              </a:solidFill>
            </a:endParaRPr>
          </a:p>
          <a:p>
            <a:endParaRPr lang="en-GB" dirty="0"/>
          </a:p>
        </p:txBody>
      </p:sp>
    </p:spTree>
    <p:extLst>
      <p:ext uri="{BB962C8B-B14F-4D97-AF65-F5344CB8AC3E}">
        <p14:creationId xmlns:p14="http://schemas.microsoft.com/office/powerpoint/2010/main" val="396779251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D9C72-4479-C15D-4A2C-4208EBF4C9E4}"/>
              </a:ext>
            </a:extLst>
          </p:cNvPr>
          <p:cNvSpPr>
            <a:spLocks noGrp="1"/>
          </p:cNvSpPr>
          <p:nvPr>
            <p:ph type="title"/>
          </p:nvPr>
        </p:nvSpPr>
        <p:spPr>
          <a:xfrm>
            <a:off x="722453" y="249378"/>
            <a:ext cx="10515600" cy="1325563"/>
          </a:xfrm>
        </p:spPr>
        <p:txBody>
          <a:bodyPr anchor="ctr">
            <a:normAutofit/>
          </a:bodyPr>
          <a:lstStyle/>
          <a:p>
            <a:r>
              <a:rPr lang="en-GB" b="1" dirty="0"/>
              <a:t>Education Strategy:</a:t>
            </a:r>
            <a:r>
              <a:rPr lang="en-GB" dirty="0"/>
              <a:t> Draft Launch</a:t>
            </a:r>
            <a:endParaRPr lang="en-GB" dirty="0">
              <a:cs typeface="Arial"/>
            </a:endParaRPr>
          </a:p>
        </p:txBody>
      </p:sp>
      <p:sp>
        <p:nvSpPr>
          <p:cNvPr id="3" name="Text Placeholder 2">
            <a:extLst>
              <a:ext uri="{FF2B5EF4-FFF2-40B4-BE49-F238E27FC236}">
                <a16:creationId xmlns:a16="http://schemas.microsoft.com/office/drawing/2014/main" id="{D9334F65-BD00-D2C6-F8A7-757DBB4F7810}"/>
              </a:ext>
            </a:extLst>
          </p:cNvPr>
          <p:cNvSpPr>
            <a:spLocks noGrp="1"/>
          </p:cNvSpPr>
          <p:nvPr>
            <p:ph sz="half" idx="1"/>
          </p:nvPr>
        </p:nvSpPr>
        <p:spPr>
          <a:xfrm>
            <a:off x="719447" y="1372082"/>
            <a:ext cx="7579643" cy="4428829"/>
          </a:xfrm>
        </p:spPr>
        <p:txBody>
          <a:bodyPr vert="horz" lIns="91440" tIns="45720" rIns="91440" bIns="45720" rtlCol="0" anchor="t">
            <a:normAutofit/>
          </a:bodyPr>
          <a:lstStyle/>
          <a:p>
            <a:pPr marL="285750" indent="-285750"/>
            <a:r>
              <a:rPr lang="en-GB" sz="2000" dirty="0"/>
              <a:t>Following a period of engagement with school leaders, stakeholders, education staff and pupils we are planning to consult on a draft education strategy that lays out Waltham Forest's ambition for the next five years (2027-31)</a:t>
            </a:r>
          </a:p>
          <a:p>
            <a:pPr marL="285750" indent="-285750"/>
            <a:r>
              <a:rPr lang="en-GB" sz="2000" dirty="0"/>
              <a:t>The strategy was led and developed by the Education Strategy Partnership Board that is made up of representatives from across the education sector and partners</a:t>
            </a:r>
            <a:endParaRPr lang="en-GB" sz="2000" dirty="0">
              <a:cs typeface="Arial"/>
            </a:endParaRPr>
          </a:p>
          <a:p>
            <a:pPr marL="285750" indent="-285750"/>
            <a:r>
              <a:rPr lang="en-GB" sz="2000" dirty="0"/>
              <a:t>It involved consultation with more than </a:t>
            </a:r>
            <a:r>
              <a:rPr lang="en-GB" sz="2000" b="1" dirty="0">
                <a:solidFill>
                  <a:srgbClr val="7030A0"/>
                </a:solidFill>
              </a:rPr>
              <a:t>350 pupils</a:t>
            </a:r>
            <a:r>
              <a:rPr lang="en-GB" sz="2000" dirty="0"/>
              <a:t>, school leaders and stakeholders. Further consultation with parents and carers is planned. </a:t>
            </a:r>
            <a:endParaRPr lang="en-GB" sz="2000" dirty="0">
              <a:cs typeface="Arial"/>
            </a:endParaRPr>
          </a:p>
          <a:p>
            <a:pPr marL="285750" indent="-285750"/>
            <a:r>
              <a:rPr lang="en-GB" sz="2000" dirty="0"/>
              <a:t>This presentation summarises the strategy and advises on next steps</a:t>
            </a:r>
            <a:endParaRPr lang="en-GB" sz="2000" dirty="0">
              <a:cs typeface="Arial" panose="020B0604020202020204"/>
            </a:endParaRPr>
          </a:p>
          <a:p>
            <a:pPr marL="285750" indent="-285750"/>
            <a:r>
              <a:rPr lang="en-GB" sz="2000" b="1" dirty="0">
                <a:solidFill>
                  <a:srgbClr val="7030A0"/>
                </a:solidFill>
                <a:cs typeface="Arial"/>
              </a:rPr>
              <a:t>Thank you to everyone who took part!</a:t>
            </a:r>
          </a:p>
        </p:txBody>
      </p:sp>
      <p:pic>
        <p:nvPicPr>
          <p:cNvPr id="4" name="Picture 3">
            <a:extLst>
              <a:ext uri="{FF2B5EF4-FFF2-40B4-BE49-F238E27FC236}">
                <a16:creationId xmlns:a16="http://schemas.microsoft.com/office/drawing/2014/main" id="{5B61318D-645F-EBC3-29EA-B8AAEEED68A2}"/>
              </a:ext>
            </a:extLst>
          </p:cNvPr>
          <p:cNvPicPr>
            <a:picLocks noChangeAspect="1"/>
          </p:cNvPicPr>
          <p:nvPr/>
        </p:nvPicPr>
        <p:blipFill>
          <a:blip r:embed="rId3"/>
          <a:stretch>
            <a:fillRect/>
          </a:stretch>
        </p:blipFill>
        <p:spPr>
          <a:xfrm>
            <a:off x="8792330" y="1376107"/>
            <a:ext cx="2926274" cy="4351338"/>
          </a:xfrm>
          <a:prstGeom prst="rect">
            <a:avLst/>
          </a:prstGeom>
          <a:noFill/>
        </p:spPr>
      </p:pic>
    </p:spTree>
    <p:extLst>
      <p:ext uri="{BB962C8B-B14F-4D97-AF65-F5344CB8AC3E}">
        <p14:creationId xmlns:p14="http://schemas.microsoft.com/office/powerpoint/2010/main" val="292426120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4888C-3B23-9A46-4508-0FF8377BF5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600E4E-66EF-BA5D-5C1F-65C7C0059EAE}"/>
              </a:ext>
            </a:extLst>
          </p:cNvPr>
          <p:cNvSpPr>
            <a:spLocks noGrp="1"/>
          </p:cNvSpPr>
          <p:nvPr>
            <p:ph type="title"/>
          </p:nvPr>
        </p:nvSpPr>
        <p:spPr>
          <a:xfrm>
            <a:off x="722453" y="249378"/>
            <a:ext cx="10515600" cy="1325563"/>
          </a:xfrm>
        </p:spPr>
        <p:txBody>
          <a:bodyPr anchor="ctr">
            <a:normAutofit/>
          </a:bodyPr>
          <a:lstStyle/>
          <a:p>
            <a:r>
              <a:rPr lang="en-GB" b="1" dirty="0"/>
              <a:t>How did we do it?</a:t>
            </a:r>
            <a:endParaRPr lang="en-US" dirty="0"/>
          </a:p>
        </p:txBody>
      </p:sp>
      <p:sp>
        <p:nvSpPr>
          <p:cNvPr id="3" name="Text Placeholder 2">
            <a:extLst>
              <a:ext uri="{FF2B5EF4-FFF2-40B4-BE49-F238E27FC236}">
                <a16:creationId xmlns:a16="http://schemas.microsoft.com/office/drawing/2014/main" id="{85C23421-6C8E-52A6-C3BE-8878221149A5}"/>
              </a:ext>
            </a:extLst>
          </p:cNvPr>
          <p:cNvSpPr>
            <a:spLocks noGrp="1"/>
          </p:cNvSpPr>
          <p:nvPr>
            <p:ph sz="half" idx="1"/>
          </p:nvPr>
        </p:nvSpPr>
        <p:spPr>
          <a:xfrm>
            <a:off x="462148" y="1362186"/>
            <a:ext cx="8669592" cy="4833942"/>
          </a:xfrm>
        </p:spPr>
        <p:txBody>
          <a:bodyPr vert="horz" lIns="91440" tIns="45720" rIns="91440" bIns="45720" rtlCol="0" anchor="t">
            <a:normAutofit/>
          </a:bodyPr>
          <a:lstStyle/>
          <a:p>
            <a:pPr marL="285750" indent="-285750"/>
            <a:r>
              <a:rPr lang="en-GB" sz="2000" dirty="0"/>
              <a:t>The Education Strategy Partnership Board identified four priorities, then designated a Steering Group to lead the work. This group met five times and led the approach. </a:t>
            </a:r>
            <a:endParaRPr lang="en-GB" sz="2000" dirty="0">
              <a:cs typeface="Arial"/>
            </a:endParaRPr>
          </a:p>
          <a:p>
            <a:pPr marL="285750" indent="-285750"/>
            <a:r>
              <a:rPr lang="en-GB" sz="2000" dirty="0">
                <a:cs typeface="Arial"/>
              </a:rPr>
              <a:t>We conducted two surveys with school leaders and education staff from the council</a:t>
            </a:r>
          </a:p>
          <a:p>
            <a:pPr marL="285750" indent="-285750"/>
            <a:r>
              <a:rPr lang="en-GB" sz="2000" dirty="0">
                <a:cs typeface="Arial"/>
              </a:rPr>
              <a:t>We held open meetings for school leaders and stakeholders to attend and feed into the strategy</a:t>
            </a:r>
          </a:p>
          <a:p>
            <a:pPr marL="285750" indent="-285750"/>
            <a:r>
              <a:rPr lang="en-GB" sz="2000" dirty="0">
                <a:cs typeface="Arial"/>
              </a:rPr>
              <a:t>We held workshops with </a:t>
            </a:r>
            <a:r>
              <a:rPr lang="en-GB" sz="2000" b="1" dirty="0">
                <a:solidFill>
                  <a:srgbClr val="7030A0"/>
                </a:solidFill>
                <a:cs typeface="Arial"/>
              </a:rPr>
              <a:t>more than 350 pupils</a:t>
            </a:r>
            <a:r>
              <a:rPr lang="en-GB" sz="2000" dirty="0">
                <a:cs typeface="Arial"/>
              </a:rPr>
              <a:t> across 9 schools – inviting them to participate creatively in a series of exercises facilitated by </a:t>
            </a:r>
            <a:r>
              <a:rPr lang="en-GB" sz="2000" dirty="0">
                <a:ea typeface="+mn-lt"/>
                <a:cs typeface="+mn-lt"/>
              </a:rPr>
              <a:t>The </a:t>
            </a:r>
            <a:r>
              <a:rPr lang="en-GB" sz="2000" dirty="0" err="1">
                <a:ea typeface="+mn-lt"/>
                <a:cs typeface="+mn-lt"/>
              </a:rPr>
              <a:t>Insyte</a:t>
            </a:r>
            <a:r>
              <a:rPr lang="en-GB" sz="2000" dirty="0">
                <a:ea typeface="+mn-lt"/>
                <a:cs typeface="+mn-lt"/>
              </a:rPr>
              <a:t> Team, a powerful team of trained young people from the borough aged 13-25</a:t>
            </a:r>
          </a:p>
          <a:p>
            <a:pPr marL="285750" indent="-285750"/>
            <a:r>
              <a:rPr lang="en-GB" sz="2000" dirty="0">
                <a:cs typeface="Arial"/>
              </a:rPr>
              <a:t>Pupils produced two podcasts, beautiful artwork and contributed their ideas fully. A full report of pupil views will be available as an appendix to the main report. </a:t>
            </a:r>
          </a:p>
        </p:txBody>
      </p:sp>
      <p:pic>
        <p:nvPicPr>
          <p:cNvPr id="5" name="Picture 4">
            <a:extLst>
              <a:ext uri="{FF2B5EF4-FFF2-40B4-BE49-F238E27FC236}">
                <a16:creationId xmlns:a16="http://schemas.microsoft.com/office/drawing/2014/main" id="{923A5E38-7EDE-30D8-109E-C1DFA4A93351}"/>
              </a:ext>
            </a:extLst>
          </p:cNvPr>
          <p:cNvPicPr>
            <a:picLocks noChangeAspect="1"/>
          </p:cNvPicPr>
          <p:nvPr/>
        </p:nvPicPr>
        <p:blipFill>
          <a:blip r:embed="rId3"/>
          <a:stretch>
            <a:fillRect/>
          </a:stretch>
        </p:blipFill>
        <p:spPr>
          <a:xfrm>
            <a:off x="9521747" y="313672"/>
            <a:ext cx="2290823" cy="2377633"/>
          </a:xfrm>
          <a:prstGeom prst="rect">
            <a:avLst/>
          </a:prstGeom>
        </p:spPr>
      </p:pic>
      <p:pic>
        <p:nvPicPr>
          <p:cNvPr id="6" name="Picture 5">
            <a:extLst>
              <a:ext uri="{FF2B5EF4-FFF2-40B4-BE49-F238E27FC236}">
                <a16:creationId xmlns:a16="http://schemas.microsoft.com/office/drawing/2014/main" id="{6D6A9D52-70A6-6599-D4CF-68CFE1B8C2D4}"/>
              </a:ext>
            </a:extLst>
          </p:cNvPr>
          <p:cNvPicPr>
            <a:picLocks noChangeAspect="1"/>
          </p:cNvPicPr>
          <p:nvPr/>
        </p:nvPicPr>
        <p:blipFill>
          <a:blip r:embed="rId4"/>
          <a:stretch>
            <a:fillRect/>
          </a:stretch>
        </p:blipFill>
        <p:spPr>
          <a:xfrm>
            <a:off x="9924258" y="2690769"/>
            <a:ext cx="2272534" cy="2639328"/>
          </a:xfrm>
          <a:prstGeom prst="rect">
            <a:avLst/>
          </a:prstGeom>
        </p:spPr>
      </p:pic>
    </p:spTree>
    <p:extLst>
      <p:ext uri="{BB962C8B-B14F-4D97-AF65-F5344CB8AC3E}">
        <p14:creationId xmlns:p14="http://schemas.microsoft.com/office/powerpoint/2010/main" val="23378652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B1345-2A51-0F7E-5A5A-A26A2DCB59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5BA6D3-572D-3700-B0B4-F998751F3D85}"/>
              </a:ext>
            </a:extLst>
          </p:cNvPr>
          <p:cNvSpPr>
            <a:spLocks noGrp="1"/>
          </p:cNvSpPr>
          <p:nvPr>
            <p:ph type="title"/>
          </p:nvPr>
        </p:nvSpPr>
        <p:spPr>
          <a:xfrm>
            <a:off x="196933" y="276060"/>
            <a:ext cx="11146971" cy="1332820"/>
          </a:xfrm>
        </p:spPr>
        <p:txBody>
          <a:bodyPr anchor="ctr">
            <a:normAutofit/>
          </a:bodyPr>
          <a:lstStyle/>
          <a:p>
            <a:pPr algn="ctr"/>
            <a:r>
              <a:rPr lang="en-GB" b="1" dirty="0">
                <a:cs typeface="Arial" panose="020B0604020202020204"/>
              </a:rPr>
              <a:t>Find your path, Shape your Future</a:t>
            </a:r>
            <a:r>
              <a:rPr lang="en-GB" dirty="0">
                <a:cs typeface="Arial" panose="020B0604020202020204"/>
              </a:rPr>
              <a:t> </a:t>
            </a:r>
            <a:endParaRPr lang="en-US" dirty="0">
              <a:cs typeface="Arial" panose="020B0604020202020204"/>
            </a:endParaRPr>
          </a:p>
        </p:txBody>
      </p:sp>
      <p:sp>
        <p:nvSpPr>
          <p:cNvPr id="13" name="Rectangle: Rounded Corners 12">
            <a:extLst>
              <a:ext uri="{FF2B5EF4-FFF2-40B4-BE49-F238E27FC236}">
                <a16:creationId xmlns:a16="http://schemas.microsoft.com/office/drawing/2014/main" id="{149AB372-3D9B-0AC4-EE33-26FB0D93D9E0}"/>
              </a:ext>
            </a:extLst>
          </p:cNvPr>
          <p:cNvSpPr/>
          <p:nvPr/>
        </p:nvSpPr>
        <p:spPr>
          <a:xfrm>
            <a:off x="1216143" y="1518973"/>
            <a:ext cx="9972599" cy="33276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a:ea typeface="+mn-ea"/>
                <a:cs typeface="Arial"/>
              </a:rPr>
              <a:t>This Strategy is written with and for the children and young people of Waltham Forest. We want to create the conditions that mean: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anose="020B0604020202020204"/>
                <a:ea typeface="+mn-ea"/>
                <a:cs typeface="Arial"/>
              </a:rPr>
              <a:t>I Belong Here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anose="020B0604020202020204"/>
                <a:ea typeface="+mn-ea"/>
                <a:cs typeface="Arial"/>
              </a:rPr>
              <a:t>My Voice Matters Here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anose="020B0604020202020204"/>
                <a:ea typeface="+mn-ea"/>
                <a:cs typeface="Arial"/>
              </a:rPr>
              <a:t>I Thrive Here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anose="020B0604020202020204"/>
                <a:ea typeface="+mn-ea"/>
                <a:cs typeface="Arial"/>
              </a:rPr>
              <a:t>I Learn Here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anose="020B0604020202020204"/>
                <a:ea typeface="+mn-ea"/>
                <a:cs typeface="Arial"/>
              </a:rPr>
              <a:t>I am Safe Here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anose="020B0604020202020204"/>
                <a:ea typeface="+mn-ea"/>
                <a:cs typeface="Arial"/>
              </a:rPr>
              <a:t>I am well prepared for life in the modern world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Arial"/>
            </a:endParaRPr>
          </a:p>
        </p:txBody>
      </p:sp>
      <p:pic>
        <p:nvPicPr>
          <p:cNvPr id="14" name="Graphic 13" descr="Map with pin with solid fill">
            <a:extLst>
              <a:ext uri="{FF2B5EF4-FFF2-40B4-BE49-F238E27FC236}">
                <a16:creationId xmlns:a16="http://schemas.microsoft.com/office/drawing/2014/main" id="{745DAEF0-A62B-BCC8-9F44-D78F8B7921A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95428" y="366486"/>
            <a:ext cx="1211942" cy="1153885"/>
          </a:xfrm>
          <a:prstGeom prst="rect">
            <a:avLst/>
          </a:prstGeom>
        </p:spPr>
      </p:pic>
      <p:pic>
        <p:nvPicPr>
          <p:cNvPr id="4" name="Picture 3" descr="Jan is de man mural London Walthamstow">
            <a:extLst>
              <a:ext uri="{FF2B5EF4-FFF2-40B4-BE49-F238E27FC236}">
                <a16:creationId xmlns:a16="http://schemas.microsoft.com/office/drawing/2014/main" id="{5B0FD447-B2F0-6375-60C4-7959589B7F09}"/>
              </a:ext>
            </a:extLst>
          </p:cNvPr>
          <p:cNvPicPr>
            <a:picLocks noChangeAspect="1"/>
          </p:cNvPicPr>
          <p:nvPr/>
        </p:nvPicPr>
        <p:blipFill>
          <a:blip r:embed="rId4"/>
          <a:srcRect l="23102" b="-4197"/>
          <a:stretch>
            <a:fillRect/>
          </a:stretch>
        </p:blipFill>
        <p:spPr>
          <a:xfrm>
            <a:off x="9301688" y="2403475"/>
            <a:ext cx="2505686" cy="1910289"/>
          </a:xfrm>
          <a:prstGeom prst="rect">
            <a:avLst/>
          </a:prstGeom>
        </p:spPr>
      </p:pic>
      <p:pic>
        <p:nvPicPr>
          <p:cNvPr id="5" name="Picture 4" descr="The Urban Fox Animated Mural | London Borough of Waltham Forest">
            <a:extLst>
              <a:ext uri="{FF2B5EF4-FFF2-40B4-BE49-F238E27FC236}">
                <a16:creationId xmlns:a16="http://schemas.microsoft.com/office/drawing/2014/main" id="{C2A301B0-3394-309C-8149-EA077A6DB002}"/>
              </a:ext>
            </a:extLst>
          </p:cNvPr>
          <p:cNvPicPr>
            <a:picLocks noChangeAspect="1"/>
          </p:cNvPicPr>
          <p:nvPr/>
        </p:nvPicPr>
        <p:blipFill>
          <a:blip r:embed="rId5"/>
          <a:stretch>
            <a:fillRect/>
          </a:stretch>
        </p:blipFill>
        <p:spPr>
          <a:xfrm>
            <a:off x="4929187" y="4663848"/>
            <a:ext cx="2551340" cy="1412875"/>
          </a:xfrm>
          <a:prstGeom prst="rect">
            <a:avLst/>
          </a:prstGeom>
        </p:spPr>
      </p:pic>
      <p:pic>
        <p:nvPicPr>
          <p:cNvPr id="6" name="Picture 5" descr="Mental Health Promotion Strategy, 2023 to 2026 | London Borough of Waltham Forest">
            <a:extLst>
              <a:ext uri="{FF2B5EF4-FFF2-40B4-BE49-F238E27FC236}">
                <a16:creationId xmlns:a16="http://schemas.microsoft.com/office/drawing/2014/main" id="{3DC4192B-5223-2897-C24E-A55A72DA73C1}"/>
              </a:ext>
            </a:extLst>
          </p:cNvPr>
          <p:cNvPicPr>
            <a:picLocks noChangeAspect="1"/>
          </p:cNvPicPr>
          <p:nvPr/>
        </p:nvPicPr>
        <p:blipFill>
          <a:blip r:embed="rId6"/>
          <a:stretch>
            <a:fillRect/>
          </a:stretch>
        </p:blipFill>
        <p:spPr>
          <a:xfrm>
            <a:off x="1587" y="2406877"/>
            <a:ext cx="2892425" cy="1565275"/>
          </a:xfrm>
          <a:prstGeom prst="rect">
            <a:avLst/>
          </a:prstGeom>
        </p:spPr>
      </p:pic>
    </p:spTree>
    <p:extLst>
      <p:ext uri="{BB962C8B-B14F-4D97-AF65-F5344CB8AC3E}">
        <p14:creationId xmlns:p14="http://schemas.microsoft.com/office/powerpoint/2010/main" val="411910325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995AF-4A63-986A-515C-EC68DF5A34DD}"/>
              </a:ext>
            </a:extLst>
          </p:cNvPr>
          <p:cNvSpPr>
            <a:spLocks noGrp="1"/>
          </p:cNvSpPr>
          <p:nvPr>
            <p:ph type="title"/>
          </p:nvPr>
        </p:nvSpPr>
        <p:spPr>
          <a:xfrm>
            <a:off x="838200" y="365125"/>
            <a:ext cx="10515600" cy="1325563"/>
          </a:xfrm>
        </p:spPr>
        <p:txBody>
          <a:bodyPr anchor="ctr">
            <a:normAutofit/>
          </a:bodyPr>
          <a:lstStyle/>
          <a:p>
            <a:r>
              <a:rPr lang="en-GB" dirty="0"/>
              <a:t>Priorities</a:t>
            </a:r>
          </a:p>
        </p:txBody>
      </p:sp>
      <p:pic>
        <p:nvPicPr>
          <p:cNvPr id="6" name="Content Placeholder 5" descr="Child checking height">
            <a:extLst>
              <a:ext uri="{FF2B5EF4-FFF2-40B4-BE49-F238E27FC236}">
                <a16:creationId xmlns:a16="http://schemas.microsoft.com/office/drawing/2014/main" id="{5DD6256E-1418-99CD-61EB-7670FE0243AB}"/>
              </a:ext>
            </a:extLst>
          </p:cNvPr>
          <p:cNvPicPr>
            <a:picLocks noGrp="1" noChangeAspect="1"/>
          </p:cNvPicPr>
          <p:nvPr>
            <p:ph sz="half" idx="1"/>
          </p:nvPr>
        </p:nvPicPr>
        <p:blipFill>
          <a:blip r:embed="rId3"/>
          <a:stretch>
            <a:fillRect/>
          </a:stretch>
        </p:blipFill>
        <p:spPr>
          <a:xfrm>
            <a:off x="838200" y="1912633"/>
            <a:ext cx="5181600" cy="3454400"/>
          </a:xfrm>
        </p:spPr>
      </p:pic>
      <p:graphicFrame>
        <p:nvGraphicFramePr>
          <p:cNvPr id="5" name="Content Placeholder 2">
            <a:extLst>
              <a:ext uri="{FF2B5EF4-FFF2-40B4-BE49-F238E27FC236}">
                <a16:creationId xmlns:a16="http://schemas.microsoft.com/office/drawing/2014/main" id="{A62C7FE9-F526-6D26-D81F-B3A43181DA05}"/>
              </a:ext>
            </a:extLst>
          </p:cNvPr>
          <p:cNvGraphicFramePr>
            <a:graphicFrameLocks noGrp="1"/>
          </p:cNvGraphicFramePr>
          <p:nvPr>
            <p:ph sz="half" idx="2"/>
          </p:nvPr>
        </p:nvGraphicFramePr>
        <p:xfrm>
          <a:off x="6308969" y="1014779"/>
          <a:ext cx="5181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0" name="Graphic 49" descr="Compass with solid fill">
            <a:extLst>
              <a:ext uri="{FF2B5EF4-FFF2-40B4-BE49-F238E27FC236}">
                <a16:creationId xmlns:a16="http://schemas.microsoft.com/office/drawing/2014/main" id="{C209D0FC-7255-09BB-1706-22DC72FEE01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626339" y="363415"/>
            <a:ext cx="1207476" cy="1295400"/>
          </a:xfrm>
          <a:prstGeom prst="rect">
            <a:avLst/>
          </a:prstGeom>
        </p:spPr>
      </p:pic>
    </p:spTree>
    <p:extLst>
      <p:ext uri="{BB962C8B-B14F-4D97-AF65-F5344CB8AC3E}">
        <p14:creationId xmlns:p14="http://schemas.microsoft.com/office/powerpoint/2010/main" val="80113866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995AF-4A63-986A-515C-EC68DF5A34DD}"/>
              </a:ext>
            </a:extLst>
          </p:cNvPr>
          <p:cNvSpPr>
            <a:spLocks noGrp="1"/>
          </p:cNvSpPr>
          <p:nvPr>
            <p:ph type="title"/>
          </p:nvPr>
        </p:nvSpPr>
        <p:spPr>
          <a:xfrm>
            <a:off x="540657" y="167203"/>
            <a:ext cx="10515600" cy="1325563"/>
          </a:xfrm>
        </p:spPr>
        <p:txBody>
          <a:bodyPr anchor="ctr">
            <a:normAutofit/>
          </a:bodyPr>
          <a:lstStyle/>
          <a:p>
            <a:r>
              <a:rPr lang="en-GB"/>
              <a:t>What already works well?</a:t>
            </a:r>
            <a:endParaRPr lang="en-GB">
              <a:cs typeface="Arial"/>
            </a:endParaRPr>
          </a:p>
        </p:txBody>
      </p:sp>
      <p:pic>
        <p:nvPicPr>
          <p:cNvPr id="14" name="Content Placeholder 13" descr="Waltham Forest recognised for serving 'greenest' school lunches in the UK - Waltham  Forest Echo">
            <a:extLst>
              <a:ext uri="{FF2B5EF4-FFF2-40B4-BE49-F238E27FC236}">
                <a16:creationId xmlns:a16="http://schemas.microsoft.com/office/drawing/2014/main" id="{613F0BB9-C081-BE5B-34FD-48EE62815BA1}"/>
              </a:ext>
            </a:extLst>
          </p:cNvPr>
          <p:cNvPicPr>
            <a:picLocks noGrp="1" noChangeAspect="1"/>
          </p:cNvPicPr>
          <p:nvPr>
            <p:ph sz="half" idx="2"/>
          </p:nvPr>
        </p:nvPicPr>
        <p:blipFill>
          <a:blip r:embed="rId3"/>
          <a:stretch>
            <a:fillRect/>
          </a:stretch>
        </p:blipFill>
        <p:spPr>
          <a:xfrm>
            <a:off x="1055914" y="1695337"/>
            <a:ext cx="3766458" cy="281940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5" name="TextBox 14">
            <a:extLst>
              <a:ext uri="{FF2B5EF4-FFF2-40B4-BE49-F238E27FC236}">
                <a16:creationId xmlns:a16="http://schemas.microsoft.com/office/drawing/2014/main" id="{287B605B-40F8-7BF7-DBCF-DB56C40FD35E}"/>
              </a:ext>
            </a:extLst>
          </p:cNvPr>
          <p:cNvSpPr txBox="1"/>
          <p:nvPr/>
        </p:nvSpPr>
        <p:spPr>
          <a:xfrm>
            <a:off x="5191070" y="1132767"/>
            <a:ext cx="6825185" cy="52816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GB" sz="1800" b="0" i="0" u="none" strike="noStrike" kern="1200" cap="none" spc="0" normalizeH="0" baseline="0" noProof="0" dirty="0">
                <a:ln>
                  <a:noFill/>
                </a:ln>
                <a:solidFill>
                  <a:srgbClr val="37B2A0"/>
                </a:solidFill>
                <a:effectLst/>
                <a:uLnTx/>
                <a:uFillTx/>
                <a:latin typeface="Arial" panose="020B0604020202020204"/>
                <a:ea typeface="+mn-ea"/>
                <a:cs typeface="Arial"/>
              </a:rPr>
              <a:t>We have good schools and settings, meaning parents have positive choices </a:t>
            </a: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GB" sz="1800" b="0" i="0" u="none" strike="noStrike" kern="1200" cap="none" spc="0" normalizeH="0" baseline="0" noProof="0" dirty="0">
                <a:ln>
                  <a:noFill/>
                </a:ln>
                <a:solidFill>
                  <a:srgbClr val="37B2A0"/>
                </a:solidFill>
                <a:effectLst/>
                <a:uLnTx/>
                <a:uFillTx/>
                <a:latin typeface="Arial" panose="020B0604020202020204"/>
                <a:ea typeface="+mn-ea"/>
                <a:cs typeface="Arial"/>
              </a:rPr>
              <a:t>Very strong early years and primary outcomes</a:t>
            </a: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GB" sz="1800" b="0" i="0" u="none" strike="noStrike" kern="1200" cap="none" spc="0" normalizeH="0" baseline="0" noProof="0" dirty="0">
                <a:ln>
                  <a:noFill/>
                </a:ln>
                <a:solidFill>
                  <a:srgbClr val="37B2A0"/>
                </a:solidFill>
                <a:effectLst/>
                <a:uLnTx/>
                <a:uFillTx/>
                <a:latin typeface="Arial" panose="020B0604020202020204"/>
                <a:ea typeface="+mn-ea"/>
                <a:cs typeface="Arial"/>
              </a:rPr>
              <a:t>Our sense of community is strong, and we work well together across settings and organisations</a:t>
            </a: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GB" sz="1800" b="0" i="0" u="none" strike="noStrike" kern="1200" cap="none" spc="0" normalizeH="0" baseline="0" noProof="0" dirty="0">
                <a:ln>
                  <a:noFill/>
                </a:ln>
                <a:solidFill>
                  <a:srgbClr val="37B2A0"/>
                </a:solidFill>
                <a:effectLst/>
                <a:uLnTx/>
                <a:uFillTx/>
                <a:latin typeface="Arial" panose="020B0604020202020204"/>
                <a:ea typeface="+mn-ea"/>
                <a:cs typeface="Arial"/>
              </a:rPr>
              <a:t>Our borough is rich with cultural opportunities, and we value and nurture creativity</a:t>
            </a: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GB" sz="1800" b="0" i="0" u="none" strike="noStrike" kern="1200" cap="none" spc="0" normalizeH="0" baseline="0" noProof="0" dirty="0">
                <a:ln>
                  <a:noFill/>
                </a:ln>
                <a:solidFill>
                  <a:srgbClr val="37B2A0"/>
                </a:solidFill>
                <a:effectLst/>
                <a:uLnTx/>
                <a:uFillTx/>
                <a:latin typeface="Arial" panose="020B0604020202020204"/>
                <a:ea typeface="+mn-ea"/>
                <a:cs typeface="Arial"/>
              </a:rPr>
              <a:t>Our pupils told us they value when schools are inclusive, friendly and offer enriching opportunities like trips </a:t>
            </a: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GB" sz="1800" b="0" i="0" u="none" strike="noStrike" kern="1200" cap="none" spc="0" normalizeH="0" baseline="0" noProof="0" dirty="0">
                <a:ln>
                  <a:noFill/>
                </a:ln>
                <a:solidFill>
                  <a:srgbClr val="37B2A0"/>
                </a:solidFill>
                <a:effectLst/>
                <a:uLnTx/>
                <a:uFillTx/>
                <a:latin typeface="Arial" panose="020B0604020202020204"/>
                <a:ea typeface="+mn-ea"/>
                <a:cs typeface="Arial"/>
              </a:rPr>
              <a:t>We are a borough of sanctuary and committed to ensuring all are welcomed</a:t>
            </a: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GB" sz="1800" b="0" i="0" u="none" strike="noStrike" kern="1200" cap="none" spc="0" normalizeH="0" baseline="0" noProof="0" dirty="0">
                <a:ln>
                  <a:noFill/>
                </a:ln>
                <a:solidFill>
                  <a:srgbClr val="37B2A0"/>
                </a:solidFill>
                <a:effectLst/>
                <a:uLnTx/>
                <a:uFillTx/>
                <a:latin typeface="Arial" panose="020B0604020202020204"/>
                <a:ea typeface="+mn-ea"/>
                <a:cs typeface="Arial"/>
              </a:rPr>
              <a:t>We are innovative and try new things</a:t>
            </a: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GB" sz="1800" b="0" i="0" u="none" strike="noStrike" kern="1200" cap="none" spc="0" normalizeH="0" baseline="0" noProof="0" dirty="0">
                <a:ln>
                  <a:noFill/>
                </a:ln>
                <a:solidFill>
                  <a:srgbClr val="37B2A0"/>
                </a:solidFill>
                <a:effectLst/>
                <a:uLnTx/>
                <a:uFillTx/>
                <a:latin typeface="Arial" panose="020B0604020202020204"/>
                <a:ea typeface="+mn-ea"/>
                <a:cs typeface="Arial"/>
              </a:rPr>
              <a:t>We are committed to creating a cleaner environment for children to grow up in e.g. Mini Holland</a:t>
            </a: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GB" sz="1800" b="0" i="0" u="none" strike="noStrike" kern="1200" cap="none" spc="0" normalizeH="0" baseline="0" noProof="0" dirty="0">
                <a:ln>
                  <a:noFill/>
                </a:ln>
                <a:solidFill>
                  <a:srgbClr val="37B2A0"/>
                </a:solidFill>
                <a:effectLst/>
                <a:uLnTx/>
                <a:uFillTx/>
                <a:latin typeface="Arial" panose="020B0604020202020204"/>
                <a:ea typeface="+mn-ea"/>
                <a:cs typeface="Arial"/>
              </a:rPr>
              <a:t>A growing number of schools are 'Healthy Schools' committed to creating a positive and healthy environment for learning </a:t>
            </a: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endParaRPr kumimoji="0" lang="en-GB" sz="2800" b="0" i="0" u="none" strike="noStrike" kern="1200" cap="none" spc="0" normalizeH="0" baseline="0" noProof="0">
              <a:ln>
                <a:noFill/>
              </a:ln>
              <a:solidFill>
                <a:srgbClr val="44546A">
                  <a:lumMod val="49000"/>
                </a:srgbClr>
              </a:solidFill>
              <a:effectLst/>
              <a:uLnTx/>
              <a:uFillTx/>
              <a:latin typeface="Arial" panose="020B0604020202020204"/>
              <a:ea typeface="+mn-ea"/>
              <a:cs typeface="Arial"/>
            </a:endParaRPr>
          </a:p>
        </p:txBody>
      </p:sp>
      <p:pic>
        <p:nvPicPr>
          <p:cNvPr id="3" name="Picture 2" descr="Our Youth Club | Waltham Forest Hub">
            <a:extLst>
              <a:ext uri="{FF2B5EF4-FFF2-40B4-BE49-F238E27FC236}">
                <a16:creationId xmlns:a16="http://schemas.microsoft.com/office/drawing/2014/main" id="{22B7425B-AAAC-56FA-A552-15C49802E138}"/>
              </a:ext>
            </a:extLst>
          </p:cNvPr>
          <p:cNvPicPr>
            <a:picLocks noChangeAspect="1"/>
          </p:cNvPicPr>
          <p:nvPr/>
        </p:nvPicPr>
        <p:blipFill>
          <a:blip r:embed="rId4"/>
          <a:stretch>
            <a:fillRect/>
          </a:stretch>
        </p:blipFill>
        <p:spPr>
          <a:xfrm>
            <a:off x="537255" y="3775075"/>
            <a:ext cx="2887889" cy="2167164"/>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56204229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C7E06-B7AB-8861-88A8-979C3F404B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B4F9CD-B279-938B-B477-D373317C3985}"/>
              </a:ext>
            </a:extLst>
          </p:cNvPr>
          <p:cNvSpPr>
            <a:spLocks noGrp="1"/>
          </p:cNvSpPr>
          <p:nvPr>
            <p:ph type="title"/>
          </p:nvPr>
        </p:nvSpPr>
        <p:spPr>
          <a:xfrm>
            <a:off x="838200" y="365125"/>
            <a:ext cx="10515600" cy="1325563"/>
          </a:xfrm>
        </p:spPr>
        <p:txBody>
          <a:bodyPr anchor="ctr">
            <a:normAutofit/>
          </a:bodyPr>
          <a:lstStyle/>
          <a:p>
            <a:r>
              <a:rPr lang="en-GB"/>
              <a:t>What are our key focus areas?   </a:t>
            </a:r>
          </a:p>
        </p:txBody>
      </p:sp>
      <p:sp>
        <p:nvSpPr>
          <p:cNvPr id="29" name="Content Placeholder 28">
            <a:extLst>
              <a:ext uri="{FF2B5EF4-FFF2-40B4-BE49-F238E27FC236}">
                <a16:creationId xmlns:a16="http://schemas.microsoft.com/office/drawing/2014/main" id="{7FCA4062-B71C-3A55-F1EA-3B51BD242464}"/>
              </a:ext>
            </a:extLst>
          </p:cNvPr>
          <p:cNvSpPr>
            <a:spLocks noGrp="1"/>
          </p:cNvSpPr>
          <p:nvPr>
            <p:ph idx="1"/>
          </p:nvPr>
        </p:nvSpPr>
        <p:spPr>
          <a:xfrm>
            <a:off x="272143" y="1694996"/>
            <a:ext cx="11647714" cy="4351338"/>
          </a:xfrm>
        </p:spPr>
        <p:txBody>
          <a:bodyPr vert="horz" lIns="91440" tIns="45720" rIns="91440" bIns="45720" rtlCol="0" anchor="t">
            <a:noAutofit/>
          </a:bodyPr>
          <a:lstStyle/>
          <a:p>
            <a:endParaRPr lang="en-GB" sz="1600">
              <a:solidFill>
                <a:srgbClr val="000000"/>
              </a:solidFill>
              <a:latin typeface="Arial" panose="020B0604020202020204"/>
              <a:cs typeface="Arial"/>
            </a:endParaRPr>
          </a:p>
          <a:p>
            <a:endParaRPr lang="en-GB" sz="1400">
              <a:solidFill>
                <a:srgbClr val="000000"/>
              </a:solidFill>
              <a:latin typeface="Arial" panose="020B0604020202020204"/>
              <a:cs typeface="Arial"/>
            </a:endParaRPr>
          </a:p>
          <a:p>
            <a:endParaRPr lang="en-GB" sz="1000">
              <a:solidFill>
                <a:srgbClr val="000000"/>
              </a:solidFill>
              <a:latin typeface="Poppins"/>
              <a:cs typeface="Poppins"/>
            </a:endParaRPr>
          </a:p>
        </p:txBody>
      </p:sp>
      <p:pic>
        <p:nvPicPr>
          <p:cNvPr id="4" name="Graphic 3" descr="Clipboard Ticked with solid fill">
            <a:extLst>
              <a:ext uri="{FF2B5EF4-FFF2-40B4-BE49-F238E27FC236}">
                <a16:creationId xmlns:a16="http://schemas.microsoft.com/office/drawing/2014/main" id="{13703900-8B48-640D-00E8-090ECC378AB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985828" y="47172"/>
            <a:ext cx="1814285" cy="1814285"/>
          </a:xfrm>
          <a:prstGeom prst="rect">
            <a:avLst/>
          </a:prstGeom>
        </p:spPr>
      </p:pic>
      <p:sp>
        <p:nvSpPr>
          <p:cNvPr id="6" name="TextBox 5">
            <a:extLst>
              <a:ext uri="{FF2B5EF4-FFF2-40B4-BE49-F238E27FC236}">
                <a16:creationId xmlns:a16="http://schemas.microsoft.com/office/drawing/2014/main" id="{D6DA02E1-C09F-E3D1-AC92-4626E5AC72F9}"/>
              </a:ext>
            </a:extLst>
          </p:cNvPr>
          <p:cNvSpPr txBox="1"/>
          <p:nvPr/>
        </p:nvSpPr>
        <p:spPr>
          <a:xfrm>
            <a:off x="844939" y="1684524"/>
            <a:ext cx="9654209"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800" b="1" i="0" u="none" strike="noStrike" kern="1200" cap="none" spc="0" normalizeH="0" baseline="0" noProof="0" dirty="0">
                <a:ln>
                  <a:noFill/>
                </a:ln>
                <a:solidFill>
                  <a:srgbClr val="37B2A0"/>
                </a:solidFill>
                <a:effectLst/>
                <a:uLnTx/>
                <a:uFillTx/>
                <a:latin typeface="Arial" panose="020B0604020202020204"/>
                <a:ea typeface="+mn-ea"/>
                <a:cs typeface="Arial"/>
              </a:rPr>
              <a:t>Delivering the SEND Reforms and improving EHCP Timeliness </a:t>
            </a:r>
            <a:r>
              <a:rPr kumimoji="0" lang="en-GB" sz="1800" b="0" i="0" u="none" strike="noStrike" kern="1200" cap="none" spc="0" normalizeH="0" baseline="0" noProof="0" dirty="0">
                <a:ln>
                  <a:noFill/>
                </a:ln>
                <a:solidFill>
                  <a:srgbClr val="37B2A0"/>
                </a:solidFill>
                <a:effectLst/>
                <a:uLnTx/>
                <a:uFillTx/>
                <a:latin typeface="Arial" panose="020B0604020202020204"/>
                <a:ea typeface="+mn-ea"/>
                <a:cs typeface="Arial"/>
              </a:rPr>
              <a:t>– currently 15.6% and national average 45.5%, London 60.3%</a:t>
            </a:r>
            <a:endParaRPr kumimoji="0" lang="en-US" sz="1800" b="0" i="0" u="none" strike="noStrike" kern="1200" cap="none" spc="0" normalizeH="0" baseline="0" noProof="0" dirty="0">
              <a:ln>
                <a:noFill/>
              </a:ln>
              <a:solidFill>
                <a:srgbClr val="37B2A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800" b="1" i="0" u="none" strike="noStrike" kern="1200" cap="none" spc="0" normalizeH="0" baseline="0" noProof="0" dirty="0">
                <a:ln>
                  <a:noFill/>
                </a:ln>
                <a:solidFill>
                  <a:srgbClr val="37B2A0"/>
                </a:solidFill>
                <a:effectLst/>
                <a:uLnTx/>
                <a:uFillTx/>
                <a:latin typeface="Arial" panose="020B0604020202020204"/>
                <a:ea typeface="+mn-ea"/>
                <a:cs typeface="Arial"/>
              </a:rPr>
              <a:t>Permanent Exclusions</a:t>
            </a:r>
            <a:r>
              <a:rPr kumimoji="0" lang="en-GB" sz="1800" b="0" i="0" u="none" strike="noStrike" kern="1200" cap="none" spc="0" normalizeH="0" baseline="0" noProof="0" dirty="0">
                <a:ln>
                  <a:noFill/>
                </a:ln>
                <a:solidFill>
                  <a:srgbClr val="37B2A0"/>
                </a:solidFill>
                <a:effectLst/>
                <a:uLnTx/>
                <a:uFillTx/>
                <a:latin typeface="Arial" panose="020B0604020202020204"/>
                <a:ea typeface="+mn-ea"/>
                <a:cs typeface="Arial"/>
              </a:rPr>
              <a:t> (Overall and for pupils with SEND) - above London and national average and rising for past few years</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800" b="1" i="0" u="none" strike="noStrike" kern="1200" cap="none" spc="0" normalizeH="0" baseline="0" noProof="0" dirty="0">
                <a:ln>
                  <a:noFill/>
                </a:ln>
                <a:solidFill>
                  <a:srgbClr val="37B2A0"/>
                </a:solidFill>
                <a:effectLst/>
                <a:uLnTx/>
                <a:uFillTx/>
                <a:latin typeface="Arial" panose="020B0604020202020204"/>
                <a:ea typeface="+mn-ea"/>
                <a:cs typeface="Arial"/>
              </a:rPr>
              <a:t>Ensuring our education system supports all pupils equally and enables them to thrive</a:t>
            </a:r>
            <a:r>
              <a:rPr kumimoji="0" lang="en-GB" sz="1800" b="0" i="0" u="none" strike="noStrike" kern="1200" cap="none" spc="0" normalizeH="0" baseline="0" noProof="0" dirty="0">
                <a:ln>
                  <a:noFill/>
                </a:ln>
                <a:solidFill>
                  <a:srgbClr val="37B2A0"/>
                </a:solidFill>
                <a:effectLst/>
                <a:uLnTx/>
                <a:uFillTx/>
                <a:latin typeface="Arial" panose="020B0604020202020204"/>
                <a:ea typeface="+mn-ea"/>
                <a:cs typeface="Arial"/>
              </a:rPr>
              <a:t>– e.g. currently there are higher rates of exclusion for specific ethnic groups and poorer performance at secondary school</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800" b="1" i="0" u="none" strike="noStrike" kern="1200" cap="none" spc="0" normalizeH="0" baseline="0" noProof="0" dirty="0">
                <a:ln>
                  <a:noFill/>
                </a:ln>
                <a:solidFill>
                  <a:srgbClr val="37B2A0"/>
                </a:solidFill>
                <a:effectLst/>
                <a:uLnTx/>
                <a:uFillTx/>
                <a:latin typeface="Arial" panose="020B0604020202020204"/>
                <a:ea typeface="+mn-ea"/>
                <a:cs typeface="Arial"/>
              </a:rPr>
              <a:t>Attainment 8 and Key Stage 5 outcomes</a:t>
            </a:r>
            <a:r>
              <a:rPr kumimoji="0" lang="en-GB" sz="1800" b="0" i="0" u="none" strike="noStrike" kern="1200" cap="none" spc="0" normalizeH="0" baseline="0" noProof="0" dirty="0">
                <a:ln>
                  <a:noFill/>
                </a:ln>
                <a:solidFill>
                  <a:srgbClr val="37B2A0"/>
                </a:solidFill>
                <a:effectLst/>
                <a:uLnTx/>
                <a:uFillTx/>
                <a:latin typeface="Arial" panose="020B0604020202020204"/>
                <a:ea typeface="+mn-ea"/>
                <a:cs typeface="Arial"/>
              </a:rPr>
              <a:t> – Behind London and national for the past three years although showing signs of improvement, this needs consolidating</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800" b="1" i="0" u="none" strike="noStrike" kern="1200" cap="none" spc="0" normalizeH="0" baseline="0" noProof="0" dirty="0">
                <a:ln>
                  <a:noFill/>
                </a:ln>
                <a:solidFill>
                  <a:srgbClr val="37B2A0"/>
                </a:solidFill>
                <a:effectLst/>
                <a:uLnTx/>
                <a:uFillTx/>
                <a:latin typeface="Arial" panose="020B0604020202020204"/>
                <a:ea typeface="+mn-ea"/>
                <a:cs typeface="Arial"/>
              </a:rPr>
              <a:t>Mental health and wellbeing</a:t>
            </a:r>
            <a:r>
              <a:rPr kumimoji="0" lang="en-GB" sz="1800" b="0" i="0" u="none" strike="noStrike" kern="1200" cap="none" spc="0" normalizeH="0" baseline="0" noProof="0" dirty="0">
                <a:ln>
                  <a:noFill/>
                </a:ln>
                <a:solidFill>
                  <a:srgbClr val="37B2A0"/>
                </a:solidFill>
                <a:effectLst/>
                <a:uLnTx/>
                <a:uFillTx/>
                <a:latin typeface="Arial" panose="020B0604020202020204"/>
                <a:ea typeface="+mn-ea"/>
                <a:cs typeface="Arial"/>
              </a:rPr>
              <a:t> –our pupils told us how important this is and specifically mentioned fairness for girls in the way they are treated in schools. When they described their 'ideal' school it was one that felt safe, warm, nurturing and fun – one where you could be yourself and learn well as a result. </a:t>
            </a:r>
          </a:p>
        </p:txBody>
      </p:sp>
    </p:spTree>
    <p:extLst>
      <p:ext uri="{BB962C8B-B14F-4D97-AF65-F5344CB8AC3E}">
        <p14:creationId xmlns:p14="http://schemas.microsoft.com/office/powerpoint/2010/main" val="299410019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80256-1BC0-B785-0CA0-F1EFCFB20669}"/>
              </a:ext>
            </a:extLst>
          </p:cNvPr>
          <p:cNvSpPr>
            <a:spLocks noGrp="1"/>
          </p:cNvSpPr>
          <p:nvPr>
            <p:ph type="title"/>
          </p:nvPr>
        </p:nvSpPr>
        <p:spPr>
          <a:xfrm>
            <a:off x="838200" y="365125"/>
            <a:ext cx="10515600" cy="1325563"/>
          </a:xfrm>
        </p:spPr>
        <p:txBody>
          <a:bodyPr anchor="ctr">
            <a:normAutofit/>
          </a:bodyPr>
          <a:lstStyle/>
          <a:p>
            <a:r>
              <a:rPr lang="en-GB" dirty="0"/>
              <a:t>Next Steps</a:t>
            </a:r>
          </a:p>
        </p:txBody>
      </p:sp>
      <p:pic>
        <p:nvPicPr>
          <p:cNvPr id="5" name="Content Placeholder 4">
            <a:extLst>
              <a:ext uri="{FF2B5EF4-FFF2-40B4-BE49-F238E27FC236}">
                <a16:creationId xmlns:a16="http://schemas.microsoft.com/office/drawing/2014/main" id="{F9F56B6C-7880-AE94-297F-93F85363C91F}"/>
              </a:ext>
            </a:extLst>
          </p:cNvPr>
          <p:cNvPicPr>
            <a:picLocks noGrp="1" noChangeAspect="1"/>
          </p:cNvPicPr>
          <p:nvPr>
            <p:ph idx="1"/>
          </p:nvPr>
        </p:nvPicPr>
        <p:blipFill>
          <a:blip r:embed="rId3"/>
          <a:srcRect t="15862" b="13704"/>
          <a:stretch>
            <a:fillRect/>
          </a:stretch>
        </p:blipFill>
        <p:spPr>
          <a:xfrm>
            <a:off x="838200" y="1825625"/>
            <a:ext cx="10515600" cy="4351338"/>
          </a:xfrm>
          <a:prstGeom prst="rect">
            <a:avLst/>
          </a:prstGeom>
          <a:noFill/>
        </p:spPr>
      </p:pic>
    </p:spTree>
    <p:extLst>
      <p:ext uri="{BB962C8B-B14F-4D97-AF65-F5344CB8AC3E}">
        <p14:creationId xmlns:p14="http://schemas.microsoft.com/office/powerpoint/2010/main" val="90537749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7789E-3990-7F5F-5410-5CF86D6216C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5DA25B8-692F-317C-5942-E11489B98672}"/>
              </a:ext>
            </a:extLst>
          </p:cNvPr>
          <p:cNvSpPr>
            <a:spLocks noGrp="1"/>
          </p:cNvSpPr>
          <p:nvPr>
            <p:ph type="body" sz="quarter" idx="12"/>
          </p:nvPr>
        </p:nvSpPr>
        <p:spPr>
          <a:xfrm>
            <a:off x="5032078" y="1314956"/>
            <a:ext cx="6942208" cy="3493721"/>
          </a:xfrm>
        </p:spPr>
        <p:txBody>
          <a:bodyPr vert="horz" lIns="91440" tIns="45720" rIns="91440" bIns="45720" rtlCol="0">
            <a:normAutofit/>
          </a:bodyPr>
          <a:lstStyle/>
          <a:p>
            <a:endParaRPr lang="en-GB" dirty="0"/>
          </a:p>
          <a:p>
            <a:pPr marL="0" indent="0" algn="ctr">
              <a:buNone/>
            </a:pPr>
            <a:r>
              <a:rPr lang="en-GB" sz="4800" b="1" dirty="0"/>
              <a:t>*Refreshment Break*</a:t>
            </a:r>
          </a:p>
          <a:p>
            <a:pPr marL="0" indent="0" algn="ctr">
              <a:buNone/>
            </a:pPr>
            <a:r>
              <a:rPr lang="en-GB" sz="2800" b="1" dirty="0"/>
              <a:t>(20mins)</a:t>
            </a:r>
          </a:p>
          <a:p>
            <a:pPr marL="0" indent="0" algn="ctr">
              <a:buNone/>
            </a:pPr>
            <a:r>
              <a:rPr lang="en-GB" dirty="0"/>
              <a:t>Please visit our range of market stalls</a:t>
            </a:r>
          </a:p>
          <a:p>
            <a:endParaRPr lang="en-GB" b="1" dirty="0"/>
          </a:p>
          <a:p>
            <a:endParaRPr lang="en-GB" b="1" dirty="0"/>
          </a:p>
          <a:p>
            <a:pPr marL="0" indent="0">
              <a:buNone/>
            </a:pPr>
            <a:endParaRPr lang="en-GB" b="1" dirty="0"/>
          </a:p>
          <a:p>
            <a:endParaRPr lang="en-GB" dirty="0"/>
          </a:p>
        </p:txBody>
      </p:sp>
      <p:pic>
        <p:nvPicPr>
          <p:cNvPr id="5" name="Picture 4" descr="Cups of coffee">
            <a:extLst>
              <a:ext uri="{FF2B5EF4-FFF2-40B4-BE49-F238E27FC236}">
                <a16:creationId xmlns:a16="http://schemas.microsoft.com/office/drawing/2014/main" id="{5F1237F8-51B1-E300-FD23-A9BF43C1893C}"/>
              </a:ext>
            </a:extLst>
          </p:cNvPr>
          <p:cNvPicPr>
            <a:picLocks noChangeAspect="1"/>
          </p:cNvPicPr>
          <p:nvPr/>
        </p:nvPicPr>
        <p:blipFill>
          <a:blip r:embed="rId2"/>
          <a:srcRect l="24917" r="33183" b="-1"/>
          <a:stretch>
            <a:fillRect/>
          </a:stretch>
        </p:blipFill>
        <p:spPr>
          <a:xfrm>
            <a:off x="1" y="10"/>
            <a:ext cx="4304713" cy="6857990"/>
          </a:xfrm>
          <a:custGeom>
            <a:avLst/>
            <a:gdLst>
              <a:gd name="connsiteX0" fmla="*/ 0 w 4768224"/>
              <a:gd name="connsiteY0" fmla="*/ 0 h 6858000"/>
              <a:gd name="connsiteX1" fmla="*/ 3591342 w 4768224"/>
              <a:gd name="connsiteY1" fmla="*/ 0 h 6858000"/>
              <a:gd name="connsiteX2" fmla="*/ 3657289 w 4768224"/>
              <a:gd name="connsiteY2" fmla="*/ 85262 h 6858000"/>
              <a:gd name="connsiteX3" fmla="*/ 4768224 w 4768224"/>
              <a:gd name="connsiteY3" fmla="*/ 3429000 h 6858000"/>
              <a:gd name="connsiteX4" fmla="*/ 3657289 w 4768224"/>
              <a:gd name="connsiteY4" fmla="*/ 6772739 h 6858000"/>
              <a:gd name="connsiteX5" fmla="*/ 3591342 w 4768224"/>
              <a:gd name="connsiteY5" fmla="*/ 6858000 h 6858000"/>
              <a:gd name="connsiteX6" fmla="*/ 0 w 476822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8224" h="6858000">
                <a:moveTo>
                  <a:pt x="0" y="0"/>
                </a:moveTo>
                <a:lnTo>
                  <a:pt x="3591342" y="0"/>
                </a:lnTo>
                <a:lnTo>
                  <a:pt x="3657289" y="85262"/>
                </a:lnTo>
                <a:cubicBezTo>
                  <a:pt x="4358676" y="1039751"/>
                  <a:pt x="4768224" y="2190404"/>
                  <a:pt x="4768224" y="3429000"/>
                </a:cubicBezTo>
                <a:cubicBezTo>
                  <a:pt x="4768224" y="4667596"/>
                  <a:pt x="4358676" y="5818249"/>
                  <a:pt x="3657289" y="6772739"/>
                </a:cubicBezTo>
                <a:lnTo>
                  <a:pt x="3591342" y="6858000"/>
                </a:lnTo>
                <a:lnTo>
                  <a:pt x="0" y="6858000"/>
                </a:lnTo>
                <a:close/>
              </a:path>
            </a:pathLst>
          </a:custGeom>
          <a:noFill/>
        </p:spPr>
      </p:pic>
    </p:spTree>
    <p:extLst>
      <p:ext uri="{BB962C8B-B14F-4D97-AF65-F5344CB8AC3E}">
        <p14:creationId xmlns:p14="http://schemas.microsoft.com/office/powerpoint/2010/main" val="145027358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16483-3A65-9F3A-3AD1-C3A7B68AAB5E}"/>
            </a:ext>
          </a:extLst>
        </p:cNvPr>
        <p:cNvGrpSpPr/>
        <p:nvPr/>
      </p:nvGrpSpPr>
      <p:grpSpPr>
        <a:xfrm>
          <a:off x="0" y="0"/>
          <a:ext cx="0" cy="0"/>
          <a:chOff x="0" y="0"/>
          <a:chExt cx="0" cy="0"/>
        </a:xfrm>
      </p:grpSpPr>
      <p:sp>
        <p:nvSpPr>
          <p:cNvPr id="12" name="Text Placeholder 1">
            <a:extLst>
              <a:ext uri="{FF2B5EF4-FFF2-40B4-BE49-F238E27FC236}">
                <a16:creationId xmlns:a16="http://schemas.microsoft.com/office/drawing/2014/main" id="{3FC082E8-DAAA-7527-3246-EE2CDB42372A}"/>
              </a:ext>
            </a:extLst>
          </p:cNvPr>
          <p:cNvSpPr>
            <a:spLocks noGrp="1"/>
          </p:cNvSpPr>
          <p:nvPr>
            <p:ph type="body" sz="quarter" idx="11"/>
          </p:nvPr>
        </p:nvSpPr>
        <p:spPr>
          <a:xfrm>
            <a:off x="4304714" y="1820624"/>
            <a:ext cx="7887285" cy="1043490"/>
          </a:xfrm>
        </p:spPr>
        <p:txBody>
          <a:bodyPr>
            <a:noAutofit/>
          </a:bodyPr>
          <a:lstStyle/>
          <a:p>
            <a:r>
              <a:rPr lang="en-US" sz="4000" dirty="0">
                <a:solidFill>
                  <a:schemeClr val="tx1"/>
                </a:solidFill>
              </a:rPr>
              <a:t>Education Strategy Workshop</a:t>
            </a:r>
          </a:p>
        </p:txBody>
      </p:sp>
      <p:sp>
        <p:nvSpPr>
          <p:cNvPr id="3" name="Text Placeholder 2">
            <a:extLst>
              <a:ext uri="{FF2B5EF4-FFF2-40B4-BE49-F238E27FC236}">
                <a16:creationId xmlns:a16="http://schemas.microsoft.com/office/drawing/2014/main" id="{6C2A4699-089C-A38B-64DE-D0A4E46BD81D}"/>
              </a:ext>
            </a:extLst>
          </p:cNvPr>
          <p:cNvSpPr>
            <a:spLocks noGrp="1"/>
          </p:cNvSpPr>
          <p:nvPr>
            <p:ph type="body" sz="quarter" idx="12"/>
          </p:nvPr>
        </p:nvSpPr>
        <p:spPr>
          <a:xfrm>
            <a:off x="4716392" y="2545043"/>
            <a:ext cx="7379038" cy="1772958"/>
          </a:xfrm>
        </p:spPr>
        <p:txBody>
          <a:bodyPr vert="horz" lIns="91440" tIns="45720" rIns="91440" bIns="45720" rtlCol="0">
            <a:normAutofit/>
          </a:bodyPr>
          <a:lstStyle/>
          <a:p>
            <a:pPr algn="ctr"/>
            <a:endParaRPr lang="en-GB" dirty="0"/>
          </a:p>
          <a:p>
            <a:pPr marL="0" indent="0" algn="ctr">
              <a:buNone/>
            </a:pPr>
            <a:r>
              <a:rPr lang="en-GB" dirty="0">
                <a:solidFill>
                  <a:schemeClr val="tx1"/>
                </a:solidFill>
              </a:rPr>
              <a:t>The </a:t>
            </a:r>
            <a:r>
              <a:rPr lang="en-GB" dirty="0" err="1">
                <a:solidFill>
                  <a:schemeClr val="tx1"/>
                </a:solidFill>
              </a:rPr>
              <a:t>Insyte</a:t>
            </a:r>
            <a:r>
              <a:rPr lang="en-GB" dirty="0">
                <a:solidFill>
                  <a:schemeClr val="tx1"/>
                </a:solidFill>
              </a:rPr>
              <a:t> Team (Young Advisors &amp; YIAG Team)</a:t>
            </a:r>
          </a:p>
          <a:p>
            <a:pPr algn="ctr"/>
            <a:endParaRPr lang="en-GB" b="1" dirty="0"/>
          </a:p>
          <a:p>
            <a:pPr marL="0" indent="0" algn="ctr">
              <a:buNone/>
            </a:pPr>
            <a:endParaRPr lang="en-GB" b="1" dirty="0"/>
          </a:p>
          <a:p>
            <a:pPr algn="ctr"/>
            <a:endParaRPr lang="en-GB" dirty="0"/>
          </a:p>
        </p:txBody>
      </p:sp>
      <p:pic>
        <p:nvPicPr>
          <p:cNvPr id="7" name="Picture 6">
            <a:extLst>
              <a:ext uri="{FF2B5EF4-FFF2-40B4-BE49-F238E27FC236}">
                <a16:creationId xmlns:a16="http://schemas.microsoft.com/office/drawing/2014/main" id="{F79AD2A8-E288-568E-724C-08724047AFD1}"/>
              </a:ext>
            </a:extLst>
          </p:cNvPr>
          <p:cNvPicPr>
            <a:picLocks noChangeAspect="1"/>
          </p:cNvPicPr>
          <p:nvPr/>
        </p:nvPicPr>
        <p:blipFill>
          <a:blip r:embed="rId2"/>
          <a:srcRect l="19427" r="38673" b="-1"/>
          <a:stretch>
            <a:fillRect/>
          </a:stretch>
        </p:blipFill>
        <p:spPr>
          <a:xfrm>
            <a:off x="1" y="10"/>
            <a:ext cx="4304713" cy="6857990"/>
          </a:xfrm>
          <a:custGeom>
            <a:avLst/>
            <a:gdLst>
              <a:gd name="connsiteX0" fmla="*/ 0 w 4768224"/>
              <a:gd name="connsiteY0" fmla="*/ 0 h 6858000"/>
              <a:gd name="connsiteX1" fmla="*/ 3591342 w 4768224"/>
              <a:gd name="connsiteY1" fmla="*/ 0 h 6858000"/>
              <a:gd name="connsiteX2" fmla="*/ 3657289 w 4768224"/>
              <a:gd name="connsiteY2" fmla="*/ 85262 h 6858000"/>
              <a:gd name="connsiteX3" fmla="*/ 4768224 w 4768224"/>
              <a:gd name="connsiteY3" fmla="*/ 3429000 h 6858000"/>
              <a:gd name="connsiteX4" fmla="*/ 3657289 w 4768224"/>
              <a:gd name="connsiteY4" fmla="*/ 6772739 h 6858000"/>
              <a:gd name="connsiteX5" fmla="*/ 3591342 w 4768224"/>
              <a:gd name="connsiteY5" fmla="*/ 6858000 h 6858000"/>
              <a:gd name="connsiteX6" fmla="*/ 0 w 476822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8224" h="6858000">
                <a:moveTo>
                  <a:pt x="0" y="0"/>
                </a:moveTo>
                <a:lnTo>
                  <a:pt x="3591342" y="0"/>
                </a:lnTo>
                <a:lnTo>
                  <a:pt x="3657289" y="85262"/>
                </a:lnTo>
                <a:cubicBezTo>
                  <a:pt x="4358676" y="1039751"/>
                  <a:pt x="4768224" y="2190404"/>
                  <a:pt x="4768224" y="3429000"/>
                </a:cubicBezTo>
                <a:cubicBezTo>
                  <a:pt x="4768224" y="4667596"/>
                  <a:pt x="4358676" y="5818249"/>
                  <a:pt x="3657289" y="6772739"/>
                </a:cubicBezTo>
                <a:lnTo>
                  <a:pt x="3591342" y="6858000"/>
                </a:lnTo>
                <a:lnTo>
                  <a:pt x="0" y="6858000"/>
                </a:lnTo>
                <a:close/>
              </a:path>
            </a:pathLst>
          </a:custGeom>
          <a:noFill/>
        </p:spPr>
      </p:pic>
    </p:spTree>
    <p:extLst>
      <p:ext uri="{BB962C8B-B14F-4D97-AF65-F5344CB8AC3E}">
        <p14:creationId xmlns:p14="http://schemas.microsoft.com/office/powerpoint/2010/main" val="134828994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50770" y="254070"/>
            <a:ext cx="1595147" cy="863460"/>
          </a:xfrm>
          <a:custGeom>
            <a:avLst/>
            <a:gdLst/>
            <a:ahLst/>
            <a:cxnLst/>
            <a:rect l="l" t="t" r="r" b="b"/>
            <a:pathLst>
              <a:path w="2392720" h="1295190">
                <a:moveTo>
                  <a:pt x="0" y="0"/>
                </a:moveTo>
                <a:lnTo>
                  <a:pt x="2392721" y="0"/>
                </a:lnTo>
                <a:lnTo>
                  <a:pt x="2392721" y="1295190"/>
                </a:lnTo>
                <a:lnTo>
                  <a:pt x="0" y="1295190"/>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3" name="Freeform 3"/>
          <p:cNvSpPr/>
          <p:nvPr/>
        </p:nvSpPr>
        <p:spPr>
          <a:xfrm>
            <a:off x="-86717" y="-48779"/>
            <a:ext cx="13382312" cy="7527551"/>
          </a:xfrm>
          <a:custGeom>
            <a:avLst/>
            <a:gdLst/>
            <a:ahLst/>
            <a:cxnLst/>
            <a:rect l="l" t="t" r="r" b="b"/>
            <a:pathLst>
              <a:path w="20073468" h="11291326">
                <a:moveTo>
                  <a:pt x="0" y="0"/>
                </a:moveTo>
                <a:lnTo>
                  <a:pt x="20073468" y="0"/>
                </a:lnTo>
                <a:lnTo>
                  <a:pt x="20073468" y="11291326"/>
                </a:lnTo>
                <a:lnTo>
                  <a:pt x="0" y="11291326"/>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4" name="TextBox 4"/>
          <p:cNvSpPr txBox="1"/>
          <p:nvPr/>
        </p:nvSpPr>
        <p:spPr>
          <a:xfrm>
            <a:off x="536624" y="187742"/>
            <a:ext cx="6448385" cy="1128450"/>
          </a:xfrm>
          <a:prstGeom prst="rect">
            <a:avLst/>
          </a:prstGeom>
        </p:spPr>
        <p:txBody>
          <a:bodyPr lIns="0" tIns="0" rIns="0" bIns="0" rtlCol="0" anchor="t">
            <a:spAutoFit/>
          </a:bodyPr>
          <a:lstStyle/>
          <a:p>
            <a:pPr defTabSz="609630">
              <a:lnSpc>
                <a:spcPts val="4606"/>
              </a:lnSpc>
              <a:spcBef>
                <a:spcPct val="0"/>
              </a:spcBef>
            </a:pPr>
            <a:r>
              <a:rPr lang="en-US" sz="3290" b="1">
                <a:solidFill>
                  <a:srgbClr val="FFFFFF"/>
                </a:solidFill>
                <a:latin typeface="Poppins Bold"/>
                <a:ea typeface="Poppins Bold"/>
                <a:cs typeface="Poppins Bold"/>
                <a:sym typeface="Poppins Bold"/>
              </a:rPr>
              <a:t>Young People’s Ideas, Education Strategy</a:t>
            </a:r>
          </a:p>
        </p:txBody>
      </p:sp>
      <p:sp>
        <p:nvSpPr>
          <p:cNvPr id="5" name="TextBox 5"/>
          <p:cNvSpPr txBox="1"/>
          <p:nvPr/>
        </p:nvSpPr>
        <p:spPr>
          <a:xfrm>
            <a:off x="536624" y="1740683"/>
            <a:ext cx="6448385" cy="4781886"/>
          </a:xfrm>
          <a:prstGeom prst="rect">
            <a:avLst/>
          </a:prstGeom>
        </p:spPr>
        <p:txBody>
          <a:bodyPr lIns="0" tIns="0" rIns="0" bIns="0" rtlCol="0" anchor="t">
            <a:spAutoFit/>
          </a:bodyPr>
          <a:lstStyle/>
          <a:p>
            <a:pPr marL="337996" lvl="1" indent="-168998" algn="just" defTabSz="609630">
              <a:lnSpc>
                <a:spcPts val="2191"/>
              </a:lnSpc>
              <a:buFont typeface="Arial"/>
              <a:buChar char="•"/>
            </a:pPr>
            <a:r>
              <a:rPr lang="en-US" sz="1565">
                <a:solidFill>
                  <a:srgbClr val="FFFFFF"/>
                </a:solidFill>
                <a:latin typeface="Poppins"/>
                <a:ea typeface="Poppins"/>
                <a:cs typeface="Poppins"/>
                <a:sym typeface="Poppins"/>
              </a:rPr>
              <a:t>We are the Insyte team, a collective of young people aged 13-25 from Waltham Forest. </a:t>
            </a:r>
          </a:p>
          <a:p>
            <a:pPr marL="337996" lvl="1" indent="-168998" algn="just" defTabSz="609630">
              <a:lnSpc>
                <a:spcPts val="2191"/>
              </a:lnSpc>
              <a:buFont typeface="Arial"/>
              <a:buChar char="•"/>
            </a:pPr>
            <a:r>
              <a:rPr lang="en-US" sz="1565">
                <a:solidFill>
                  <a:srgbClr val="FFFFFF"/>
                </a:solidFill>
                <a:latin typeface="Poppins"/>
                <a:ea typeface="Poppins"/>
                <a:cs typeface="Poppins"/>
                <a:sym typeface="Poppins"/>
              </a:rPr>
              <a:t>Last July we designed and delivered a number of workshops across the borough for young people, to ensure their views about what is important in education were reflected. </a:t>
            </a:r>
          </a:p>
          <a:p>
            <a:pPr marL="337996" lvl="1" indent="-168998" algn="just" defTabSz="609630">
              <a:lnSpc>
                <a:spcPts val="2191"/>
              </a:lnSpc>
              <a:buFont typeface="Arial"/>
              <a:buChar char="•"/>
            </a:pPr>
            <a:r>
              <a:rPr lang="en-US" sz="1565">
                <a:solidFill>
                  <a:srgbClr val="FFFFFF"/>
                </a:solidFill>
                <a:latin typeface="Poppins"/>
                <a:ea typeface="Poppins"/>
                <a:cs typeface="Poppins"/>
                <a:sym typeface="Poppins"/>
              </a:rPr>
              <a:t>We engaged with over 350 young people including young people in primary, secondary and alternative provisions. </a:t>
            </a:r>
          </a:p>
          <a:p>
            <a:pPr marL="337996" lvl="1" indent="-168998" algn="just" defTabSz="609630">
              <a:lnSpc>
                <a:spcPts val="2191"/>
              </a:lnSpc>
              <a:buFont typeface="Arial"/>
              <a:buChar char="•"/>
            </a:pPr>
            <a:r>
              <a:rPr lang="en-US" sz="1565">
                <a:solidFill>
                  <a:srgbClr val="FFFFFF"/>
                </a:solidFill>
                <a:latin typeface="Poppins"/>
                <a:ea typeface="Poppins"/>
                <a:cs typeface="Poppins"/>
                <a:sym typeface="Poppins"/>
              </a:rPr>
              <a:t>Today we are going to present back the key themes and explore with you, how together we can focus on them </a:t>
            </a:r>
          </a:p>
          <a:p>
            <a:pPr algn="just" defTabSz="609630">
              <a:lnSpc>
                <a:spcPts val="2191"/>
              </a:lnSpc>
            </a:pPr>
            <a:endParaRPr lang="en-US" sz="1565">
              <a:solidFill>
                <a:srgbClr val="FFFFFF"/>
              </a:solidFill>
              <a:latin typeface="Poppins"/>
              <a:ea typeface="Poppins"/>
              <a:cs typeface="Poppins"/>
              <a:sym typeface="Poppins"/>
            </a:endParaRPr>
          </a:p>
          <a:p>
            <a:pPr algn="just" defTabSz="609630">
              <a:lnSpc>
                <a:spcPts val="2191"/>
              </a:lnSpc>
            </a:pPr>
            <a:r>
              <a:rPr lang="en-US" sz="1565" b="1">
                <a:solidFill>
                  <a:srgbClr val="FFFFFF"/>
                </a:solidFill>
                <a:latin typeface="Poppins Bold"/>
                <a:ea typeface="Poppins Bold"/>
                <a:cs typeface="Poppins Bold"/>
                <a:sym typeface="Poppins Bold"/>
              </a:rPr>
              <a:t>To get started, we want to do a similar exercise that we did in the workshops. </a:t>
            </a:r>
            <a:r>
              <a:rPr lang="en-US" sz="1565">
                <a:solidFill>
                  <a:srgbClr val="FFFFFF"/>
                </a:solidFill>
                <a:latin typeface="Poppins"/>
                <a:ea typeface="Poppins"/>
                <a:cs typeface="Poppins"/>
                <a:sym typeface="Poppins"/>
              </a:rPr>
              <a:t>You should each have a table tennis ball and sharpie. Please write down:</a:t>
            </a:r>
          </a:p>
          <a:p>
            <a:pPr algn="just" defTabSz="609630">
              <a:lnSpc>
                <a:spcPts val="2191"/>
              </a:lnSpc>
            </a:pPr>
            <a:endParaRPr lang="en-US" sz="1565">
              <a:solidFill>
                <a:srgbClr val="FFFFFF"/>
              </a:solidFill>
              <a:latin typeface="Poppins"/>
              <a:ea typeface="Poppins"/>
              <a:cs typeface="Poppins"/>
              <a:sym typeface="Poppins"/>
            </a:endParaRPr>
          </a:p>
          <a:p>
            <a:pPr marL="337996" lvl="1" indent="-168998" algn="just" defTabSz="609630">
              <a:lnSpc>
                <a:spcPts val="2191"/>
              </a:lnSpc>
              <a:buFontTx/>
              <a:buAutoNum type="arabicPeriod"/>
            </a:pPr>
            <a:r>
              <a:rPr lang="en-US" sz="1565">
                <a:solidFill>
                  <a:srgbClr val="FFFFFF"/>
                </a:solidFill>
                <a:latin typeface="Poppins"/>
                <a:ea typeface="Poppins"/>
                <a:cs typeface="Poppins"/>
                <a:sym typeface="Poppins"/>
              </a:rPr>
              <a:t>One thing you love about your school</a:t>
            </a:r>
          </a:p>
          <a:p>
            <a:pPr marL="337996" lvl="1" indent="-168998" algn="just" defTabSz="609630">
              <a:lnSpc>
                <a:spcPts val="2191"/>
              </a:lnSpc>
              <a:buFontTx/>
              <a:buAutoNum type="arabicPeriod"/>
            </a:pPr>
            <a:r>
              <a:rPr lang="en-US" sz="1565">
                <a:solidFill>
                  <a:srgbClr val="FFFFFF"/>
                </a:solidFill>
                <a:latin typeface="Poppins"/>
                <a:ea typeface="Poppins"/>
                <a:cs typeface="Poppins"/>
                <a:sym typeface="Poppins"/>
              </a:rPr>
              <a:t>One thing you learn from the children and young people you work with</a:t>
            </a:r>
          </a:p>
        </p:txBody>
      </p:sp>
      <p:sp>
        <p:nvSpPr>
          <p:cNvPr id="6" name="Freeform 6"/>
          <p:cNvSpPr/>
          <p:nvPr/>
        </p:nvSpPr>
        <p:spPr>
          <a:xfrm>
            <a:off x="8074159" y="1336706"/>
            <a:ext cx="3209268" cy="4930595"/>
          </a:xfrm>
          <a:custGeom>
            <a:avLst/>
            <a:gdLst/>
            <a:ahLst/>
            <a:cxnLst/>
            <a:rect l="l" t="t" r="r" b="b"/>
            <a:pathLst>
              <a:path w="4813902" h="7395892">
                <a:moveTo>
                  <a:pt x="0" y="0"/>
                </a:moveTo>
                <a:lnTo>
                  <a:pt x="4813902" y="0"/>
                </a:lnTo>
                <a:lnTo>
                  <a:pt x="4813902" y="7395892"/>
                </a:lnTo>
                <a:lnTo>
                  <a:pt x="0" y="7395892"/>
                </a:lnTo>
                <a:lnTo>
                  <a:pt x="0" y="0"/>
                </a:lnTo>
                <a:close/>
              </a:path>
            </a:pathLst>
          </a:custGeom>
          <a:blipFill>
            <a:blip r:embed="rId4"/>
            <a:stretch>
              <a:fillRect l="-7626" t="-6177" r="-11491" b="-4402"/>
            </a:stretch>
          </a:blipFill>
        </p:spPr>
        <p:txBody>
          <a:bodyPr/>
          <a:lstStyle/>
          <a:p>
            <a:pPr defTabSz="609630"/>
            <a:endParaRPr lang="en-GB" sz="1200">
              <a:solidFill>
                <a:prstClr val="black"/>
              </a:solidFill>
              <a:latin typeface="Calibri"/>
            </a:endParaRPr>
          </a:p>
        </p:txBody>
      </p:sp>
      <p:sp>
        <p:nvSpPr>
          <p:cNvPr id="7" name="Freeform 7"/>
          <p:cNvSpPr/>
          <p:nvPr/>
        </p:nvSpPr>
        <p:spPr>
          <a:xfrm>
            <a:off x="10373593" y="130661"/>
            <a:ext cx="1595147" cy="863460"/>
          </a:xfrm>
          <a:custGeom>
            <a:avLst/>
            <a:gdLst/>
            <a:ahLst/>
            <a:cxnLst/>
            <a:rect l="l" t="t" r="r" b="b"/>
            <a:pathLst>
              <a:path w="2392720" h="1295190">
                <a:moveTo>
                  <a:pt x="0" y="0"/>
                </a:moveTo>
                <a:lnTo>
                  <a:pt x="2392720" y="0"/>
                </a:lnTo>
                <a:lnTo>
                  <a:pt x="2392720" y="1295190"/>
                </a:lnTo>
                <a:lnTo>
                  <a:pt x="0" y="1295190"/>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540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3" name="Freeform 3"/>
          <p:cNvSpPr/>
          <p:nvPr/>
        </p:nvSpPr>
        <p:spPr>
          <a:xfrm>
            <a:off x="10373593" y="130661"/>
            <a:ext cx="1595147" cy="863460"/>
          </a:xfrm>
          <a:custGeom>
            <a:avLst/>
            <a:gdLst/>
            <a:ahLst/>
            <a:cxnLst/>
            <a:rect l="l" t="t" r="r" b="b"/>
            <a:pathLst>
              <a:path w="2392720" h="1295190">
                <a:moveTo>
                  <a:pt x="0" y="0"/>
                </a:moveTo>
                <a:lnTo>
                  <a:pt x="2392720" y="0"/>
                </a:lnTo>
                <a:lnTo>
                  <a:pt x="2392720" y="1295190"/>
                </a:lnTo>
                <a:lnTo>
                  <a:pt x="0" y="1295190"/>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4" name="Freeform 4"/>
          <p:cNvSpPr/>
          <p:nvPr/>
        </p:nvSpPr>
        <p:spPr>
          <a:xfrm>
            <a:off x="1434587" y="1901929"/>
            <a:ext cx="1633892" cy="1756873"/>
          </a:xfrm>
          <a:custGeom>
            <a:avLst/>
            <a:gdLst/>
            <a:ahLst/>
            <a:cxnLst/>
            <a:rect l="l" t="t" r="r" b="b"/>
            <a:pathLst>
              <a:path w="2450838" h="2635310">
                <a:moveTo>
                  <a:pt x="0" y="0"/>
                </a:moveTo>
                <a:lnTo>
                  <a:pt x="2450838" y="0"/>
                </a:lnTo>
                <a:lnTo>
                  <a:pt x="2450838" y="2635309"/>
                </a:lnTo>
                <a:lnTo>
                  <a:pt x="0" y="26353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GB" sz="1200">
              <a:solidFill>
                <a:prstClr val="black"/>
              </a:solidFill>
              <a:latin typeface="Calibri"/>
            </a:endParaRPr>
          </a:p>
        </p:txBody>
      </p:sp>
      <p:sp>
        <p:nvSpPr>
          <p:cNvPr id="5" name="TextBox 5"/>
          <p:cNvSpPr txBox="1"/>
          <p:nvPr/>
        </p:nvSpPr>
        <p:spPr>
          <a:xfrm>
            <a:off x="1211485" y="1065267"/>
            <a:ext cx="9866180" cy="550087"/>
          </a:xfrm>
          <a:prstGeom prst="rect">
            <a:avLst/>
          </a:prstGeom>
        </p:spPr>
        <p:txBody>
          <a:bodyPr lIns="0" tIns="0" rIns="0" bIns="0" rtlCol="0" anchor="t">
            <a:spAutoFit/>
          </a:bodyPr>
          <a:lstStyle/>
          <a:p>
            <a:pPr algn="ctr" defTabSz="609630">
              <a:lnSpc>
                <a:spcPts val="4700"/>
              </a:lnSpc>
              <a:spcBef>
                <a:spcPct val="0"/>
              </a:spcBef>
            </a:pPr>
            <a:r>
              <a:rPr lang="en-US" sz="3357" b="1">
                <a:solidFill>
                  <a:srgbClr val="FFFFFF"/>
                </a:solidFill>
                <a:latin typeface="Poppins Bold"/>
                <a:ea typeface="Poppins Bold"/>
                <a:cs typeface="Poppins Bold"/>
                <a:sym typeface="Poppins Bold"/>
              </a:rPr>
              <a:t>What young people like about their schools?  </a:t>
            </a:r>
          </a:p>
        </p:txBody>
      </p:sp>
      <p:sp>
        <p:nvSpPr>
          <p:cNvPr id="6" name="Freeform 6"/>
          <p:cNvSpPr/>
          <p:nvPr/>
        </p:nvSpPr>
        <p:spPr>
          <a:xfrm>
            <a:off x="3298198" y="1901929"/>
            <a:ext cx="1633892" cy="1756873"/>
          </a:xfrm>
          <a:custGeom>
            <a:avLst/>
            <a:gdLst/>
            <a:ahLst/>
            <a:cxnLst/>
            <a:rect l="l" t="t" r="r" b="b"/>
            <a:pathLst>
              <a:path w="2450838" h="2635310">
                <a:moveTo>
                  <a:pt x="0" y="0"/>
                </a:moveTo>
                <a:lnTo>
                  <a:pt x="2450838" y="0"/>
                </a:lnTo>
                <a:lnTo>
                  <a:pt x="2450838" y="2635309"/>
                </a:lnTo>
                <a:lnTo>
                  <a:pt x="0" y="26353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GB" sz="1200">
              <a:solidFill>
                <a:prstClr val="black"/>
              </a:solidFill>
              <a:latin typeface="Calibri"/>
            </a:endParaRPr>
          </a:p>
        </p:txBody>
      </p:sp>
      <p:sp>
        <p:nvSpPr>
          <p:cNvPr id="7" name="Freeform 7"/>
          <p:cNvSpPr/>
          <p:nvPr/>
        </p:nvSpPr>
        <p:spPr>
          <a:xfrm>
            <a:off x="1434587" y="3782814"/>
            <a:ext cx="1633892" cy="1756873"/>
          </a:xfrm>
          <a:custGeom>
            <a:avLst/>
            <a:gdLst/>
            <a:ahLst/>
            <a:cxnLst/>
            <a:rect l="l" t="t" r="r" b="b"/>
            <a:pathLst>
              <a:path w="2450838" h="2635310">
                <a:moveTo>
                  <a:pt x="0" y="0"/>
                </a:moveTo>
                <a:lnTo>
                  <a:pt x="2450838" y="0"/>
                </a:lnTo>
                <a:lnTo>
                  <a:pt x="2450838" y="2635309"/>
                </a:lnTo>
                <a:lnTo>
                  <a:pt x="0" y="26353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GB" sz="1200">
              <a:solidFill>
                <a:prstClr val="black"/>
              </a:solidFill>
              <a:latin typeface="Calibri"/>
            </a:endParaRPr>
          </a:p>
        </p:txBody>
      </p:sp>
      <p:sp>
        <p:nvSpPr>
          <p:cNvPr id="8" name="Freeform 8"/>
          <p:cNvSpPr/>
          <p:nvPr/>
        </p:nvSpPr>
        <p:spPr>
          <a:xfrm>
            <a:off x="3298198" y="3782814"/>
            <a:ext cx="1633892" cy="1756873"/>
          </a:xfrm>
          <a:custGeom>
            <a:avLst/>
            <a:gdLst/>
            <a:ahLst/>
            <a:cxnLst/>
            <a:rect l="l" t="t" r="r" b="b"/>
            <a:pathLst>
              <a:path w="2450838" h="2635310">
                <a:moveTo>
                  <a:pt x="0" y="0"/>
                </a:moveTo>
                <a:lnTo>
                  <a:pt x="2450838" y="0"/>
                </a:lnTo>
                <a:lnTo>
                  <a:pt x="2450838" y="2635309"/>
                </a:lnTo>
                <a:lnTo>
                  <a:pt x="0" y="26353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GB" sz="1200">
              <a:solidFill>
                <a:prstClr val="black"/>
              </a:solidFill>
              <a:latin typeface="Calibri"/>
            </a:endParaRPr>
          </a:p>
        </p:txBody>
      </p:sp>
      <p:sp>
        <p:nvSpPr>
          <p:cNvPr id="9" name="Freeform 9"/>
          <p:cNvSpPr/>
          <p:nvPr/>
        </p:nvSpPr>
        <p:spPr>
          <a:xfrm>
            <a:off x="5160690" y="1901929"/>
            <a:ext cx="1633892" cy="1756873"/>
          </a:xfrm>
          <a:custGeom>
            <a:avLst/>
            <a:gdLst/>
            <a:ahLst/>
            <a:cxnLst/>
            <a:rect l="l" t="t" r="r" b="b"/>
            <a:pathLst>
              <a:path w="2450838" h="2635310">
                <a:moveTo>
                  <a:pt x="0" y="0"/>
                </a:moveTo>
                <a:lnTo>
                  <a:pt x="2450838" y="0"/>
                </a:lnTo>
                <a:lnTo>
                  <a:pt x="2450838" y="2635309"/>
                </a:lnTo>
                <a:lnTo>
                  <a:pt x="0" y="26353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GB" sz="1200">
              <a:solidFill>
                <a:prstClr val="black"/>
              </a:solidFill>
              <a:latin typeface="Calibri"/>
            </a:endParaRPr>
          </a:p>
        </p:txBody>
      </p:sp>
      <p:sp>
        <p:nvSpPr>
          <p:cNvPr id="10" name="Freeform 10"/>
          <p:cNvSpPr/>
          <p:nvPr/>
        </p:nvSpPr>
        <p:spPr>
          <a:xfrm>
            <a:off x="5160690" y="3782814"/>
            <a:ext cx="1633892" cy="1756873"/>
          </a:xfrm>
          <a:custGeom>
            <a:avLst/>
            <a:gdLst/>
            <a:ahLst/>
            <a:cxnLst/>
            <a:rect l="l" t="t" r="r" b="b"/>
            <a:pathLst>
              <a:path w="2450838" h="2635310">
                <a:moveTo>
                  <a:pt x="0" y="0"/>
                </a:moveTo>
                <a:lnTo>
                  <a:pt x="2450838" y="0"/>
                </a:lnTo>
                <a:lnTo>
                  <a:pt x="2450838" y="2635309"/>
                </a:lnTo>
                <a:lnTo>
                  <a:pt x="0" y="26353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GB" sz="1200">
              <a:solidFill>
                <a:prstClr val="black"/>
              </a:solidFill>
              <a:latin typeface="Calibri"/>
            </a:endParaRPr>
          </a:p>
        </p:txBody>
      </p:sp>
      <p:sp>
        <p:nvSpPr>
          <p:cNvPr id="11" name="Freeform 11"/>
          <p:cNvSpPr/>
          <p:nvPr/>
        </p:nvSpPr>
        <p:spPr>
          <a:xfrm>
            <a:off x="7023182" y="1901929"/>
            <a:ext cx="1633892" cy="1756873"/>
          </a:xfrm>
          <a:custGeom>
            <a:avLst/>
            <a:gdLst/>
            <a:ahLst/>
            <a:cxnLst/>
            <a:rect l="l" t="t" r="r" b="b"/>
            <a:pathLst>
              <a:path w="2450838" h="2635310">
                <a:moveTo>
                  <a:pt x="0" y="0"/>
                </a:moveTo>
                <a:lnTo>
                  <a:pt x="2450838" y="0"/>
                </a:lnTo>
                <a:lnTo>
                  <a:pt x="2450838" y="2635309"/>
                </a:lnTo>
                <a:lnTo>
                  <a:pt x="0" y="26353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GB" sz="1200">
              <a:solidFill>
                <a:prstClr val="black"/>
              </a:solidFill>
              <a:latin typeface="Calibri"/>
            </a:endParaRPr>
          </a:p>
        </p:txBody>
      </p:sp>
      <p:sp>
        <p:nvSpPr>
          <p:cNvPr id="12" name="Freeform 12"/>
          <p:cNvSpPr/>
          <p:nvPr/>
        </p:nvSpPr>
        <p:spPr>
          <a:xfrm>
            <a:off x="7023182" y="3782814"/>
            <a:ext cx="1633892" cy="1756873"/>
          </a:xfrm>
          <a:custGeom>
            <a:avLst/>
            <a:gdLst/>
            <a:ahLst/>
            <a:cxnLst/>
            <a:rect l="l" t="t" r="r" b="b"/>
            <a:pathLst>
              <a:path w="2450838" h="2635310">
                <a:moveTo>
                  <a:pt x="0" y="0"/>
                </a:moveTo>
                <a:lnTo>
                  <a:pt x="2450838" y="0"/>
                </a:lnTo>
                <a:lnTo>
                  <a:pt x="2450838" y="2635309"/>
                </a:lnTo>
                <a:lnTo>
                  <a:pt x="0" y="26353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GB" sz="1200">
              <a:solidFill>
                <a:prstClr val="black"/>
              </a:solidFill>
              <a:latin typeface="Calibri"/>
            </a:endParaRPr>
          </a:p>
        </p:txBody>
      </p:sp>
      <p:sp>
        <p:nvSpPr>
          <p:cNvPr id="13" name="Freeform 13"/>
          <p:cNvSpPr/>
          <p:nvPr/>
        </p:nvSpPr>
        <p:spPr>
          <a:xfrm>
            <a:off x="8885674" y="1901929"/>
            <a:ext cx="1633892" cy="1756873"/>
          </a:xfrm>
          <a:custGeom>
            <a:avLst/>
            <a:gdLst/>
            <a:ahLst/>
            <a:cxnLst/>
            <a:rect l="l" t="t" r="r" b="b"/>
            <a:pathLst>
              <a:path w="2450838" h="2635310">
                <a:moveTo>
                  <a:pt x="0" y="0"/>
                </a:moveTo>
                <a:lnTo>
                  <a:pt x="2450838" y="0"/>
                </a:lnTo>
                <a:lnTo>
                  <a:pt x="2450838" y="2635309"/>
                </a:lnTo>
                <a:lnTo>
                  <a:pt x="0" y="26353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GB" sz="1200">
              <a:solidFill>
                <a:prstClr val="black"/>
              </a:solidFill>
              <a:latin typeface="Calibri"/>
            </a:endParaRPr>
          </a:p>
        </p:txBody>
      </p:sp>
      <p:sp>
        <p:nvSpPr>
          <p:cNvPr id="14" name="Freeform 14"/>
          <p:cNvSpPr/>
          <p:nvPr/>
        </p:nvSpPr>
        <p:spPr>
          <a:xfrm>
            <a:off x="8885674" y="3830252"/>
            <a:ext cx="1633892" cy="1756873"/>
          </a:xfrm>
          <a:custGeom>
            <a:avLst/>
            <a:gdLst/>
            <a:ahLst/>
            <a:cxnLst/>
            <a:rect l="l" t="t" r="r" b="b"/>
            <a:pathLst>
              <a:path w="2450838" h="2635310">
                <a:moveTo>
                  <a:pt x="0" y="0"/>
                </a:moveTo>
                <a:lnTo>
                  <a:pt x="2450838" y="0"/>
                </a:lnTo>
                <a:lnTo>
                  <a:pt x="2450838" y="2635310"/>
                </a:lnTo>
                <a:lnTo>
                  <a:pt x="0" y="263531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GB" sz="1200">
              <a:solidFill>
                <a:prstClr val="black"/>
              </a:solidFill>
              <a:latin typeface="Calibri"/>
            </a:endParaRPr>
          </a:p>
        </p:txBody>
      </p:sp>
      <p:sp>
        <p:nvSpPr>
          <p:cNvPr id="15" name="TextBox 15"/>
          <p:cNvSpPr txBox="1"/>
          <p:nvPr/>
        </p:nvSpPr>
        <p:spPr>
          <a:xfrm>
            <a:off x="1435706" y="2447047"/>
            <a:ext cx="1633892" cy="624145"/>
          </a:xfrm>
          <a:prstGeom prst="rect">
            <a:avLst/>
          </a:prstGeom>
        </p:spPr>
        <p:txBody>
          <a:bodyPr lIns="0" tIns="0" rIns="0" bIns="0" rtlCol="0" anchor="t">
            <a:spAutoFit/>
          </a:bodyPr>
          <a:lstStyle/>
          <a:p>
            <a:pPr algn="ctr" defTabSz="609630">
              <a:lnSpc>
                <a:spcPts val="2459"/>
              </a:lnSpc>
              <a:spcBef>
                <a:spcPct val="0"/>
              </a:spcBef>
            </a:pPr>
            <a:r>
              <a:rPr lang="en-US" sz="1757" dirty="0">
                <a:solidFill>
                  <a:srgbClr val="000000"/>
                </a:solidFill>
                <a:latin typeface="Poppins"/>
                <a:ea typeface="Poppins"/>
                <a:cs typeface="Poppins"/>
                <a:sym typeface="Poppins"/>
              </a:rPr>
              <a:t>Friends &amp; Friendships</a:t>
            </a:r>
          </a:p>
        </p:txBody>
      </p:sp>
      <p:sp>
        <p:nvSpPr>
          <p:cNvPr id="16" name="TextBox 16"/>
          <p:cNvSpPr txBox="1"/>
          <p:nvPr/>
        </p:nvSpPr>
        <p:spPr>
          <a:xfrm>
            <a:off x="1434587" y="4219781"/>
            <a:ext cx="1633892" cy="944746"/>
          </a:xfrm>
          <a:prstGeom prst="rect">
            <a:avLst/>
          </a:prstGeom>
        </p:spPr>
        <p:txBody>
          <a:bodyPr lIns="0" tIns="0" rIns="0" bIns="0" rtlCol="0" anchor="t">
            <a:spAutoFit/>
          </a:bodyPr>
          <a:lstStyle/>
          <a:p>
            <a:pPr algn="ctr" defTabSz="609630">
              <a:lnSpc>
                <a:spcPts val="2459"/>
              </a:lnSpc>
              <a:spcBef>
                <a:spcPct val="0"/>
              </a:spcBef>
            </a:pPr>
            <a:r>
              <a:rPr lang="en-US" sz="1757">
                <a:solidFill>
                  <a:srgbClr val="000000"/>
                </a:solidFill>
                <a:latin typeface="Poppins"/>
                <a:ea typeface="Poppins"/>
                <a:cs typeface="Poppins"/>
                <a:sym typeface="Poppins"/>
              </a:rPr>
              <a:t>Diversity in School &amp; Inclusion</a:t>
            </a:r>
          </a:p>
        </p:txBody>
      </p:sp>
      <p:sp>
        <p:nvSpPr>
          <p:cNvPr id="17" name="TextBox 17"/>
          <p:cNvSpPr txBox="1"/>
          <p:nvPr/>
        </p:nvSpPr>
        <p:spPr>
          <a:xfrm>
            <a:off x="3298198" y="2447047"/>
            <a:ext cx="1633892" cy="944746"/>
          </a:xfrm>
          <a:prstGeom prst="rect">
            <a:avLst/>
          </a:prstGeom>
        </p:spPr>
        <p:txBody>
          <a:bodyPr lIns="0" tIns="0" rIns="0" bIns="0" rtlCol="0" anchor="t">
            <a:spAutoFit/>
          </a:bodyPr>
          <a:lstStyle/>
          <a:p>
            <a:pPr algn="ctr" defTabSz="609630">
              <a:lnSpc>
                <a:spcPts val="2459"/>
              </a:lnSpc>
              <a:spcBef>
                <a:spcPct val="0"/>
              </a:spcBef>
            </a:pPr>
            <a:r>
              <a:rPr lang="en-US" sz="1757">
                <a:solidFill>
                  <a:srgbClr val="000000"/>
                </a:solidFill>
                <a:latin typeface="Poppins"/>
                <a:ea typeface="Poppins"/>
                <a:cs typeface="Poppins"/>
                <a:sym typeface="Poppins"/>
              </a:rPr>
              <a:t>Socialising, Lunch Time &amp; Break </a:t>
            </a:r>
          </a:p>
        </p:txBody>
      </p:sp>
      <p:sp>
        <p:nvSpPr>
          <p:cNvPr id="18" name="TextBox 18"/>
          <p:cNvSpPr txBox="1"/>
          <p:nvPr/>
        </p:nvSpPr>
        <p:spPr>
          <a:xfrm>
            <a:off x="3297639" y="4070541"/>
            <a:ext cx="1633892" cy="1331839"/>
          </a:xfrm>
          <a:prstGeom prst="rect">
            <a:avLst/>
          </a:prstGeom>
        </p:spPr>
        <p:txBody>
          <a:bodyPr lIns="0" tIns="0" rIns="0" bIns="0" rtlCol="0" anchor="t">
            <a:spAutoFit/>
          </a:bodyPr>
          <a:lstStyle/>
          <a:p>
            <a:pPr algn="ctr" defTabSz="609630">
              <a:lnSpc>
                <a:spcPts val="2053"/>
              </a:lnSpc>
            </a:pPr>
            <a:r>
              <a:rPr lang="en-US" sz="1466">
                <a:solidFill>
                  <a:srgbClr val="000000"/>
                </a:solidFill>
                <a:latin typeface="Poppins"/>
                <a:ea typeface="Poppins"/>
                <a:cs typeface="Poppins"/>
                <a:sym typeface="Poppins"/>
              </a:rPr>
              <a:t>Art</a:t>
            </a:r>
          </a:p>
          <a:p>
            <a:pPr algn="ctr" defTabSz="609630">
              <a:lnSpc>
                <a:spcPts val="2053"/>
              </a:lnSpc>
            </a:pPr>
            <a:r>
              <a:rPr lang="en-US" sz="1466">
                <a:solidFill>
                  <a:srgbClr val="000000"/>
                </a:solidFill>
                <a:latin typeface="Poppins"/>
                <a:ea typeface="Poppins"/>
                <a:cs typeface="Poppins"/>
                <a:sym typeface="Poppins"/>
              </a:rPr>
              <a:t>English</a:t>
            </a:r>
          </a:p>
          <a:p>
            <a:pPr algn="ctr" defTabSz="609630">
              <a:lnSpc>
                <a:spcPts val="2053"/>
              </a:lnSpc>
            </a:pPr>
            <a:r>
              <a:rPr lang="en-US" sz="1466">
                <a:solidFill>
                  <a:srgbClr val="000000"/>
                </a:solidFill>
                <a:latin typeface="Poppins"/>
                <a:ea typeface="Poppins"/>
                <a:cs typeface="Poppins"/>
                <a:sym typeface="Poppins"/>
              </a:rPr>
              <a:t>History </a:t>
            </a:r>
          </a:p>
          <a:p>
            <a:pPr algn="ctr" defTabSz="609630">
              <a:lnSpc>
                <a:spcPts val="2053"/>
              </a:lnSpc>
            </a:pPr>
            <a:r>
              <a:rPr lang="en-US" sz="1466">
                <a:solidFill>
                  <a:srgbClr val="000000"/>
                </a:solidFill>
                <a:latin typeface="Poppins"/>
                <a:ea typeface="Poppins"/>
                <a:cs typeface="Poppins"/>
                <a:sym typeface="Poppins"/>
              </a:rPr>
              <a:t>Sports</a:t>
            </a:r>
          </a:p>
          <a:p>
            <a:pPr algn="ctr" defTabSz="609630">
              <a:lnSpc>
                <a:spcPts val="2053"/>
              </a:lnSpc>
              <a:spcBef>
                <a:spcPct val="0"/>
              </a:spcBef>
            </a:pPr>
            <a:r>
              <a:rPr lang="en-US" sz="1466">
                <a:solidFill>
                  <a:srgbClr val="000000"/>
                </a:solidFill>
                <a:latin typeface="Poppins"/>
                <a:ea typeface="Poppins"/>
                <a:cs typeface="Poppins"/>
                <a:sym typeface="Poppins"/>
              </a:rPr>
              <a:t>Reading</a:t>
            </a:r>
          </a:p>
        </p:txBody>
      </p:sp>
      <p:sp>
        <p:nvSpPr>
          <p:cNvPr id="19" name="TextBox 19"/>
          <p:cNvSpPr txBox="1"/>
          <p:nvPr/>
        </p:nvSpPr>
        <p:spPr>
          <a:xfrm>
            <a:off x="5160690" y="2447047"/>
            <a:ext cx="1633892" cy="944746"/>
          </a:xfrm>
          <a:prstGeom prst="rect">
            <a:avLst/>
          </a:prstGeom>
        </p:spPr>
        <p:txBody>
          <a:bodyPr lIns="0" tIns="0" rIns="0" bIns="0" rtlCol="0" anchor="t">
            <a:spAutoFit/>
          </a:bodyPr>
          <a:lstStyle/>
          <a:p>
            <a:pPr algn="ctr" defTabSz="609630">
              <a:lnSpc>
                <a:spcPts val="2459"/>
              </a:lnSpc>
              <a:spcBef>
                <a:spcPct val="0"/>
              </a:spcBef>
            </a:pPr>
            <a:r>
              <a:rPr lang="en-US" sz="1757">
                <a:solidFill>
                  <a:srgbClr val="000000"/>
                </a:solidFill>
                <a:latin typeface="Poppins"/>
                <a:ea typeface="Poppins"/>
                <a:cs typeface="Poppins"/>
                <a:sym typeface="Poppins"/>
              </a:rPr>
              <a:t>Socialising, Lunch Time &amp; Break </a:t>
            </a:r>
          </a:p>
        </p:txBody>
      </p:sp>
      <p:sp>
        <p:nvSpPr>
          <p:cNvPr id="20" name="TextBox 20"/>
          <p:cNvSpPr txBox="1"/>
          <p:nvPr/>
        </p:nvSpPr>
        <p:spPr>
          <a:xfrm>
            <a:off x="5160690" y="4219781"/>
            <a:ext cx="1633892" cy="624145"/>
          </a:xfrm>
          <a:prstGeom prst="rect">
            <a:avLst/>
          </a:prstGeom>
        </p:spPr>
        <p:txBody>
          <a:bodyPr lIns="0" tIns="0" rIns="0" bIns="0" rtlCol="0" anchor="t">
            <a:spAutoFit/>
          </a:bodyPr>
          <a:lstStyle/>
          <a:p>
            <a:pPr algn="ctr" defTabSz="609630">
              <a:lnSpc>
                <a:spcPts val="2459"/>
              </a:lnSpc>
              <a:spcBef>
                <a:spcPct val="0"/>
              </a:spcBef>
            </a:pPr>
            <a:r>
              <a:rPr lang="en-US" sz="1757">
                <a:solidFill>
                  <a:srgbClr val="000000"/>
                </a:solidFill>
                <a:latin typeface="Poppins"/>
                <a:ea typeface="Poppins"/>
                <a:cs typeface="Poppins"/>
                <a:sym typeface="Poppins"/>
              </a:rPr>
              <a:t>Learning Opportunities </a:t>
            </a:r>
          </a:p>
        </p:txBody>
      </p:sp>
      <p:sp>
        <p:nvSpPr>
          <p:cNvPr id="21" name="TextBox 21"/>
          <p:cNvSpPr txBox="1"/>
          <p:nvPr/>
        </p:nvSpPr>
        <p:spPr>
          <a:xfrm>
            <a:off x="7023182" y="2602637"/>
            <a:ext cx="1633892" cy="303545"/>
          </a:xfrm>
          <a:prstGeom prst="rect">
            <a:avLst/>
          </a:prstGeom>
        </p:spPr>
        <p:txBody>
          <a:bodyPr lIns="0" tIns="0" rIns="0" bIns="0" rtlCol="0" anchor="t">
            <a:spAutoFit/>
          </a:bodyPr>
          <a:lstStyle/>
          <a:p>
            <a:pPr algn="ctr" defTabSz="609630">
              <a:lnSpc>
                <a:spcPts val="2459"/>
              </a:lnSpc>
              <a:spcBef>
                <a:spcPct val="0"/>
              </a:spcBef>
            </a:pPr>
            <a:r>
              <a:rPr lang="en-US" sz="1757">
                <a:solidFill>
                  <a:srgbClr val="000000"/>
                </a:solidFill>
                <a:latin typeface="Poppins"/>
                <a:ea typeface="Poppins"/>
                <a:cs typeface="Poppins"/>
                <a:sym typeface="Poppins"/>
              </a:rPr>
              <a:t>Teachers</a:t>
            </a:r>
          </a:p>
        </p:txBody>
      </p:sp>
      <p:sp>
        <p:nvSpPr>
          <p:cNvPr id="22" name="TextBox 22"/>
          <p:cNvSpPr txBox="1"/>
          <p:nvPr/>
        </p:nvSpPr>
        <p:spPr>
          <a:xfrm>
            <a:off x="7023182" y="4327933"/>
            <a:ext cx="1633892" cy="624145"/>
          </a:xfrm>
          <a:prstGeom prst="rect">
            <a:avLst/>
          </a:prstGeom>
        </p:spPr>
        <p:txBody>
          <a:bodyPr lIns="0" tIns="0" rIns="0" bIns="0" rtlCol="0" anchor="t">
            <a:spAutoFit/>
          </a:bodyPr>
          <a:lstStyle/>
          <a:p>
            <a:pPr algn="ctr" defTabSz="609630">
              <a:lnSpc>
                <a:spcPts val="2459"/>
              </a:lnSpc>
              <a:spcBef>
                <a:spcPct val="0"/>
              </a:spcBef>
            </a:pPr>
            <a:r>
              <a:rPr lang="en-US" sz="1757">
                <a:solidFill>
                  <a:srgbClr val="000000"/>
                </a:solidFill>
                <a:latin typeface="Poppins"/>
                <a:ea typeface="Poppins"/>
                <a:cs typeface="Poppins"/>
                <a:sym typeface="Poppins"/>
              </a:rPr>
              <a:t>School environment </a:t>
            </a:r>
          </a:p>
        </p:txBody>
      </p:sp>
      <p:sp>
        <p:nvSpPr>
          <p:cNvPr id="23" name="TextBox 23"/>
          <p:cNvSpPr txBox="1"/>
          <p:nvPr/>
        </p:nvSpPr>
        <p:spPr>
          <a:xfrm>
            <a:off x="8885674" y="2424736"/>
            <a:ext cx="1633892" cy="944746"/>
          </a:xfrm>
          <a:prstGeom prst="rect">
            <a:avLst/>
          </a:prstGeom>
        </p:spPr>
        <p:txBody>
          <a:bodyPr lIns="0" tIns="0" rIns="0" bIns="0" rtlCol="0" anchor="t">
            <a:spAutoFit/>
          </a:bodyPr>
          <a:lstStyle/>
          <a:p>
            <a:pPr algn="ctr" defTabSz="609630">
              <a:lnSpc>
                <a:spcPts val="2459"/>
              </a:lnSpc>
              <a:spcBef>
                <a:spcPct val="0"/>
              </a:spcBef>
            </a:pPr>
            <a:r>
              <a:rPr lang="en-US" sz="1757">
                <a:solidFill>
                  <a:srgbClr val="000000"/>
                </a:solidFill>
                <a:latin typeface="Poppins"/>
                <a:ea typeface="Poppins"/>
                <a:cs typeface="Poppins"/>
                <a:sym typeface="Poppins"/>
              </a:rPr>
              <a:t>School Trips, Exciting Projects</a:t>
            </a:r>
          </a:p>
        </p:txBody>
      </p:sp>
      <p:sp>
        <p:nvSpPr>
          <p:cNvPr id="24" name="TextBox 24"/>
          <p:cNvSpPr txBox="1"/>
          <p:nvPr/>
        </p:nvSpPr>
        <p:spPr>
          <a:xfrm>
            <a:off x="8885674" y="4505834"/>
            <a:ext cx="1633892" cy="303545"/>
          </a:xfrm>
          <a:prstGeom prst="rect">
            <a:avLst/>
          </a:prstGeom>
        </p:spPr>
        <p:txBody>
          <a:bodyPr lIns="0" tIns="0" rIns="0" bIns="0" rtlCol="0" anchor="t">
            <a:spAutoFit/>
          </a:bodyPr>
          <a:lstStyle/>
          <a:p>
            <a:pPr algn="ctr" defTabSz="609630">
              <a:lnSpc>
                <a:spcPts val="2459"/>
              </a:lnSpc>
              <a:spcBef>
                <a:spcPct val="0"/>
              </a:spcBef>
            </a:pPr>
            <a:r>
              <a:rPr lang="en-US" sz="1757">
                <a:solidFill>
                  <a:srgbClr val="000000"/>
                </a:solidFill>
                <a:latin typeface="Poppins"/>
                <a:ea typeface="Poppins"/>
                <a:cs typeface="Poppins"/>
                <a:sym typeface="Poppins"/>
              </a:rPr>
              <a:t>Sports Day </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3" name="Freeform 3"/>
          <p:cNvSpPr/>
          <p:nvPr/>
        </p:nvSpPr>
        <p:spPr>
          <a:xfrm>
            <a:off x="10373593" y="130661"/>
            <a:ext cx="1595147" cy="863460"/>
          </a:xfrm>
          <a:custGeom>
            <a:avLst/>
            <a:gdLst/>
            <a:ahLst/>
            <a:cxnLst/>
            <a:rect l="l" t="t" r="r" b="b"/>
            <a:pathLst>
              <a:path w="2392720" h="1295190">
                <a:moveTo>
                  <a:pt x="0" y="0"/>
                </a:moveTo>
                <a:lnTo>
                  <a:pt x="2392720" y="0"/>
                </a:lnTo>
                <a:lnTo>
                  <a:pt x="2392720" y="1295190"/>
                </a:lnTo>
                <a:lnTo>
                  <a:pt x="0" y="1295190"/>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4" name="TextBox 4"/>
          <p:cNvSpPr txBox="1"/>
          <p:nvPr/>
        </p:nvSpPr>
        <p:spPr>
          <a:xfrm>
            <a:off x="1179744" y="2242827"/>
            <a:ext cx="5765331" cy="2286267"/>
          </a:xfrm>
          <a:prstGeom prst="rect">
            <a:avLst/>
          </a:prstGeom>
        </p:spPr>
        <p:txBody>
          <a:bodyPr lIns="0" tIns="0" rIns="0" bIns="0" rtlCol="0" anchor="t">
            <a:spAutoFit/>
          </a:bodyPr>
          <a:lstStyle/>
          <a:p>
            <a:pPr algn="just" defTabSz="609630">
              <a:lnSpc>
                <a:spcPts val="3641"/>
              </a:lnSpc>
              <a:spcBef>
                <a:spcPct val="0"/>
              </a:spcBef>
            </a:pPr>
            <a:r>
              <a:rPr lang="en-US" sz="2600" b="1">
                <a:solidFill>
                  <a:srgbClr val="FFFFFF"/>
                </a:solidFill>
                <a:latin typeface="Poppins Bold"/>
                <a:ea typeface="Poppins Bold"/>
                <a:cs typeface="Poppins Bold"/>
                <a:sym typeface="Poppins Bold"/>
              </a:rPr>
              <a:t>Priority 1: </a:t>
            </a:r>
            <a:r>
              <a:rPr lang="en-US" sz="2600">
                <a:solidFill>
                  <a:srgbClr val="FFFFFF"/>
                </a:solidFill>
                <a:latin typeface="Poppins"/>
                <a:ea typeface="Poppins"/>
                <a:cs typeface="Poppins"/>
                <a:sym typeface="Poppins"/>
              </a:rPr>
              <a:t>All Waltham Forest children and young people feel that they belong, their voices are heard and they are healthy and safe. </a:t>
            </a:r>
          </a:p>
        </p:txBody>
      </p:sp>
      <p:sp>
        <p:nvSpPr>
          <p:cNvPr id="5" name="Freeform 5"/>
          <p:cNvSpPr/>
          <p:nvPr/>
        </p:nvSpPr>
        <p:spPr>
          <a:xfrm>
            <a:off x="7649730" y="2651862"/>
            <a:ext cx="3671925" cy="1634007"/>
          </a:xfrm>
          <a:custGeom>
            <a:avLst/>
            <a:gdLst/>
            <a:ahLst/>
            <a:cxnLst/>
            <a:rect l="l" t="t" r="r" b="b"/>
            <a:pathLst>
              <a:path w="5507887" h="2451010">
                <a:moveTo>
                  <a:pt x="0" y="0"/>
                </a:moveTo>
                <a:lnTo>
                  <a:pt x="5507886" y="0"/>
                </a:lnTo>
                <a:lnTo>
                  <a:pt x="5507886" y="2451010"/>
                </a:lnTo>
                <a:lnTo>
                  <a:pt x="0" y="245101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GB" sz="1200">
              <a:solidFill>
                <a:prstClr val="black"/>
              </a:solidFill>
              <a:latin typeface="Calibri"/>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913FEA"/>
        </a:solidFill>
        <a:effectLst/>
      </p:bgPr>
    </p:bg>
    <p:spTree>
      <p:nvGrpSpPr>
        <p:cNvPr id="1" name=""/>
        <p:cNvGrpSpPr/>
        <p:nvPr/>
      </p:nvGrpSpPr>
      <p:grpSpPr>
        <a:xfrm>
          <a:off x="0" y="0"/>
          <a:ext cx="0" cy="0"/>
          <a:chOff x="0" y="0"/>
          <a:chExt cx="0" cy="0"/>
        </a:xfrm>
      </p:grpSpPr>
      <p:sp>
        <p:nvSpPr>
          <p:cNvPr id="2" name="Freeform 2"/>
          <p:cNvSpPr/>
          <p:nvPr/>
        </p:nvSpPr>
        <p:spPr>
          <a:xfrm>
            <a:off x="9911053" y="471914"/>
            <a:ext cx="1595147" cy="863460"/>
          </a:xfrm>
          <a:custGeom>
            <a:avLst/>
            <a:gdLst/>
            <a:ahLst/>
            <a:cxnLst/>
            <a:rect l="l" t="t" r="r" b="b"/>
            <a:pathLst>
              <a:path w="2392720" h="1295190">
                <a:moveTo>
                  <a:pt x="0" y="0"/>
                </a:moveTo>
                <a:lnTo>
                  <a:pt x="2392720" y="0"/>
                </a:lnTo>
                <a:lnTo>
                  <a:pt x="2392720" y="1295190"/>
                </a:lnTo>
                <a:lnTo>
                  <a:pt x="0" y="1295190"/>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3" name="Freeform 3"/>
          <p:cNvSpPr/>
          <p:nvPr/>
        </p:nvSpPr>
        <p:spPr>
          <a:xfrm>
            <a:off x="4474168" y="685800"/>
            <a:ext cx="4068338" cy="1749385"/>
          </a:xfrm>
          <a:custGeom>
            <a:avLst/>
            <a:gdLst/>
            <a:ahLst/>
            <a:cxnLst/>
            <a:rect l="l" t="t" r="r" b="b"/>
            <a:pathLst>
              <a:path w="6102507" h="2624078">
                <a:moveTo>
                  <a:pt x="0" y="0"/>
                </a:moveTo>
                <a:lnTo>
                  <a:pt x="6102507" y="0"/>
                </a:lnTo>
                <a:lnTo>
                  <a:pt x="6102507" y="2624078"/>
                </a:lnTo>
                <a:lnTo>
                  <a:pt x="0" y="262407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GB" sz="1200">
              <a:solidFill>
                <a:prstClr val="black"/>
              </a:solidFill>
              <a:latin typeface="Calibri"/>
            </a:endParaRPr>
          </a:p>
        </p:txBody>
      </p:sp>
      <p:sp>
        <p:nvSpPr>
          <p:cNvPr id="4" name="TextBox 4"/>
          <p:cNvSpPr txBox="1"/>
          <p:nvPr/>
        </p:nvSpPr>
        <p:spPr>
          <a:xfrm>
            <a:off x="4801987" y="3447160"/>
            <a:ext cx="3412700" cy="908326"/>
          </a:xfrm>
          <a:prstGeom prst="rect">
            <a:avLst/>
          </a:prstGeom>
        </p:spPr>
        <p:txBody>
          <a:bodyPr lIns="0" tIns="0" rIns="0" bIns="0" rtlCol="0" anchor="t">
            <a:spAutoFit/>
          </a:bodyPr>
          <a:lstStyle/>
          <a:p>
            <a:pPr defTabSz="609630">
              <a:lnSpc>
                <a:spcPts val="2413"/>
              </a:lnSpc>
            </a:pPr>
            <a:r>
              <a:rPr lang="en-US" sz="1724">
                <a:solidFill>
                  <a:srgbClr val="000000"/>
                </a:solidFill>
                <a:latin typeface="Poppins"/>
                <a:ea typeface="Poppins"/>
                <a:cs typeface="Poppins"/>
                <a:sym typeface="Poppins"/>
              </a:rPr>
              <a:t>A represenatative workforce that reflects the young people in Waltham Forest</a:t>
            </a:r>
          </a:p>
        </p:txBody>
      </p:sp>
      <p:sp>
        <p:nvSpPr>
          <p:cNvPr id="5" name="Freeform 5"/>
          <p:cNvSpPr/>
          <p:nvPr/>
        </p:nvSpPr>
        <p:spPr>
          <a:xfrm>
            <a:off x="4474168" y="2694664"/>
            <a:ext cx="4068338" cy="1749385"/>
          </a:xfrm>
          <a:custGeom>
            <a:avLst/>
            <a:gdLst/>
            <a:ahLst/>
            <a:cxnLst/>
            <a:rect l="l" t="t" r="r" b="b"/>
            <a:pathLst>
              <a:path w="6102507" h="2624078">
                <a:moveTo>
                  <a:pt x="0" y="0"/>
                </a:moveTo>
                <a:lnTo>
                  <a:pt x="6102507" y="0"/>
                </a:lnTo>
                <a:lnTo>
                  <a:pt x="6102507" y="2624078"/>
                </a:lnTo>
                <a:lnTo>
                  <a:pt x="0" y="262407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GB" sz="1200">
              <a:solidFill>
                <a:prstClr val="black"/>
              </a:solidFill>
              <a:latin typeface="Calibri"/>
            </a:endParaRPr>
          </a:p>
        </p:txBody>
      </p:sp>
      <p:sp>
        <p:nvSpPr>
          <p:cNvPr id="6" name="Freeform 6"/>
          <p:cNvSpPr/>
          <p:nvPr/>
        </p:nvSpPr>
        <p:spPr>
          <a:xfrm>
            <a:off x="3170887" y="898314"/>
            <a:ext cx="913807" cy="1324357"/>
          </a:xfrm>
          <a:custGeom>
            <a:avLst/>
            <a:gdLst/>
            <a:ahLst/>
            <a:cxnLst/>
            <a:rect l="l" t="t" r="r" b="b"/>
            <a:pathLst>
              <a:path w="1370710" h="1986536">
                <a:moveTo>
                  <a:pt x="0" y="0"/>
                </a:moveTo>
                <a:lnTo>
                  <a:pt x="1370710" y="0"/>
                </a:lnTo>
                <a:lnTo>
                  <a:pt x="1370710" y="1986536"/>
                </a:lnTo>
                <a:lnTo>
                  <a:pt x="0" y="19865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GB" sz="1200">
              <a:solidFill>
                <a:prstClr val="black"/>
              </a:solidFill>
              <a:latin typeface="Calibri"/>
            </a:endParaRPr>
          </a:p>
        </p:txBody>
      </p:sp>
      <p:sp>
        <p:nvSpPr>
          <p:cNvPr id="7" name="Freeform 7"/>
          <p:cNvSpPr/>
          <p:nvPr/>
        </p:nvSpPr>
        <p:spPr>
          <a:xfrm>
            <a:off x="3170887" y="2823157"/>
            <a:ext cx="1189847" cy="1336907"/>
          </a:xfrm>
          <a:custGeom>
            <a:avLst/>
            <a:gdLst/>
            <a:ahLst/>
            <a:cxnLst/>
            <a:rect l="l" t="t" r="r" b="b"/>
            <a:pathLst>
              <a:path w="1784771" h="2005361">
                <a:moveTo>
                  <a:pt x="0" y="0"/>
                </a:moveTo>
                <a:lnTo>
                  <a:pt x="1784771" y="0"/>
                </a:lnTo>
                <a:lnTo>
                  <a:pt x="1784771" y="2005361"/>
                </a:lnTo>
                <a:lnTo>
                  <a:pt x="0" y="200536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en-GB" sz="1200">
              <a:solidFill>
                <a:prstClr val="black"/>
              </a:solidFill>
              <a:latin typeface="Calibri"/>
            </a:endParaRPr>
          </a:p>
        </p:txBody>
      </p:sp>
      <p:grpSp>
        <p:nvGrpSpPr>
          <p:cNvPr id="8" name="Group 8"/>
          <p:cNvGrpSpPr/>
          <p:nvPr/>
        </p:nvGrpSpPr>
        <p:grpSpPr>
          <a:xfrm>
            <a:off x="3158820" y="4703529"/>
            <a:ext cx="5383686" cy="1749385"/>
            <a:chOff x="0" y="0"/>
            <a:chExt cx="10767373" cy="3498771"/>
          </a:xfrm>
        </p:grpSpPr>
        <p:sp>
          <p:nvSpPr>
            <p:cNvPr id="9" name="Freeform 9"/>
            <p:cNvSpPr/>
            <p:nvPr/>
          </p:nvSpPr>
          <p:spPr>
            <a:xfrm>
              <a:off x="2630697" y="0"/>
              <a:ext cx="8136676" cy="3498771"/>
            </a:xfrm>
            <a:custGeom>
              <a:avLst/>
              <a:gdLst/>
              <a:ahLst/>
              <a:cxnLst/>
              <a:rect l="l" t="t" r="r" b="b"/>
              <a:pathLst>
                <a:path w="8136676" h="3498771">
                  <a:moveTo>
                    <a:pt x="0" y="0"/>
                  </a:moveTo>
                  <a:lnTo>
                    <a:pt x="8136676" y="0"/>
                  </a:lnTo>
                  <a:lnTo>
                    <a:pt x="8136676" y="3498771"/>
                  </a:lnTo>
                  <a:lnTo>
                    <a:pt x="0" y="349877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GB" sz="1200">
                <a:solidFill>
                  <a:prstClr val="black"/>
                </a:solidFill>
                <a:latin typeface="Calibri"/>
              </a:endParaRPr>
            </a:p>
          </p:txBody>
        </p:sp>
        <p:sp>
          <p:nvSpPr>
            <p:cNvPr id="10" name="Freeform 10"/>
            <p:cNvSpPr/>
            <p:nvPr/>
          </p:nvSpPr>
          <p:spPr>
            <a:xfrm>
              <a:off x="0" y="110085"/>
              <a:ext cx="2403829" cy="2763022"/>
            </a:xfrm>
            <a:custGeom>
              <a:avLst/>
              <a:gdLst/>
              <a:ahLst/>
              <a:cxnLst/>
              <a:rect l="l" t="t" r="r" b="b"/>
              <a:pathLst>
                <a:path w="2403829" h="2763022">
                  <a:moveTo>
                    <a:pt x="0" y="0"/>
                  </a:moveTo>
                  <a:lnTo>
                    <a:pt x="2403829" y="0"/>
                  </a:lnTo>
                  <a:lnTo>
                    <a:pt x="2403829" y="2763022"/>
                  </a:lnTo>
                  <a:lnTo>
                    <a:pt x="0" y="276302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endParaRPr lang="en-GB" sz="1200">
                <a:solidFill>
                  <a:prstClr val="black"/>
                </a:solidFill>
                <a:latin typeface="Calibri"/>
              </a:endParaRPr>
            </a:p>
          </p:txBody>
        </p:sp>
        <p:sp>
          <p:nvSpPr>
            <p:cNvPr id="11" name="TextBox 11"/>
            <p:cNvSpPr txBox="1"/>
            <p:nvPr/>
          </p:nvSpPr>
          <p:spPr>
            <a:xfrm>
              <a:off x="3181810" y="820660"/>
              <a:ext cx="7034447" cy="1816653"/>
            </a:xfrm>
            <a:prstGeom prst="rect">
              <a:avLst/>
            </a:prstGeom>
          </p:spPr>
          <p:txBody>
            <a:bodyPr lIns="0" tIns="0" rIns="0" bIns="0" rtlCol="0" anchor="t">
              <a:spAutoFit/>
            </a:bodyPr>
            <a:lstStyle/>
            <a:p>
              <a:pPr algn="ctr" defTabSz="609630">
                <a:lnSpc>
                  <a:spcPts val="2413"/>
                </a:lnSpc>
              </a:pPr>
              <a:r>
                <a:rPr lang="en-US" sz="1724">
                  <a:solidFill>
                    <a:srgbClr val="000000"/>
                  </a:solidFill>
                  <a:latin typeface="Poppins"/>
                  <a:ea typeface="Poppins"/>
                  <a:cs typeface="Poppins"/>
                  <a:sym typeface="Poppins"/>
                </a:rPr>
                <a:t>A supportive environment that is calm, supportive &amp; welcoming</a:t>
              </a:r>
            </a:p>
          </p:txBody>
        </p:sp>
      </p:grpSp>
      <p:sp>
        <p:nvSpPr>
          <p:cNvPr id="12" name="TextBox 12"/>
          <p:cNvSpPr txBox="1"/>
          <p:nvPr/>
        </p:nvSpPr>
        <p:spPr>
          <a:xfrm>
            <a:off x="4801987" y="1085018"/>
            <a:ext cx="3412700" cy="908326"/>
          </a:xfrm>
          <a:prstGeom prst="rect">
            <a:avLst/>
          </a:prstGeom>
        </p:spPr>
        <p:txBody>
          <a:bodyPr lIns="0" tIns="0" rIns="0" bIns="0" rtlCol="0" anchor="t">
            <a:spAutoFit/>
          </a:bodyPr>
          <a:lstStyle/>
          <a:p>
            <a:pPr algn="ctr" defTabSz="609630">
              <a:lnSpc>
                <a:spcPts val="2413"/>
              </a:lnSpc>
            </a:pPr>
            <a:r>
              <a:rPr lang="en-US" sz="1724" dirty="0">
                <a:solidFill>
                  <a:srgbClr val="000000"/>
                </a:solidFill>
                <a:latin typeface="Poppins"/>
                <a:ea typeface="Poppins"/>
                <a:cs typeface="Poppins"/>
                <a:sym typeface="Poppins"/>
              </a:rPr>
              <a:t>A representative workforce that reflects the young people in Waltham Forest</a:t>
            </a:r>
          </a:p>
        </p:txBody>
      </p:sp>
      <p:sp>
        <p:nvSpPr>
          <p:cNvPr id="13" name="TextBox 13"/>
          <p:cNvSpPr txBox="1"/>
          <p:nvPr/>
        </p:nvSpPr>
        <p:spPr>
          <a:xfrm>
            <a:off x="4801987" y="3396494"/>
            <a:ext cx="3412700" cy="292772"/>
          </a:xfrm>
          <a:prstGeom prst="rect">
            <a:avLst/>
          </a:prstGeom>
        </p:spPr>
        <p:txBody>
          <a:bodyPr lIns="0" tIns="0" rIns="0" bIns="0" rtlCol="0" anchor="t">
            <a:spAutoFit/>
          </a:bodyPr>
          <a:lstStyle/>
          <a:p>
            <a:pPr algn="ctr" defTabSz="609630">
              <a:lnSpc>
                <a:spcPts val="2413"/>
              </a:lnSpc>
            </a:pPr>
            <a:r>
              <a:rPr lang="en-US" sz="1724">
                <a:solidFill>
                  <a:srgbClr val="000000"/>
                </a:solidFill>
                <a:latin typeface="Poppins"/>
                <a:ea typeface="Poppins"/>
                <a:cs typeface="Poppins"/>
                <a:sym typeface="Poppins"/>
              </a:rPr>
              <a:t>Inclusion and belonging</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7B522"/>
        </a:solidFill>
        <a:effectLst/>
      </p:bgPr>
    </p:bg>
    <p:spTree>
      <p:nvGrpSpPr>
        <p:cNvPr id="1" name=""/>
        <p:cNvGrpSpPr/>
        <p:nvPr/>
      </p:nvGrpSpPr>
      <p:grpSpPr>
        <a:xfrm>
          <a:off x="0" y="0"/>
          <a:ext cx="0" cy="0"/>
          <a:chOff x="0" y="0"/>
          <a:chExt cx="0" cy="0"/>
        </a:xfrm>
      </p:grpSpPr>
      <p:sp>
        <p:nvSpPr>
          <p:cNvPr id="2" name="Freeform 2"/>
          <p:cNvSpPr/>
          <p:nvPr/>
        </p:nvSpPr>
        <p:spPr>
          <a:xfrm>
            <a:off x="3646794" y="778838"/>
            <a:ext cx="4452273" cy="5300325"/>
          </a:xfrm>
          <a:custGeom>
            <a:avLst/>
            <a:gdLst/>
            <a:ahLst/>
            <a:cxnLst/>
            <a:rect l="l" t="t" r="r" b="b"/>
            <a:pathLst>
              <a:path w="6678409" h="7950487">
                <a:moveTo>
                  <a:pt x="0" y="0"/>
                </a:moveTo>
                <a:lnTo>
                  <a:pt x="6678410" y="0"/>
                </a:lnTo>
                <a:lnTo>
                  <a:pt x="6678410" y="7950488"/>
                </a:lnTo>
                <a:lnTo>
                  <a:pt x="0" y="7950488"/>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3" name="Freeform 3"/>
          <p:cNvSpPr/>
          <p:nvPr/>
        </p:nvSpPr>
        <p:spPr>
          <a:xfrm>
            <a:off x="9911053" y="471914"/>
            <a:ext cx="1595147" cy="863460"/>
          </a:xfrm>
          <a:custGeom>
            <a:avLst/>
            <a:gdLst/>
            <a:ahLst/>
            <a:cxnLst/>
            <a:rect l="l" t="t" r="r" b="b"/>
            <a:pathLst>
              <a:path w="2392720" h="1295190">
                <a:moveTo>
                  <a:pt x="0" y="0"/>
                </a:moveTo>
                <a:lnTo>
                  <a:pt x="2392720" y="0"/>
                </a:lnTo>
                <a:lnTo>
                  <a:pt x="2392720" y="1295190"/>
                </a:lnTo>
                <a:lnTo>
                  <a:pt x="0" y="1295190"/>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3" name="Freeform 3"/>
          <p:cNvSpPr/>
          <p:nvPr/>
        </p:nvSpPr>
        <p:spPr>
          <a:xfrm>
            <a:off x="10373593" y="130661"/>
            <a:ext cx="1595147" cy="863460"/>
          </a:xfrm>
          <a:custGeom>
            <a:avLst/>
            <a:gdLst/>
            <a:ahLst/>
            <a:cxnLst/>
            <a:rect l="l" t="t" r="r" b="b"/>
            <a:pathLst>
              <a:path w="2392720" h="1295190">
                <a:moveTo>
                  <a:pt x="0" y="0"/>
                </a:moveTo>
                <a:lnTo>
                  <a:pt x="2392720" y="0"/>
                </a:lnTo>
                <a:lnTo>
                  <a:pt x="2392720" y="1295190"/>
                </a:lnTo>
                <a:lnTo>
                  <a:pt x="0" y="1295190"/>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4" name="Freeform 4"/>
          <p:cNvSpPr/>
          <p:nvPr/>
        </p:nvSpPr>
        <p:spPr>
          <a:xfrm>
            <a:off x="7649730" y="2651862"/>
            <a:ext cx="3671925" cy="1634007"/>
          </a:xfrm>
          <a:custGeom>
            <a:avLst/>
            <a:gdLst/>
            <a:ahLst/>
            <a:cxnLst/>
            <a:rect l="l" t="t" r="r" b="b"/>
            <a:pathLst>
              <a:path w="5507887" h="2451010">
                <a:moveTo>
                  <a:pt x="0" y="0"/>
                </a:moveTo>
                <a:lnTo>
                  <a:pt x="5507886" y="0"/>
                </a:lnTo>
                <a:lnTo>
                  <a:pt x="5507886" y="2451010"/>
                </a:lnTo>
                <a:lnTo>
                  <a:pt x="0" y="245101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GB" sz="1200">
              <a:solidFill>
                <a:prstClr val="black"/>
              </a:solidFill>
              <a:latin typeface="Calibri"/>
            </a:endParaRPr>
          </a:p>
        </p:txBody>
      </p:sp>
      <p:sp>
        <p:nvSpPr>
          <p:cNvPr id="5" name="TextBox 5"/>
          <p:cNvSpPr txBox="1"/>
          <p:nvPr/>
        </p:nvSpPr>
        <p:spPr>
          <a:xfrm>
            <a:off x="1194993" y="2411286"/>
            <a:ext cx="5765331" cy="2286267"/>
          </a:xfrm>
          <a:prstGeom prst="rect">
            <a:avLst/>
          </a:prstGeom>
        </p:spPr>
        <p:txBody>
          <a:bodyPr lIns="0" tIns="0" rIns="0" bIns="0" rtlCol="0" anchor="t">
            <a:spAutoFit/>
          </a:bodyPr>
          <a:lstStyle/>
          <a:p>
            <a:pPr algn="just" defTabSz="609630">
              <a:lnSpc>
                <a:spcPts val="3641"/>
              </a:lnSpc>
            </a:pPr>
            <a:r>
              <a:rPr lang="en-US" sz="2600" b="1">
                <a:solidFill>
                  <a:srgbClr val="FFFFFF"/>
                </a:solidFill>
                <a:latin typeface="Poppins Bold"/>
                <a:ea typeface="Poppins Bold"/>
                <a:cs typeface="Poppins Bold"/>
                <a:sym typeface="Poppins Bold"/>
              </a:rPr>
              <a:t>Priority 2: </a:t>
            </a:r>
            <a:r>
              <a:rPr lang="en-US" sz="2600">
                <a:solidFill>
                  <a:srgbClr val="FFFFFF"/>
                </a:solidFill>
                <a:latin typeface="Poppins"/>
                <a:ea typeface="Poppins"/>
                <a:cs typeface="Poppins"/>
                <a:sym typeface="Poppins"/>
              </a:rPr>
              <a:t>All Waltham Forest children and young people feel prepared for adulthood and achieve their potential. </a:t>
            </a:r>
          </a:p>
          <a:p>
            <a:pPr algn="just" defTabSz="609630">
              <a:lnSpc>
                <a:spcPts val="3641"/>
              </a:lnSpc>
              <a:spcBef>
                <a:spcPct val="0"/>
              </a:spcBef>
            </a:pPr>
            <a:endParaRPr lang="en-US" sz="2600">
              <a:solidFill>
                <a:srgbClr val="FFFFFF"/>
              </a:solidFill>
              <a:latin typeface="Poppins"/>
              <a:ea typeface="Poppins"/>
              <a:cs typeface="Poppins"/>
              <a:sym typeface="Poppins"/>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7B522"/>
        </a:solidFill>
        <a:effectLst/>
      </p:bgPr>
    </p:bg>
    <p:spTree>
      <p:nvGrpSpPr>
        <p:cNvPr id="1" name=""/>
        <p:cNvGrpSpPr/>
        <p:nvPr/>
      </p:nvGrpSpPr>
      <p:grpSpPr>
        <a:xfrm>
          <a:off x="0" y="0"/>
          <a:ext cx="0" cy="0"/>
          <a:chOff x="0" y="0"/>
          <a:chExt cx="0" cy="0"/>
        </a:xfrm>
      </p:grpSpPr>
      <p:sp>
        <p:nvSpPr>
          <p:cNvPr id="2" name="Freeform 2"/>
          <p:cNvSpPr/>
          <p:nvPr/>
        </p:nvSpPr>
        <p:spPr>
          <a:xfrm>
            <a:off x="3646794" y="778838"/>
            <a:ext cx="4452273" cy="5300325"/>
          </a:xfrm>
          <a:custGeom>
            <a:avLst/>
            <a:gdLst/>
            <a:ahLst/>
            <a:cxnLst/>
            <a:rect l="l" t="t" r="r" b="b"/>
            <a:pathLst>
              <a:path w="6678409" h="7950487">
                <a:moveTo>
                  <a:pt x="0" y="0"/>
                </a:moveTo>
                <a:lnTo>
                  <a:pt x="6678410" y="0"/>
                </a:lnTo>
                <a:lnTo>
                  <a:pt x="6678410" y="7950488"/>
                </a:lnTo>
                <a:lnTo>
                  <a:pt x="0" y="7950488"/>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3" name="Freeform 3"/>
          <p:cNvSpPr/>
          <p:nvPr/>
        </p:nvSpPr>
        <p:spPr>
          <a:xfrm>
            <a:off x="9911053" y="471914"/>
            <a:ext cx="1595147" cy="863460"/>
          </a:xfrm>
          <a:custGeom>
            <a:avLst/>
            <a:gdLst/>
            <a:ahLst/>
            <a:cxnLst/>
            <a:rect l="l" t="t" r="r" b="b"/>
            <a:pathLst>
              <a:path w="2392720" h="1295190">
                <a:moveTo>
                  <a:pt x="0" y="0"/>
                </a:moveTo>
                <a:lnTo>
                  <a:pt x="2392720" y="0"/>
                </a:lnTo>
                <a:lnTo>
                  <a:pt x="2392720" y="1295190"/>
                </a:lnTo>
                <a:lnTo>
                  <a:pt x="0" y="1295190"/>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3" name="Freeform 3"/>
          <p:cNvSpPr/>
          <p:nvPr/>
        </p:nvSpPr>
        <p:spPr>
          <a:xfrm>
            <a:off x="10943182" y="130661"/>
            <a:ext cx="1025559" cy="555139"/>
          </a:xfrm>
          <a:custGeom>
            <a:avLst/>
            <a:gdLst/>
            <a:ahLst/>
            <a:cxnLst/>
            <a:rect l="l" t="t" r="r" b="b"/>
            <a:pathLst>
              <a:path w="1538339" h="832709">
                <a:moveTo>
                  <a:pt x="0" y="0"/>
                </a:moveTo>
                <a:lnTo>
                  <a:pt x="1538338" y="0"/>
                </a:lnTo>
                <a:lnTo>
                  <a:pt x="1538338" y="832709"/>
                </a:lnTo>
                <a:lnTo>
                  <a:pt x="0" y="832709"/>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4" name="Freeform 4"/>
          <p:cNvSpPr/>
          <p:nvPr/>
        </p:nvSpPr>
        <p:spPr>
          <a:xfrm>
            <a:off x="1048324" y="1772388"/>
            <a:ext cx="2433151" cy="1812697"/>
          </a:xfrm>
          <a:custGeom>
            <a:avLst/>
            <a:gdLst/>
            <a:ahLst/>
            <a:cxnLst/>
            <a:rect l="l" t="t" r="r" b="b"/>
            <a:pathLst>
              <a:path w="3649726" h="2719046">
                <a:moveTo>
                  <a:pt x="0" y="0"/>
                </a:moveTo>
                <a:lnTo>
                  <a:pt x="3649726" y="0"/>
                </a:lnTo>
                <a:lnTo>
                  <a:pt x="3649726" y="2719046"/>
                </a:lnTo>
                <a:lnTo>
                  <a:pt x="0" y="2719046"/>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5" name="TextBox 5"/>
          <p:cNvSpPr txBox="1"/>
          <p:nvPr/>
        </p:nvSpPr>
        <p:spPr>
          <a:xfrm>
            <a:off x="1007548" y="609601"/>
            <a:ext cx="9881230" cy="883319"/>
          </a:xfrm>
          <a:prstGeom prst="rect">
            <a:avLst/>
          </a:prstGeom>
        </p:spPr>
        <p:txBody>
          <a:bodyPr lIns="0" tIns="0" rIns="0" bIns="0" rtlCol="0" anchor="t">
            <a:spAutoFit/>
          </a:bodyPr>
          <a:lstStyle/>
          <a:p>
            <a:pPr algn="ctr" defTabSz="609630">
              <a:lnSpc>
                <a:spcPts val="3616"/>
              </a:lnSpc>
              <a:spcBef>
                <a:spcPct val="0"/>
              </a:spcBef>
            </a:pPr>
            <a:r>
              <a:rPr lang="en-US" sz="2583" b="1">
                <a:solidFill>
                  <a:srgbClr val="FFFFFF"/>
                </a:solidFill>
                <a:latin typeface="Poppins Bold"/>
                <a:ea typeface="Poppins Bold"/>
                <a:cs typeface="Poppins Bold"/>
                <a:sym typeface="Poppins Bold"/>
              </a:rPr>
              <a:t>What young people would like all children in Waltham Forest to experience in Education before Year 11</a:t>
            </a:r>
          </a:p>
        </p:txBody>
      </p:sp>
      <p:sp>
        <p:nvSpPr>
          <p:cNvPr id="6" name="Freeform 6"/>
          <p:cNvSpPr/>
          <p:nvPr/>
        </p:nvSpPr>
        <p:spPr>
          <a:xfrm>
            <a:off x="1048324" y="3845436"/>
            <a:ext cx="2433151" cy="1812697"/>
          </a:xfrm>
          <a:custGeom>
            <a:avLst/>
            <a:gdLst/>
            <a:ahLst/>
            <a:cxnLst/>
            <a:rect l="l" t="t" r="r" b="b"/>
            <a:pathLst>
              <a:path w="3649726" h="2719046">
                <a:moveTo>
                  <a:pt x="0" y="0"/>
                </a:moveTo>
                <a:lnTo>
                  <a:pt x="3649726" y="0"/>
                </a:lnTo>
                <a:lnTo>
                  <a:pt x="3649726" y="2719046"/>
                </a:lnTo>
                <a:lnTo>
                  <a:pt x="0" y="2719046"/>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7" name="Freeform 7"/>
          <p:cNvSpPr/>
          <p:nvPr/>
        </p:nvSpPr>
        <p:spPr>
          <a:xfrm>
            <a:off x="3657435" y="1772388"/>
            <a:ext cx="2433151" cy="1812697"/>
          </a:xfrm>
          <a:custGeom>
            <a:avLst/>
            <a:gdLst/>
            <a:ahLst/>
            <a:cxnLst/>
            <a:rect l="l" t="t" r="r" b="b"/>
            <a:pathLst>
              <a:path w="3649726" h="2719046">
                <a:moveTo>
                  <a:pt x="0" y="0"/>
                </a:moveTo>
                <a:lnTo>
                  <a:pt x="3649726" y="0"/>
                </a:lnTo>
                <a:lnTo>
                  <a:pt x="3649726" y="2719046"/>
                </a:lnTo>
                <a:lnTo>
                  <a:pt x="0" y="2719046"/>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8" name="Freeform 8"/>
          <p:cNvSpPr/>
          <p:nvPr/>
        </p:nvSpPr>
        <p:spPr>
          <a:xfrm>
            <a:off x="3657435" y="3845436"/>
            <a:ext cx="2433151" cy="1812697"/>
          </a:xfrm>
          <a:custGeom>
            <a:avLst/>
            <a:gdLst/>
            <a:ahLst/>
            <a:cxnLst/>
            <a:rect l="l" t="t" r="r" b="b"/>
            <a:pathLst>
              <a:path w="3649726" h="2719046">
                <a:moveTo>
                  <a:pt x="0" y="0"/>
                </a:moveTo>
                <a:lnTo>
                  <a:pt x="3649726" y="0"/>
                </a:lnTo>
                <a:lnTo>
                  <a:pt x="3649726" y="2719046"/>
                </a:lnTo>
                <a:lnTo>
                  <a:pt x="0" y="2719046"/>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9" name="Freeform 9"/>
          <p:cNvSpPr/>
          <p:nvPr/>
        </p:nvSpPr>
        <p:spPr>
          <a:xfrm>
            <a:off x="6268386" y="1772388"/>
            <a:ext cx="2433151" cy="1812697"/>
          </a:xfrm>
          <a:custGeom>
            <a:avLst/>
            <a:gdLst/>
            <a:ahLst/>
            <a:cxnLst/>
            <a:rect l="l" t="t" r="r" b="b"/>
            <a:pathLst>
              <a:path w="3649726" h="2719046">
                <a:moveTo>
                  <a:pt x="0" y="0"/>
                </a:moveTo>
                <a:lnTo>
                  <a:pt x="3649726" y="0"/>
                </a:lnTo>
                <a:lnTo>
                  <a:pt x="3649726" y="2719046"/>
                </a:lnTo>
                <a:lnTo>
                  <a:pt x="0" y="2719046"/>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10" name="Freeform 10"/>
          <p:cNvSpPr/>
          <p:nvPr/>
        </p:nvSpPr>
        <p:spPr>
          <a:xfrm>
            <a:off x="6268386" y="3845436"/>
            <a:ext cx="2433151" cy="1812697"/>
          </a:xfrm>
          <a:custGeom>
            <a:avLst/>
            <a:gdLst/>
            <a:ahLst/>
            <a:cxnLst/>
            <a:rect l="l" t="t" r="r" b="b"/>
            <a:pathLst>
              <a:path w="3649726" h="2719046">
                <a:moveTo>
                  <a:pt x="0" y="0"/>
                </a:moveTo>
                <a:lnTo>
                  <a:pt x="3649726" y="0"/>
                </a:lnTo>
                <a:lnTo>
                  <a:pt x="3649726" y="2719046"/>
                </a:lnTo>
                <a:lnTo>
                  <a:pt x="0" y="2719046"/>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11" name="Freeform 11"/>
          <p:cNvSpPr/>
          <p:nvPr/>
        </p:nvSpPr>
        <p:spPr>
          <a:xfrm>
            <a:off x="8710525" y="1772388"/>
            <a:ext cx="2433151" cy="1812697"/>
          </a:xfrm>
          <a:custGeom>
            <a:avLst/>
            <a:gdLst/>
            <a:ahLst/>
            <a:cxnLst/>
            <a:rect l="l" t="t" r="r" b="b"/>
            <a:pathLst>
              <a:path w="3649726" h="2719046">
                <a:moveTo>
                  <a:pt x="0" y="0"/>
                </a:moveTo>
                <a:lnTo>
                  <a:pt x="3649726" y="0"/>
                </a:lnTo>
                <a:lnTo>
                  <a:pt x="3649726" y="2719046"/>
                </a:lnTo>
                <a:lnTo>
                  <a:pt x="0" y="2719046"/>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12" name="Freeform 12"/>
          <p:cNvSpPr/>
          <p:nvPr/>
        </p:nvSpPr>
        <p:spPr>
          <a:xfrm>
            <a:off x="8710525" y="3845436"/>
            <a:ext cx="2433151" cy="1812697"/>
          </a:xfrm>
          <a:custGeom>
            <a:avLst/>
            <a:gdLst/>
            <a:ahLst/>
            <a:cxnLst/>
            <a:rect l="l" t="t" r="r" b="b"/>
            <a:pathLst>
              <a:path w="3649726" h="2719046">
                <a:moveTo>
                  <a:pt x="0" y="0"/>
                </a:moveTo>
                <a:lnTo>
                  <a:pt x="3649726" y="0"/>
                </a:lnTo>
                <a:lnTo>
                  <a:pt x="3649726" y="2719046"/>
                </a:lnTo>
                <a:lnTo>
                  <a:pt x="0" y="2719046"/>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13" name="TextBox 13"/>
          <p:cNvSpPr txBox="1"/>
          <p:nvPr/>
        </p:nvSpPr>
        <p:spPr>
          <a:xfrm>
            <a:off x="1554657" y="2132571"/>
            <a:ext cx="1635320" cy="1063368"/>
          </a:xfrm>
          <a:prstGeom prst="rect">
            <a:avLst/>
          </a:prstGeom>
        </p:spPr>
        <p:txBody>
          <a:bodyPr lIns="0" tIns="0" rIns="0" bIns="0" rtlCol="0" anchor="t">
            <a:spAutoFit/>
          </a:bodyPr>
          <a:lstStyle/>
          <a:p>
            <a:pPr algn="ctr" defTabSz="609630">
              <a:lnSpc>
                <a:spcPts val="2086"/>
              </a:lnSpc>
              <a:spcBef>
                <a:spcPct val="0"/>
              </a:spcBef>
            </a:pPr>
            <a:r>
              <a:rPr lang="en-US" sz="1490">
                <a:solidFill>
                  <a:srgbClr val="000000"/>
                </a:solidFill>
                <a:latin typeface="Poppins"/>
                <a:ea typeface="Poppins"/>
                <a:cs typeface="Poppins"/>
                <a:sym typeface="Poppins"/>
              </a:rPr>
              <a:t>Trips, residentials, new opportunities and experiences</a:t>
            </a:r>
          </a:p>
        </p:txBody>
      </p:sp>
      <p:sp>
        <p:nvSpPr>
          <p:cNvPr id="14" name="TextBox 14"/>
          <p:cNvSpPr txBox="1"/>
          <p:nvPr/>
        </p:nvSpPr>
        <p:spPr>
          <a:xfrm>
            <a:off x="4168697" y="2262731"/>
            <a:ext cx="1635320" cy="794064"/>
          </a:xfrm>
          <a:prstGeom prst="rect">
            <a:avLst/>
          </a:prstGeom>
        </p:spPr>
        <p:txBody>
          <a:bodyPr lIns="0" tIns="0" rIns="0" bIns="0" rtlCol="0" anchor="t">
            <a:spAutoFit/>
          </a:bodyPr>
          <a:lstStyle/>
          <a:p>
            <a:pPr algn="ctr" defTabSz="609630">
              <a:lnSpc>
                <a:spcPts val="2086"/>
              </a:lnSpc>
              <a:spcBef>
                <a:spcPct val="0"/>
              </a:spcBef>
            </a:pPr>
            <a:r>
              <a:rPr lang="en-US" sz="1490">
                <a:solidFill>
                  <a:srgbClr val="000000"/>
                </a:solidFill>
                <a:latin typeface="Poppins"/>
                <a:ea typeface="Poppins"/>
                <a:cs typeface="Poppins"/>
                <a:sym typeface="Poppins"/>
              </a:rPr>
              <a:t>Friendship, memories, community </a:t>
            </a:r>
          </a:p>
        </p:txBody>
      </p:sp>
      <p:sp>
        <p:nvSpPr>
          <p:cNvPr id="15" name="TextBox 15"/>
          <p:cNvSpPr txBox="1"/>
          <p:nvPr/>
        </p:nvSpPr>
        <p:spPr>
          <a:xfrm>
            <a:off x="6776386" y="2272487"/>
            <a:ext cx="1635320" cy="794064"/>
          </a:xfrm>
          <a:prstGeom prst="rect">
            <a:avLst/>
          </a:prstGeom>
        </p:spPr>
        <p:txBody>
          <a:bodyPr lIns="0" tIns="0" rIns="0" bIns="0" rtlCol="0" anchor="t">
            <a:spAutoFit/>
          </a:bodyPr>
          <a:lstStyle/>
          <a:p>
            <a:pPr algn="ctr" defTabSz="609630">
              <a:lnSpc>
                <a:spcPts val="2086"/>
              </a:lnSpc>
              <a:spcBef>
                <a:spcPct val="0"/>
              </a:spcBef>
            </a:pPr>
            <a:r>
              <a:rPr lang="en-US" sz="1490">
                <a:solidFill>
                  <a:srgbClr val="000000"/>
                </a:solidFill>
                <a:latin typeface="Poppins"/>
                <a:ea typeface="Poppins"/>
                <a:cs typeface="Poppins"/>
                <a:sym typeface="Poppins"/>
              </a:rPr>
              <a:t>Fun, celebrations and being celebrated</a:t>
            </a:r>
          </a:p>
        </p:txBody>
      </p:sp>
      <p:sp>
        <p:nvSpPr>
          <p:cNvPr id="16" name="TextBox 16"/>
          <p:cNvSpPr txBox="1"/>
          <p:nvPr/>
        </p:nvSpPr>
        <p:spPr>
          <a:xfrm>
            <a:off x="9253458" y="2024492"/>
            <a:ext cx="1635320" cy="1297471"/>
          </a:xfrm>
          <a:prstGeom prst="rect">
            <a:avLst/>
          </a:prstGeom>
        </p:spPr>
        <p:txBody>
          <a:bodyPr lIns="0" tIns="0" rIns="0" bIns="0" rtlCol="0" anchor="t">
            <a:spAutoFit/>
          </a:bodyPr>
          <a:lstStyle/>
          <a:p>
            <a:pPr algn="ctr" defTabSz="609630">
              <a:lnSpc>
                <a:spcPts val="1713"/>
              </a:lnSpc>
              <a:spcBef>
                <a:spcPct val="0"/>
              </a:spcBef>
            </a:pPr>
            <a:r>
              <a:rPr lang="en-US" sz="1223">
                <a:solidFill>
                  <a:srgbClr val="000000"/>
                </a:solidFill>
                <a:latin typeface="Poppins"/>
                <a:ea typeface="Poppins"/>
                <a:cs typeface="Poppins"/>
                <a:sym typeface="Poppins"/>
              </a:rPr>
              <a:t>Being treated, justly, feeling genuinely listened to and having a positive relationship with staff</a:t>
            </a:r>
          </a:p>
        </p:txBody>
      </p:sp>
      <p:sp>
        <p:nvSpPr>
          <p:cNvPr id="17" name="TextBox 17"/>
          <p:cNvSpPr txBox="1"/>
          <p:nvPr/>
        </p:nvSpPr>
        <p:spPr>
          <a:xfrm>
            <a:off x="1554657" y="4236403"/>
            <a:ext cx="1635320" cy="1012906"/>
          </a:xfrm>
          <a:prstGeom prst="rect">
            <a:avLst/>
          </a:prstGeom>
        </p:spPr>
        <p:txBody>
          <a:bodyPr lIns="0" tIns="0" rIns="0" bIns="0" rtlCol="0" anchor="t">
            <a:spAutoFit/>
          </a:bodyPr>
          <a:lstStyle/>
          <a:p>
            <a:pPr algn="ctr" defTabSz="609630">
              <a:lnSpc>
                <a:spcPts val="1993"/>
              </a:lnSpc>
              <a:spcBef>
                <a:spcPct val="0"/>
              </a:spcBef>
            </a:pPr>
            <a:r>
              <a:rPr lang="en-US" sz="1423">
                <a:solidFill>
                  <a:srgbClr val="000000"/>
                </a:solidFill>
                <a:latin typeface="Poppins"/>
                <a:ea typeface="Poppins"/>
                <a:cs typeface="Poppins"/>
                <a:sym typeface="Poppins"/>
              </a:rPr>
              <a:t>Feeling ready for the  future, careers and having life skills</a:t>
            </a:r>
          </a:p>
        </p:txBody>
      </p:sp>
      <p:sp>
        <p:nvSpPr>
          <p:cNvPr id="18" name="TextBox 18"/>
          <p:cNvSpPr txBox="1"/>
          <p:nvPr/>
        </p:nvSpPr>
        <p:spPr>
          <a:xfrm>
            <a:off x="4168697" y="4230054"/>
            <a:ext cx="1635320" cy="794064"/>
          </a:xfrm>
          <a:prstGeom prst="rect">
            <a:avLst/>
          </a:prstGeom>
        </p:spPr>
        <p:txBody>
          <a:bodyPr lIns="0" tIns="0" rIns="0" bIns="0" rtlCol="0" anchor="t">
            <a:spAutoFit/>
          </a:bodyPr>
          <a:lstStyle/>
          <a:p>
            <a:pPr algn="ctr" defTabSz="609630">
              <a:lnSpc>
                <a:spcPts val="2086"/>
              </a:lnSpc>
              <a:spcBef>
                <a:spcPct val="0"/>
              </a:spcBef>
            </a:pPr>
            <a:r>
              <a:rPr lang="en-US" sz="1490">
                <a:solidFill>
                  <a:srgbClr val="000000"/>
                </a:solidFill>
                <a:latin typeface="Poppins"/>
                <a:ea typeface="Poppins"/>
                <a:cs typeface="Poppins"/>
                <a:sym typeface="Poppins"/>
              </a:rPr>
              <a:t>Friendship, memories, community </a:t>
            </a:r>
          </a:p>
        </p:txBody>
      </p:sp>
      <p:sp>
        <p:nvSpPr>
          <p:cNvPr id="19" name="TextBox 19"/>
          <p:cNvSpPr txBox="1"/>
          <p:nvPr/>
        </p:nvSpPr>
        <p:spPr>
          <a:xfrm>
            <a:off x="6776386" y="4075457"/>
            <a:ext cx="1635320" cy="1332673"/>
          </a:xfrm>
          <a:prstGeom prst="rect">
            <a:avLst/>
          </a:prstGeom>
        </p:spPr>
        <p:txBody>
          <a:bodyPr lIns="0" tIns="0" rIns="0" bIns="0" rtlCol="0" anchor="t">
            <a:spAutoFit/>
          </a:bodyPr>
          <a:lstStyle/>
          <a:p>
            <a:pPr algn="ctr" defTabSz="609630">
              <a:lnSpc>
                <a:spcPts val="2086"/>
              </a:lnSpc>
              <a:spcBef>
                <a:spcPct val="0"/>
              </a:spcBef>
            </a:pPr>
            <a:r>
              <a:rPr lang="en-US" sz="1490">
                <a:solidFill>
                  <a:srgbClr val="000000"/>
                </a:solidFill>
                <a:latin typeface="Poppins"/>
                <a:ea typeface="Poppins"/>
                <a:cs typeface="Poppins"/>
                <a:sym typeface="Poppins"/>
              </a:rPr>
              <a:t>Having individual achievements, confidence and an experience of success</a:t>
            </a:r>
          </a:p>
        </p:txBody>
      </p:sp>
      <p:sp>
        <p:nvSpPr>
          <p:cNvPr id="20" name="TextBox 20"/>
          <p:cNvSpPr txBox="1"/>
          <p:nvPr/>
        </p:nvSpPr>
        <p:spPr>
          <a:xfrm>
            <a:off x="9253458" y="4075458"/>
            <a:ext cx="1635320" cy="1063368"/>
          </a:xfrm>
          <a:prstGeom prst="rect">
            <a:avLst/>
          </a:prstGeom>
        </p:spPr>
        <p:txBody>
          <a:bodyPr lIns="0" tIns="0" rIns="0" bIns="0" rtlCol="0" anchor="t">
            <a:spAutoFit/>
          </a:bodyPr>
          <a:lstStyle/>
          <a:p>
            <a:pPr algn="ctr" defTabSz="609630">
              <a:lnSpc>
                <a:spcPts val="2086"/>
              </a:lnSpc>
              <a:spcBef>
                <a:spcPct val="0"/>
              </a:spcBef>
            </a:pPr>
            <a:r>
              <a:rPr lang="en-US" sz="1490">
                <a:solidFill>
                  <a:srgbClr val="000000"/>
                </a:solidFill>
                <a:latin typeface="Poppins"/>
                <a:ea typeface="Poppins"/>
                <a:cs typeface="Poppins"/>
                <a:sym typeface="Poppins"/>
              </a:rPr>
              <a:t>Feeling safe, good mental health and inclusion</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E7E7DF"/>
        </a:solidFill>
        <a:effectLst/>
      </p:bgPr>
    </p:bg>
    <p:spTree>
      <p:nvGrpSpPr>
        <p:cNvPr id="1" name=""/>
        <p:cNvGrpSpPr/>
        <p:nvPr/>
      </p:nvGrpSpPr>
      <p:grpSpPr>
        <a:xfrm>
          <a:off x="0" y="0"/>
          <a:ext cx="0" cy="0"/>
          <a:chOff x="0" y="0"/>
          <a:chExt cx="0" cy="0"/>
        </a:xfrm>
      </p:grpSpPr>
      <p:sp>
        <p:nvSpPr>
          <p:cNvPr id="2" name="Freeform 2"/>
          <p:cNvSpPr/>
          <p:nvPr/>
        </p:nvSpPr>
        <p:spPr>
          <a:xfrm>
            <a:off x="10373593" y="130661"/>
            <a:ext cx="1595147" cy="863460"/>
          </a:xfrm>
          <a:custGeom>
            <a:avLst/>
            <a:gdLst/>
            <a:ahLst/>
            <a:cxnLst/>
            <a:rect l="l" t="t" r="r" b="b"/>
            <a:pathLst>
              <a:path w="2392720" h="1295190">
                <a:moveTo>
                  <a:pt x="0" y="0"/>
                </a:moveTo>
                <a:lnTo>
                  <a:pt x="2392720" y="0"/>
                </a:lnTo>
                <a:lnTo>
                  <a:pt x="2392720" y="1295190"/>
                </a:lnTo>
                <a:lnTo>
                  <a:pt x="0" y="1295190"/>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3" name="Freeform 3"/>
          <p:cNvSpPr/>
          <p:nvPr/>
        </p:nvSpPr>
        <p:spPr>
          <a:xfrm>
            <a:off x="3598166" y="1830386"/>
            <a:ext cx="4995668" cy="3197228"/>
          </a:xfrm>
          <a:custGeom>
            <a:avLst/>
            <a:gdLst/>
            <a:ahLst/>
            <a:cxnLst/>
            <a:rect l="l" t="t" r="r" b="b"/>
            <a:pathLst>
              <a:path w="7493502" h="4795842">
                <a:moveTo>
                  <a:pt x="0" y="0"/>
                </a:moveTo>
                <a:lnTo>
                  <a:pt x="7493502" y="0"/>
                </a:lnTo>
                <a:lnTo>
                  <a:pt x="7493502" y="4795842"/>
                </a:lnTo>
                <a:lnTo>
                  <a:pt x="0" y="479584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GB" sz="1200">
              <a:solidFill>
                <a:prstClr val="black"/>
              </a:solidFill>
              <a:latin typeface="Calibri"/>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3" name="Freeform 3"/>
          <p:cNvSpPr/>
          <p:nvPr/>
        </p:nvSpPr>
        <p:spPr>
          <a:xfrm>
            <a:off x="10250770" y="254070"/>
            <a:ext cx="1595147" cy="863460"/>
          </a:xfrm>
          <a:custGeom>
            <a:avLst/>
            <a:gdLst/>
            <a:ahLst/>
            <a:cxnLst/>
            <a:rect l="l" t="t" r="r" b="b"/>
            <a:pathLst>
              <a:path w="2392720" h="1295190">
                <a:moveTo>
                  <a:pt x="0" y="0"/>
                </a:moveTo>
                <a:lnTo>
                  <a:pt x="2392721" y="0"/>
                </a:lnTo>
                <a:lnTo>
                  <a:pt x="2392721" y="1295190"/>
                </a:lnTo>
                <a:lnTo>
                  <a:pt x="0" y="1295190"/>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4" name="Freeform 4"/>
          <p:cNvSpPr/>
          <p:nvPr/>
        </p:nvSpPr>
        <p:spPr>
          <a:xfrm>
            <a:off x="3160911" y="1814701"/>
            <a:ext cx="5870179" cy="3228598"/>
          </a:xfrm>
          <a:custGeom>
            <a:avLst/>
            <a:gdLst/>
            <a:ahLst/>
            <a:cxnLst/>
            <a:rect l="l" t="t" r="r" b="b"/>
            <a:pathLst>
              <a:path w="8805268" h="4842897">
                <a:moveTo>
                  <a:pt x="0" y="0"/>
                </a:moveTo>
                <a:lnTo>
                  <a:pt x="8805268" y="0"/>
                </a:lnTo>
                <a:lnTo>
                  <a:pt x="8805268" y="4842898"/>
                </a:lnTo>
                <a:lnTo>
                  <a:pt x="0" y="48428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GB" sz="1200">
              <a:solidFill>
                <a:prstClr val="black"/>
              </a:solidFill>
              <a:latin typeface="Calibri"/>
            </a:endParaRPr>
          </a:p>
        </p:txBody>
      </p:sp>
      <p:sp>
        <p:nvSpPr>
          <p:cNvPr id="5" name="Freeform 5"/>
          <p:cNvSpPr/>
          <p:nvPr/>
        </p:nvSpPr>
        <p:spPr>
          <a:xfrm>
            <a:off x="5458684" y="3429000"/>
            <a:ext cx="1274633" cy="1274633"/>
          </a:xfrm>
          <a:custGeom>
            <a:avLst/>
            <a:gdLst/>
            <a:ahLst/>
            <a:cxnLst/>
            <a:rect l="l" t="t" r="r" b="b"/>
            <a:pathLst>
              <a:path w="1911949" h="1911949">
                <a:moveTo>
                  <a:pt x="0" y="0"/>
                </a:moveTo>
                <a:lnTo>
                  <a:pt x="1911950" y="0"/>
                </a:lnTo>
                <a:lnTo>
                  <a:pt x="1911950" y="1911949"/>
                </a:lnTo>
                <a:lnTo>
                  <a:pt x="0" y="1911949"/>
                </a:lnTo>
                <a:lnTo>
                  <a:pt x="0" y="0"/>
                </a:lnTo>
                <a:close/>
              </a:path>
            </a:pathLst>
          </a:custGeom>
          <a:blipFill>
            <a:blip r:embed="rId5"/>
            <a:stretch>
              <a:fillRect/>
            </a:stretch>
          </a:blipFill>
        </p:spPr>
        <p:txBody>
          <a:bodyPr/>
          <a:lstStyle/>
          <a:p>
            <a:pPr defTabSz="609630"/>
            <a:endParaRPr lang="en-GB" sz="1200">
              <a:solidFill>
                <a:prstClr val="black"/>
              </a:solidFill>
              <a:latin typeface="Calibri"/>
            </a:endParaRPr>
          </a:p>
        </p:txBody>
      </p:sp>
      <p:sp>
        <p:nvSpPr>
          <p:cNvPr id="6" name="TextBox 6"/>
          <p:cNvSpPr txBox="1"/>
          <p:nvPr/>
        </p:nvSpPr>
        <p:spPr>
          <a:xfrm>
            <a:off x="4409734" y="2309565"/>
            <a:ext cx="3372532" cy="907941"/>
          </a:xfrm>
          <a:prstGeom prst="rect">
            <a:avLst/>
          </a:prstGeom>
        </p:spPr>
        <p:txBody>
          <a:bodyPr lIns="0" tIns="0" rIns="0" bIns="0" rtlCol="0" anchor="t">
            <a:spAutoFit/>
          </a:bodyPr>
          <a:lstStyle/>
          <a:p>
            <a:pPr algn="ctr" defTabSz="609630">
              <a:lnSpc>
                <a:spcPts val="3716"/>
              </a:lnSpc>
              <a:spcBef>
                <a:spcPct val="0"/>
              </a:spcBef>
            </a:pPr>
            <a:r>
              <a:rPr lang="en-US" sz="2655" b="1">
                <a:solidFill>
                  <a:srgbClr val="000000"/>
                </a:solidFill>
                <a:latin typeface="Poppins Bold"/>
                <a:ea typeface="Poppins Bold"/>
                <a:cs typeface="Poppins Bold"/>
                <a:sym typeface="Poppins Bold"/>
              </a:rPr>
              <a:t>We’d love to hear your feedback </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02EF2-26DC-C056-6666-F0E2BF272F78}"/>
              </a:ext>
            </a:extLst>
          </p:cNvPr>
          <p:cNvSpPr>
            <a:spLocks noGrp="1"/>
          </p:cNvSpPr>
          <p:nvPr>
            <p:ph type="title"/>
          </p:nvPr>
        </p:nvSpPr>
        <p:spPr>
          <a:xfrm>
            <a:off x="230188" y="19716"/>
            <a:ext cx="6018212" cy="2155371"/>
          </a:xfrm>
        </p:spPr>
        <p:txBody>
          <a:bodyPr anchor="b">
            <a:normAutofit/>
          </a:bodyPr>
          <a:lstStyle/>
          <a:p>
            <a:pPr algn="ctr"/>
            <a:r>
              <a:rPr lang="en-GB" sz="4800" b="1" dirty="0">
                <a:solidFill>
                  <a:schemeClr val="tx1">
                    <a:lumMod val="50000"/>
                  </a:schemeClr>
                </a:solidFill>
              </a:rPr>
              <a:t>Thank you for</a:t>
            </a:r>
            <a:br>
              <a:rPr lang="en-GB" sz="4800" b="1" dirty="0">
                <a:solidFill>
                  <a:schemeClr val="tx1">
                    <a:lumMod val="50000"/>
                  </a:schemeClr>
                </a:solidFill>
              </a:rPr>
            </a:br>
            <a:r>
              <a:rPr lang="en-GB" sz="4800" b="1" dirty="0">
                <a:solidFill>
                  <a:schemeClr val="tx1">
                    <a:lumMod val="50000"/>
                  </a:schemeClr>
                </a:solidFill>
              </a:rPr>
              <a:t> attending! </a:t>
            </a:r>
          </a:p>
        </p:txBody>
      </p:sp>
      <p:sp>
        <p:nvSpPr>
          <p:cNvPr id="3" name="Text Placeholder 2">
            <a:extLst>
              <a:ext uri="{FF2B5EF4-FFF2-40B4-BE49-F238E27FC236}">
                <a16:creationId xmlns:a16="http://schemas.microsoft.com/office/drawing/2014/main" id="{59A509EE-52DA-B7E1-BC9B-B215CF7D0D0E}"/>
              </a:ext>
            </a:extLst>
          </p:cNvPr>
          <p:cNvSpPr>
            <a:spLocks noGrp="1"/>
          </p:cNvSpPr>
          <p:nvPr>
            <p:ph sz="quarter" idx="11"/>
          </p:nvPr>
        </p:nvSpPr>
        <p:spPr>
          <a:xfrm>
            <a:off x="981302" y="3633787"/>
            <a:ext cx="4515984" cy="1695677"/>
          </a:xfrm>
        </p:spPr>
        <p:txBody>
          <a:bodyPr>
            <a:normAutofit/>
          </a:bodyPr>
          <a:lstStyle/>
          <a:p>
            <a:pPr marL="0" indent="0" algn="ctr">
              <a:buNone/>
            </a:pPr>
            <a:r>
              <a:rPr lang="en-GB" dirty="0"/>
              <a:t>Please take a few minutes to complete our evaluation form </a:t>
            </a:r>
            <a:r>
              <a:rPr lang="en-GB" dirty="0">
                <a:sym typeface="Wingdings" panose="05000000000000000000" pitchFamily="2" charset="2"/>
              </a:rPr>
              <a:t></a:t>
            </a:r>
            <a:endParaRPr lang="en-GB" dirty="0"/>
          </a:p>
          <a:p>
            <a:endParaRPr lang="en-GB" dirty="0"/>
          </a:p>
        </p:txBody>
      </p:sp>
      <p:pic>
        <p:nvPicPr>
          <p:cNvPr id="6" name="Picture 5">
            <a:extLst>
              <a:ext uri="{FF2B5EF4-FFF2-40B4-BE49-F238E27FC236}">
                <a16:creationId xmlns:a16="http://schemas.microsoft.com/office/drawing/2014/main" id="{8705E551-D22F-865D-F4E3-18DDEE5FE4DC}"/>
              </a:ext>
            </a:extLst>
          </p:cNvPr>
          <p:cNvPicPr>
            <a:picLocks noChangeAspect="1"/>
          </p:cNvPicPr>
          <p:nvPr/>
        </p:nvPicPr>
        <p:blipFill>
          <a:blip r:embed="rId2"/>
          <a:stretch>
            <a:fillRect/>
          </a:stretch>
        </p:blipFill>
        <p:spPr>
          <a:xfrm>
            <a:off x="6431280" y="264160"/>
            <a:ext cx="5207000" cy="5207000"/>
          </a:xfrm>
          <a:prstGeom prst="rect">
            <a:avLst/>
          </a:prstGeom>
        </p:spPr>
      </p:pic>
      <p:pic>
        <p:nvPicPr>
          <p:cNvPr id="8" name="Graphic 7" descr="Wave Gesture outline">
            <a:extLst>
              <a:ext uri="{FF2B5EF4-FFF2-40B4-BE49-F238E27FC236}">
                <a16:creationId xmlns:a16="http://schemas.microsoft.com/office/drawing/2014/main" id="{CD662A83-B1D0-501F-5D4F-409A95AEE59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471056" y="2360158"/>
            <a:ext cx="1273629" cy="1273629"/>
          </a:xfrm>
          <a:prstGeom prst="rect">
            <a:avLst/>
          </a:prstGeom>
        </p:spPr>
      </p:pic>
    </p:spTree>
    <p:extLst>
      <p:ext uri="{BB962C8B-B14F-4D97-AF65-F5344CB8AC3E}">
        <p14:creationId xmlns:p14="http://schemas.microsoft.com/office/powerpoint/2010/main" val="1896653976"/>
      </p:ext>
    </p:extLst>
  </p:cSld>
  <p:clrMapOvr>
    <a:masterClrMapping/>
  </p:clrMapOvr>
</p:sld>
</file>

<file path=ppt/theme/theme1.xml><?xml version="1.0" encoding="utf-8"?>
<a:theme xmlns:a="http://schemas.openxmlformats.org/drawingml/2006/main" name="Main Theme">
  <a:themeElements>
    <a:clrScheme name="MISSION WALTHAM FOREST">
      <a:dk1>
        <a:srgbClr val="37B2A0"/>
      </a:dk1>
      <a:lt1>
        <a:srgbClr val="FFFFFF"/>
      </a:lt1>
      <a:dk2>
        <a:srgbClr val="44546A"/>
      </a:dk2>
      <a:lt2>
        <a:srgbClr val="E7E6E6"/>
      </a:lt2>
      <a:accent1>
        <a:srgbClr val="D93B8E"/>
      </a:accent1>
      <a:accent2>
        <a:srgbClr val="A72C5F"/>
      </a:accent2>
      <a:accent3>
        <a:srgbClr val="875099"/>
      </a:accent3>
      <a:accent4>
        <a:srgbClr val="147A56"/>
      </a:accent4>
      <a:accent5>
        <a:srgbClr val="94C11E"/>
      </a:accent5>
      <a:accent6>
        <a:srgbClr val="F39C0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ackling the housing crisis">
  <a:themeElements>
    <a:clrScheme name="Custom 4">
      <a:dk1>
        <a:srgbClr val="1F7455"/>
      </a:dk1>
      <a:lt1>
        <a:srgbClr val="FFFFFF"/>
      </a:lt1>
      <a:dk2>
        <a:srgbClr val="44546A"/>
      </a:dk2>
      <a:lt2>
        <a:srgbClr val="E7E6E6"/>
      </a:lt2>
      <a:accent1>
        <a:srgbClr val="D93B8E"/>
      </a:accent1>
      <a:accent2>
        <a:srgbClr val="A72C5F"/>
      </a:accent2>
      <a:accent3>
        <a:srgbClr val="875099"/>
      </a:accent3>
      <a:accent4>
        <a:srgbClr val="147A56"/>
      </a:accent4>
      <a:accent5>
        <a:srgbClr val="94C11E"/>
      </a:accent5>
      <a:accent6>
        <a:srgbClr val="F39C0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4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9b6b65ea-04ee-498e-baa7-1d1661a62ed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0BDB5622F27494C8068638B4170F076" ma:contentTypeVersion="18" ma:contentTypeDescription="Create a new document." ma:contentTypeScope="" ma:versionID="36d2db900b4122c64c83ab005729030f">
  <xsd:schema xmlns:xsd="http://www.w3.org/2001/XMLSchema" xmlns:xs="http://www.w3.org/2001/XMLSchema" xmlns:p="http://schemas.microsoft.com/office/2006/metadata/properties" xmlns:ns3="9b6b65ea-04ee-498e-baa7-1d1661a62ed5" xmlns:ns4="77d0b53a-de6d-4750-b335-4567e4fc30ac" targetNamespace="http://schemas.microsoft.com/office/2006/metadata/properties" ma:root="true" ma:fieldsID="fe53db032a0ce87aca4201455089769d" ns3:_="" ns4:_="">
    <xsd:import namespace="9b6b65ea-04ee-498e-baa7-1d1661a62ed5"/>
    <xsd:import namespace="77d0b53a-de6d-4750-b335-4567e4fc30ac"/>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element ref="ns3:MediaLengthInSeconds" minOccurs="0"/>
                <xsd:element ref="ns3:MediaServiceObjectDetectorVersions" minOccurs="0"/>
                <xsd:element ref="ns3:_activity"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6b65ea-04ee-498e-baa7-1d1661a62e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_activity" ma:index="23" nillable="true" ma:displayName="_activity" ma:hidden="true" ma:internalName="_activity">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SystemTags" ma:index="25"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7d0b53a-de6d-4750-b335-4567e4fc30ac"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921E15-32C1-4A05-B455-3500E68F0CBF}">
  <ds:schemaRefs>
    <ds:schemaRef ds:uri="77d0b53a-de6d-4750-b335-4567e4fc30ac"/>
    <ds:schemaRef ds:uri="http://schemas.microsoft.com/office/2006/documentManagement/types"/>
    <ds:schemaRef ds:uri="http://www.w3.org/XML/1998/namespace"/>
    <ds:schemaRef ds:uri="http://purl.org/dc/terms/"/>
    <ds:schemaRef ds:uri="http://purl.org/dc/elements/1.1/"/>
    <ds:schemaRef ds:uri="http://schemas.microsoft.com/office/infopath/2007/PartnerControls"/>
    <ds:schemaRef ds:uri="http://purl.org/dc/dcmitype/"/>
    <ds:schemaRef ds:uri="http://schemas.openxmlformats.org/package/2006/metadata/core-properties"/>
    <ds:schemaRef ds:uri="9b6b65ea-04ee-498e-baa7-1d1661a62ed5"/>
    <ds:schemaRef ds:uri="http://schemas.microsoft.com/office/2006/metadata/properties"/>
  </ds:schemaRefs>
</ds:datastoreItem>
</file>

<file path=customXml/itemProps2.xml><?xml version="1.0" encoding="utf-8"?>
<ds:datastoreItem xmlns:ds="http://schemas.openxmlformats.org/officeDocument/2006/customXml" ds:itemID="{06631C33-D45A-4609-9395-A0AE3BF7B18D}">
  <ds:schemaRefs>
    <ds:schemaRef ds:uri="http://schemas.microsoft.com/sharepoint/v3/contenttype/forms"/>
  </ds:schemaRefs>
</ds:datastoreItem>
</file>

<file path=customXml/itemProps3.xml><?xml version="1.0" encoding="utf-8"?>
<ds:datastoreItem xmlns:ds="http://schemas.openxmlformats.org/officeDocument/2006/customXml" ds:itemID="{40CB90D5-337D-4C83-8729-BD364B295B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b6b65ea-04ee-498e-baa7-1d1661a62ed5"/>
    <ds:schemaRef ds:uri="77d0b53a-de6d-4750-b335-4567e4fc30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d8a82170-b655-46b0-87a1-042e6581813f}" enabled="0" method="" siteId="{d8a82170-b655-46b0-87a1-042e6581813f}" removed="1"/>
</clbl:labelList>
</file>

<file path=docProps/app.xml><?xml version="1.0" encoding="utf-8"?>
<Properties xmlns="http://schemas.openxmlformats.org/officeDocument/2006/extended-properties" xmlns:vt="http://schemas.openxmlformats.org/officeDocument/2006/docPropsVTypes">
  <TotalTime>15716</TotalTime>
  <Words>7301</Words>
  <Application>Microsoft Office PowerPoint</Application>
  <PresentationFormat>Widescreen</PresentationFormat>
  <Paragraphs>897</Paragraphs>
  <Slides>125</Slides>
  <Notes>65</Notes>
  <HiddenSlides>0</HiddenSlides>
  <MMClips>0</MMClips>
  <ScaleCrop>false</ScaleCrop>
  <HeadingPairs>
    <vt:vector size="4" baseType="variant">
      <vt:variant>
        <vt:lpstr>Theme</vt:lpstr>
      </vt:variant>
      <vt:variant>
        <vt:i4>4</vt:i4>
      </vt:variant>
      <vt:variant>
        <vt:lpstr>Slide Titles</vt:lpstr>
      </vt:variant>
      <vt:variant>
        <vt:i4>125</vt:i4>
      </vt:variant>
    </vt:vector>
  </HeadingPairs>
  <TitlesOfParts>
    <vt:vector size="129" baseType="lpstr">
      <vt:lpstr>Main Theme</vt:lpstr>
      <vt:lpstr>Tackling the housing crisis</vt:lpstr>
      <vt:lpstr>4_Office Theme</vt:lpstr>
      <vt:lpstr>Office Theme</vt:lpstr>
      <vt:lpstr>Waltham Forest Education Conference 2026 </vt:lpstr>
      <vt:lpstr>PowerPoint Presentation</vt:lpstr>
      <vt:lpstr> </vt:lpstr>
      <vt:lpstr>PowerPoint Presentation</vt:lpstr>
      <vt:lpstr>Shift in priority and purpose</vt:lpstr>
      <vt:lpstr>The objective</vt:lpstr>
      <vt:lpstr>What are we being asked to do?</vt:lpstr>
      <vt:lpstr>Your inclusion strategy should… </vt:lpstr>
      <vt:lpstr>PowerPoint Presentation</vt:lpstr>
      <vt:lpstr>What is the everyday experience of a child who has additional needs at our school?</vt:lpstr>
      <vt:lpstr>National data – our data?</vt:lpstr>
      <vt:lpstr>Inclusive mainstream fund</vt:lpstr>
      <vt:lpstr>DfE Inclusion Strategy steps</vt:lpstr>
      <vt:lpstr>DfE Inclusion Strategy steps</vt:lpstr>
      <vt:lpstr>PowerPoint Presentation</vt:lpstr>
      <vt:lpstr>PowerPoint Presentation</vt:lpstr>
      <vt:lpstr>PowerPoint Presentation</vt:lpstr>
      <vt:lpstr>Diagnostic labels don’t tell us the whole story…</vt:lpstr>
      <vt:lpstr>Co-occurrent, overlapping, co-existing…</vt:lpstr>
      <vt:lpstr>Dynamic layers of provision that enable us to stretch the universal offer</vt:lpstr>
      <vt:lpstr>PowerPoint Presentation</vt:lpstr>
      <vt:lpstr>PowerPoint Presentation</vt:lpstr>
      <vt:lpstr>PowerPoint Presentation</vt:lpstr>
      <vt:lpstr>From adaptive teaching to inclusive pedagogy</vt:lpstr>
      <vt:lpstr>Adaptive teaching provides a positive shift away from poorly executed differentiation </vt:lpstr>
      <vt:lpstr>Adaptive teaching provides a positive shift away from poorly executed differentiation, within a strengths-based culture of inclusive pedagogy   </vt:lpstr>
      <vt:lpstr>PowerPoint Presentation</vt:lpstr>
      <vt:lpstr>EEF Guide to Inclusive Teaching</vt:lpstr>
      <vt:lpstr>PowerPoint Presentation</vt:lpstr>
      <vt:lpstr>Two-Part Model</vt:lpstr>
      <vt:lpstr>What the two-part model is NOT</vt:lpstr>
      <vt:lpstr>What the two part model is NOT – a bolt on</vt:lpstr>
      <vt:lpstr>Pivot the lens – to ensure we are teaching everyone</vt:lpstr>
      <vt:lpstr>Pivot the lens – to ensure we are considering everyone</vt:lpstr>
      <vt:lpstr> Pins are the pupils, ball is the lesson plan – if we bowl to the middle we are left with the outliers still standing (we didn’t reach them).  7-10 split is the hardest shot in bowling! The bowler uses the outliers as the focus to determine the direction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was the problem that we were trying to solve?  </vt:lpstr>
      <vt:lpstr>PowerPoint Presentation</vt:lpstr>
      <vt:lpstr>PowerPoint Presentation</vt:lpstr>
      <vt:lpstr>PowerPoint Presentation</vt:lpstr>
      <vt:lpstr>Writing an effective inclusion strategy:  </vt:lpstr>
      <vt:lpstr>Dynamic layers of provision that enable us to stretch the universal offer</vt:lpstr>
      <vt:lpstr>Writing and effective inclusion strategy:  Intended outcomes</vt:lpstr>
      <vt:lpstr>PowerPoint Presentation</vt:lpstr>
      <vt:lpstr>DfE Inclusion Strategy steps</vt:lpstr>
      <vt:lpstr>Website links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Waltham Forest Education Conference 2026</vt:lpstr>
      <vt:lpstr>Education Inspection Framework - our renewed approach</vt:lpstr>
      <vt:lpstr>PowerPoint Presentation</vt:lpstr>
      <vt:lpstr>The renewed framework 10 months in</vt:lpstr>
      <vt:lpstr>A summary of key aspects</vt:lpstr>
      <vt:lpstr>PowerPoint Presentation</vt:lpstr>
      <vt:lpstr>PowerPoint Presentation</vt:lpstr>
      <vt:lpstr>Some other key terms that we use on inspection</vt:lpstr>
      <vt:lpstr>What happens and when during the inspection?</vt:lpstr>
      <vt:lpstr>Preparation</vt:lpstr>
      <vt:lpstr>Initial evidence gathering</vt:lpstr>
      <vt:lpstr>Exploring further</vt:lpstr>
      <vt:lpstr>Exploring further</vt:lpstr>
      <vt:lpstr>Building a picture….</vt:lpstr>
      <vt:lpstr>A word about inspection in small schools….</vt:lpstr>
      <vt:lpstr>Key inspection activities </vt:lpstr>
      <vt:lpstr>What is case sampling?</vt:lpstr>
      <vt:lpstr>What is case sampling?</vt:lpstr>
      <vt:lpstr>PowerPoint Presentation</vt:lpstr>
      <vt:lpstr>What will this look like? </vt:lpstr>
      <vt:lpstr>Working with leaders- reflection meetings</vt:lpstr>
      <vt:lpstr>Grading decisions</vt:lpstr>
      <vt:lpstr>Let’s focus in…</vt:lpstr>
      <vt:lpstr>Exceptional</vt:lpstr>
      <vt:lpstr>Exceptional grade </vt:lpstr>
      <vt:lpstr>Achievement</vt:lpstr>
      <vt:lpstr>Achievement- how we approach this</vt:lpstr>
      <vt:lpstr>Evaluating pupils' achievement</vt:lpstr>
      <vt:lpstr>PowerPoint Presentation</vt:lpstr>
      <vt:lpstr>PowerPoint Presentation</vt:lpstr>
      <vt:lpstr>PowerPoint Presentation</vt:lpstr>
      <vt:lpstr>PowerPoint Presentation</vt:lpstr>
      <vt:lpstr>PowerPoint Presentation</vt:lpstr>
      <vt:lpstr>   What if similar schools data is ‘below’ the group average?</vt:lpstr>
      <vt:lpstr>PowerPoint Presentation</vt:lpstr>
      <vt:lpstr>An update on monitoring inspections</vt:lpstr>
      <vt:lpstr>Let’s conclude with some words from HMCI, Sir Martyn Oliver </vt:lpstr>
      <vt:lpstr>PowerPoint Presentation</vt:lpstr>
      <vt:lpstr>Thank you</vt:lpstr>
      <vt:lpstr>PowerPoint Presentation</vt:lpstr>
      <vt:lpstr>PowerPoint Presentation</vt:lpstr>
      <vt:lpstr>PowerPoint Presentation</vt:lpstr>
      <vt:lpstr>Education Strategy: Draft Launch</vt:lpstr>
      <vt:lpstr>How did we do it?</vt:lpstr>
      <vt:lpstr>Find your path, Shape your Future </vt:lpstr>
      <vt:lpstr>Priorities</vt:lpstr>
      <vt:lpstr>What already works well?</vt:lpstr>
      <vt:lpstr>What are our key focus areas?   </vt:lpstr>
      <vt:lpstr>Next Steps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for  attending!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Seymour (Studio)</dc:creator>
  <cp:lastModifiedBy>Sev Hassan</cp:lastModifiedBy>
  <cp:revision>56</cp:revision>
  <dcterms:created xsi:type="dcterms:W3CDTF">2024-01-12T10:48:15Z</dcterms:created>
  <dcterms:modified xsi:type="dcterms:W3CDTF">2026-10-07T15:53:01Z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0x010100F0BDB5622F27494C8068638B4170F076</vt:lpwstr>
  </property>
</Properties>
</file>