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1D_8841F31B.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4"/>
    <p:sldMasterId id="2147483659" r:id="rId5"/>
    <p:sldMasterId id="2147483670" r:id="rId6"/>
    <p:sldMasterId id="2147483681" r:id="rId7"/>
  </p:sldMasterIdLst>
  <p:notesMasterIdLst>
    <p:notesMasterId r:id="rId16"/>
  </p:notesMasterIdLst>
  <p:sldIdLst>
    <p:sldId id="267" r:id="rId8"/>
    <p:sldId id="277" r:id="rId9"/>
    <p:sldId id="288" r:id="rId10"/>
    <p:sldId id="283" r:id="rId11"/>
    <p:sldId id="284" r:id="rId12"/>
    <p:sldId id="278" r:id="rId13"/>
    <p:sldId id="285"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AFEF51C-F907-7D1D-210A-7EDB2AD68EF6}" name="Terry Lee" initials="TL" userId="S::terry.lee@walthamforest.gov.uk::204c2ad1-f3e2-47fe-9ba3-24d7fa46080f" providerId="AD"/>
  <p188:author id="{75F18490-CAED-FE1E-020C-529AD539A176}" name="Terry Lee" initials="TL" userId="S::Terry.Lee@walthamforest.gov.uk::204c2ad1-f3e2-47fe-9ba3-24d7fa46080f" providerId="AD"/>
  <p188:author id="{6733F7D5-FC4C-F15E-E6FC-3F5AA3A4C55F}" name="Simon Copsey" initials="SC" userId="S::Simon.Copsey@walthamforest.gov.uk::63f439be-af11-42f0-a9e4-af432cf1338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EDB6B"/>
    <a:srgbClr val="62CC32"/>
    <a:srgbClr val="FAA6A4"/>
    <a:srgbClr val="FAAEAC"/>
    <a:srgbClr val="F99B99"/>
    <a:srgbClr val="F090D7"/>
    <a:srgbClr val="4F25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0A4C57-5478-472C-9E04-A3F045F47B53}" v="3" dt="2026-07-22T09:10:23.4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23" Type="http://schemas.microsoft.com/office/2018/10/relationships/authors" Target="authors.xml"/><Relationship Id="rId10" Type="http://schemas.openxmlformats.org/officeDocument/2006/relationships/slide" Target="slides/slide3.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 Copsey" userId="63f439be-af11-42f0-a9e4-af432cf13380" providerId="ADAL" clId="{8CC80287-8A13-4E66-AB67-17995C3FC5A1}"/>
    <pc:docChg chg="custSel modSld">
      <pc:chgData name="Simon Copsey" userId="63f439be-af11-42f0-a9e4-af432cf13380" providerId="ADAL" clId="{8CC80287-8A13-4E66-AB67-17995C3FC5A1}" dt="2026-07-22T09:09:49.191" v="56" actId="27636"/>
      <pc:docMkLst>
        <pc:docMk/>
      </pc:docMkLst>
      <pc:sldChg chg="modSp mod">
        <pc:chgData name="Simon Copsey" userId="63f439be-af11-42f0-a9e4-af432cf13380" providerId="ADAL" clId="{8CC80287-8A13-4E66-AB67-17995C3FC5A1}" dt="2026-07-22T09:09:49.191" v="56" actId="27636"/>
        <pc:sldMkLst>
          <pc:docMk/>
          <pc:sldMk cId="3989057633" sldId="268"/>
        </pc:sldMkLst>
        <pc:spChg chg="mod">
          <ac:chgData name="Simon Copsey" userId="63f439be-af11-42f0-a9e4-af432cf13380" providerId="ADAL" clId="{8CC80287-8A13-4E66-AB67-17995C3FC5A1}" dt="2026-07-22T09:09:49.191" v="56" actId="27636"/>
          <ac:spMkLst>
            <pc:docMk/>
            <pc:sldMk cId="3989057633" sldId="268"/>
            <ac:spMk id="7" creationId="{4B3FED11-296A-FE7B-1B8F-6DA1A3E61DA3}"/>
          </ac:spMkLst>
        </pc:spChg>
      </pc:sldChg>
    </pc:docChg>
  </pc:docChgLst>
</pc:chgInfo>
</file>

<file path=ppt/comments/modernComment_11D_8841F31B.xml><?xml version="1.0" encoding="utf-8"?>
<p188:cmLst xmlns:a="http://schemas.openxmlformats.org/drawingml/2006/main" xmlns:r="http://schemas.openxmlformats.org/officeDocument/2006/relationships" xmlns:p188="http://schemas.microsoft.com/office/powerpoint/2018/8/main">
  <p188:cm id="{9034719F-0101-4DAD-AC5B-496F3BC3C80B}" authorId="{6733F7D5-FC4C-F15E-E6FC-3F5AA3A4C55F}" created="2023-09-20T08:45:55.528">
    <pc:sldMkLst xmlns:pc="http://schemas.microsoft.com/office/powerpoint/2013/main/command">
      <pc:docMk/>
      <pc:sldMk cId="2286023451" sldId="285"/>
    </pc:sldMkLst>
    <p188:replyLst>
      <p188:reply id="{5506430E-5F15-4CF9-9B54-DA773F14B41D}" authorId="{75F18490-CAED-FE1E-020C-529AD539A176}" created="2023-09-20T13:01:31.807">
        <p188:txBody>
          <a:bodyPr/>
          <a:lstStyle/>
          <a:p>
            <a:r>
              <a:rPr lang="en-GB"/>
              <a:t>Hi Simon, I believe "preparation" is the right term. I too thought Prevention sounded more accurate, but looking at a number of examples - that step is outlined as a preparatory step. </a:t>
            </a:r>
          </a:p>
        </p188:txBody>
      </p188:reply>
      <p188:reply id="{E5D395D6-5F71-4FA2-9495-E65CB0D61D57}" authorId="{75F18490-CAED-FE1E-020C-529AD539A176}" created="2023-09-20T13:04:05.090">
        <p188:txBody>
          <a:bodyPr/>
          <a:lstStyle/>
          <a:p>
            <a:r>
              <a:rPr lang="en-GB"/>
              <a:t>I did also add "standardised" requirements for new solutions as part of a process. </a:t>
            </a:r>
          </a:p>
        </p188:txBody>
      </p188:reply>
    </p188:replyLst>
    <p188:txBody>
      <a:bodyPr/>
      <a:lstStyle/>
      <a:p>
        <a:r>
          <a:rPr lang="en-GB"/>
          <a:t>Process box: incident run book, MFA, patching, BCP and DR plan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E3F22A-9544-5C42-B5B8-5FD81E952B74}"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44B117-9D35-6B49-842C-40ED4BD10C4C}" type="slidenum">
              <a:rPr lang="en-US" smtClean="0"/>
              <a:t>‹#›</a:t>
            </a:fld>
            <a:endParaRPr lang="en-US"/>
          </a:p>
        </p:txBody>
      </p:sp>
    </p:spTree>
    <p:extLst>
      <p:ext uri="{BB962C8B-B14F-4D97-AF65-F5344CB8AC3E}">
        <p14:creationId xmlns:p14="http://schemas.microsoft.com/office/powerpoint/2010/main" val="37027838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744B117-9D35-6B49-842C-40ED4BD10C4C}" type="slidenum">
              <a:rPr lang="en-US" smtClean="0"/>
              <a:t>2</a:t>
            </a:fld>
            <a:endParaRPr lang="en-US"/>
          </a:p>
        </p:txBody>
      </p:sp>
    </p:spTree>
    <p:extLst>
      <p:ext uri="{BB962C8B-B14F-4D97-AF65-F5344CB8AC3E}">
        <p14:creationId xmlns:p14="http://schemas.microsoft.com/office/powerpoint/2010/main" val="4273856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744B117-9D35-6B49-842C-40ED4BD10C4C}" type="slidenum">
              <a:rPr lang="en-US" smtClean="0"/>
              <a:t>3</a:t>
            </a:fld>
            <a:endParaRPr lang="en-US"/>
          </a:p>
        </p:txBody>
      </p:sp>
    </p:spTree>
    <p:extLst>
      <p:ext uri="{BB962C8B-B14F-4D97-AF65-F5344CB8AC3E}">
        <p14:creationId xmlns:p14="http://schemas.microsoft.com/office/powerpoint/2010/main" val="2728816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744B117-9D35-6B49-842C-40ED4BD10C4C}" type="slidenum">
              <a:rPr lang="en-US" smtClean="0"/>
              <a:t>5</a:t>
            </a:fld>
            <a:endParaRPr lang="en-US"/>
          </a:p>
        </p:txBody>
      </p:sp>
    </p:spTree>
    <p:extLst>
      <p:ext uri="{BB962C8B-B14F-4D97-AF65-F5344CB8AC3E}">
        <p14:creationId xmlns:p14="http://schemas.microsoft.com/office/powerpoint/2010/main" val="2923523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p>
        </p:txBody>
      </p:sp>
      <p:sp>
        <p:nvSpPr>
          <p:cNvPr id="4" name="Slide Number Placeholder 3"/>
          <p:cNvSpPr>
            <a:spLocks noGrp="1"/>
          </p:cNvSpPr>
          <p:nvPr>
            <p:ph type="sldNum" sz="quarter" idx="5"/>
          </p:nvPr>
        </p:nvSpPr>
        <p:spPr/>
        <p:txBody>
          <a:bodyPr/>
          <a:lstStyle/>
          <a:p>
            <a:fld id="{B744B117-9D35-6B49-842C-40ED4BD10C4C}" type="slidenum">
              <a:rPr lang="en-US" smtClean="0"/>
              <a:t>7</a:t>
            </a:fld>
            <a:endParaRPr lang="en-US"/>
          </a:p>
        </p:txBody>
      </p:sp>
    </p:spTree>
    <p:extLst>
      <p:ext uri="{BB962C8B-B14F-4D97-AF65-F5344CB8AC3E}">
        <p14:creationId xmlns:p14="http://schemas.microsoft.com/office/powerpoint/2010/main" val="2535494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B6197-7BD7-A922-0CC8-4FAC0C5C3F4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C619EFD-752A-0143-6B33-4159EE72F7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363165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7A38E-58AF-E41B-AC4C-89AD7E3CBAF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C68BD5B-7ABC-509A-2DB8-2D1DCE01C5BA}"/>
              </a:ext>
            </a:extLst>
          </p:cNvPr>
          <p:cNvSpPr>
            <a:spLocks noGrp="1"/>
          </p:cNvSpPr>
          <p:nvPr>
            <p:ph type="body" orient="vert" idx="1"/>
          </p:nvPr>
        </p:nvSpPr>
        <p:spPr/>
        <p:txBody>
          <a:bodyPr vert="horz"/>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23303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B6197-7BD7-A922-0CC8-4FAC0C5C3F4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C619EFD-752A-0143-6B33-4159EE72F7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102284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170DB-3B8B-E724-9D8A-0596B7919F1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D94EEF7-E997-12C7-DF81-7187CE48AB0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886647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FFC2-16C5-E945-F893-04E2D2C37EA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DE0476D-C108-1C04-A83E-0AFD41E453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16060659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D3077-08A8-B006-45AB-6DD0CD3DCE3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E074E4D-9B86-B891-79C6-950CC40067C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BDE36AF-94FB-54F7-2C0B-20CC2B92937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2686704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5E535-118C-1378-2C07-D43EA29F6C0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693BA6A-7771-0F05-A7D5-3A7C97A36D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998EC7E-A5C9-8488-2D13-CAD504A11BD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71F5BBC-55BF-B890-9200-DFEDA842AE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97F374F-B7FE-6951-6027-320D7589633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392981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7D302-0ADE-9B22-EABE-3FC1394C5719}"/>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7993746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80361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E00F7-9B8F-F635-6202-91312A529D5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9DBF1AF-27B9-B52A-F67C-020CBD25EF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A2B2913-A56C-1419-9B21-5973D7F50F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D7E7EB3-AFE4-1964-9DD0-EFC341C883E8}"/>
              </a:ext>
            </a:extLst>
          </p:cNvPr>
          <p:cNvSpPr>
            <a:spLocks noGrp="1"/>
          </p:cNvSpPr>
          <p:nvPr>
            <p:ph type="dt" sz="half" idx="10"/>
          </p:nvPr>
        </p:nvSpPr>
        <p:spPr>
          <a:xfrm>
            <a:off x="838200" y="6356350"/>
            <a:ext cx="2743200" cy="365125"/>
          </a:xfrm>
          <a:prstGeom prst="rect">
            <a:avLst/>
          </a:prstGeom>
        </p:spPr>
        <p:txBody>
          <a:bodyPr/>
          <a:lstStyle/>
          <a:p>
            <a:fld id="{6F496BB9-6951-1645-B8B8-9D146DA84CD5}" type="datetimeFigureOut">
              <a:rPr lang="en-US" smtClean="0"/>
              <a:t>7/22/2026</a:t>
            </a:fld>
            <a:endParaRPr lang="en-US"/>
          </a:p>
        </p:txBody>
      </p:sp>
      <p:sp>
        <p:nvSpPr>
          <p:cNvPr id="6" name="Footer Placeholder 5">
            <a:extLst>
              <a:ext uri="{FF2B5EF4-FFF2-40B4-BE49-F238E27FC236}">
                <a16:creationId xmlns:a16="http://schemas.microsoft.com/office/drawing/2014/main" id="{E1E714F9-E8A8-B14E-FD5B-5BEC2DE96D1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76C4034-9EB9-5C8C-4B51-9CFBB9ABC607}"/>
              </a:ext>
            </a:extLst>
          </p:cNvPr>
          <p:cNvSpPr>
            <a:spLocks noGrp="1"/>
          </p:cNvSpPr>
          <p:nvPr>
            <p:ph type="sldNum" sz="quarter" idx="12"/>
          </p:nvPr>
        </p:nvSpPr>
        <p:spPr>
          <a:xfrm>
            <a:off x="8610600" y="6356350"/>
            <a:ext cx="2743200" cy="365125"/>
          </a:xfrm>
          <a:prstGeom prst="rect">
            <a:avLst/>
          </a:prstGeom>
        </p:spPr>
        <p:txBody>
          <a:bodyPr/>
          <a:lstStyle/>
          <a:p>
            <a:fld id="{B0688CE8-08DC-8946-BE74-BDAAB2AF8290}" type="slidenum">
              <a:rPr lang="en-US" smtClean="0"/>
              <a:t>‹#›</a:t>
            </a:fld>
            <a:endParaRPr lang="en-US"/>
          </a:p>
        </p:txBody>
      </p:sp>
    </p:spTree>
    <p:extLst>
      <p:ext uri="{BB962C8B-B14F-4D97-AF65-F5344CB8AC3E}">
        <p14:creationId xmlns:p14="http://schemas.microsoft.com/office/powerpoint/2010/main" val="33228394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39312-2B72-E9EF-39A6-84F09A51C7B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D260A0F-2FA2-AB5F-4EF7-ED162A9668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58D8F5A-AD03-B1FC-8E46-695A5CBFDD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48C63B-9B21-FDD0-72A6-B5D752439D99}"/>
              </a:ext>
            </a:extLst>
          </p:cNvPr>
          <p:cNvSpPr>
            <a:spLocks noGrp="1"/>
          </p:cNvSpPr>
          <p:nvPr>
            <p:ph type="dt" sz="half" idx="10"/>
          </p:nvPr>
        </p:nvSpPr>
        <p:spPr>
          <a:xfrm>
            <a:off x="838200" y="6356350"/>
            <a:ext cx="2743200" cy="365125"/>
          </a:xfrm>
          <a:prstGeom prst="rect">
            <a:avLst/>
          </a:prstGeom>
        </p:spPr>
        <p:txBody>
          <a:bodyPr/>
          <a:lstStyle/>
          <a:p>
            <a:fld id="{6F496BB9-6951-1645-B8B8-9D146DA84CD5}" type="datetimeFigureOut">
              <a:rPr lang="en-US" smtClean="0"/>
              <a:t>7/22/2026</a:t>
            </a:fld>
            <a:endParaRPr lang="en-US"/>
          </a:p>
        </p:txBody>
      </p:sp>
      <p:sp>
        <p:nvSpPr>
          <p:cNvPr id="6" name="Footer Placeholder 5">
            <a:extLst>
              <a:ext uri="{FF2B5EF4-FFF2-40B4-BE49-F238E27FC236}">
                <a16:creationId xmlns:a16="http://schemas.microsoft.com/office/drawing/2014/main" id="{8BD34676-D0AF-D3E2-6133-528B11AC91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8A301E4-5313-EC53-DBD6-20831072E0E1}"/>
              </a:ext>
            </a:extLst>
          </p:cNvPr>
          <p:cNvSpPr>
            <a:spLocks noGrp="1"/>
          </p:cNvSpPr>
          <p:nvPr>
            <p:ph type="sldNum" sz="quarter" idx="12"/>
          </p:nvPr>
        </p:nvSpPr>
        <p:spPr>
          <a:xfrm>
            <a:off x="8610600" y="6356350"/>
            <a:ext cx="2743200" cy="365125"/>
          </a:xfrm>
          <a:prstGeom prst="rect">
            <a:avLst/>
          </a:prstGeom>
        </p:spPr>
        <p:txBody>
          <a:bodyPr/>
          <a:lstStyle/>
          <a:p>
            <a:fld id="{B0688CE8-08DC-8946-BE74-BDAAB2AF8290}" type="slidenum">
              <a:rPr lang="en-US" smtClean="0"/>
              <a:t>‹#›</a:t>
            </a:fld>
            <a:endParaRPr lang="en-US"/>
          </a:p>
        </p:txBody>
      </p:sp>
    </p:spTree>
    <p:extLst>
      <p:ext uri="{BB962C8B-B14F-4D97-AF65-F5344CB8AC3E}">
        <p14:creationId xmlns:p14="http://schemas.microsoft.com/office/powerpoint/2010/main" val="538822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170DB-3B8B-E724-9D8A-0596B7919F1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D94EEF7-E997-12C7-DF81-7187CE48AB0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000632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7A38E-58AF-E41B-AC4C-89AD7E3CBAF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C68BD5B-7ABC-509A-2DB8-2D1DCE01C5BA}"/>
              </a:ext>
            </a:extLst>
          </p:cNvPr>
          <p:cNvSpPr>
            <a:spLocks noGrp="1"/>
          </p:cNvSpPr>
          <p:nvPr>
            <p:ph type="body" orient="vert" idx="1"/>
          </p:nvPr>
        </p:nvSpPr>
        <p:spPr/>
        <p:txBody>
          <a:bodyPr vert="horz"/>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7978950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B6197-7BD7-A922-0CC8-4FAC0C5C3F4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C619EFD-752A-0143-6B33-4159EE72F7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5251835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170DB-3B8B-E724-9D8A-0596B7919F1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D94EEF7-E997-12C7-DF81-7187CE48AB0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2736984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FFC2-16C5-E945-F893-04E2D2C37EA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DE0476D-C108-1C04-A83E-0AFD41E453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31037142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D3077-08A8-B006-45AB-6DD0CD3DCE3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E074E4D-9B86-B891-79C6-950CC40067C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BDE36AF-94FB-54F7-2C0B-20CC2B92937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3251419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5E535-118C-1378-2C07-D43EA29F6C0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693BA6A-7771-0F05-A7D5-3A7C97A36D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998EC7E-A5C9-8488-2D13-CAD504A11BD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71F5BBC-55BF-B890-9200-DFEDA842AE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97F374F-B7FE-6951-6027-320D7589633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6217321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7D302-0ADE-9B22-EABE-3FC1394C5719}"/>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2426407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8784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E00F7-9B8F-F635-6202-91312A529D5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9DBF1AF-27B9-B52A-F67C-020CBD25EF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A2B2913-A56C-1419-9B21-5973D7F50F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D7E7EB3-AFE4-1964-9DD0-EFC341C883E8}"/>
              </a:ext>
            </a:extLst>
          </p:cNvPr>
          <p:cNvSpPr>
            <a:spLocks noGrp="1"/>
          </p:cNvSpPr>
          <p:nvPr>
            <p:ph type="dt" sz="half" idx="10"/>
          </p:nvPr>
        </p:nvSpPr>
        <p:spPr>
          <a:xfrm>
            <a:off x="838200" y="6356350"/>
            <a:ext cx="2743200" cy="365125"/>
          </a:xfrm>
          <a:prstGeom prst="rect">
            <a:avLst/>
          </a:prstGeom>
        </p:spPr>
        <p:txBody>
          <a:bodyPr/>
          <a:lstStyle/>
          <a:p>
            <a:fld id="{6F496BB9-6951-1645-B8B8-9D146DA84CD5}" type="datetimeFigureOut">
              <a:rPr lang="en-US" smtClean="0"/>
              <a:t>7/22/2026</a:t>
            </a:fld>
            <a:endParaRPr lang="en-US"/>
          </a:p>
        </p:txBody>
      </p:sp>
      <p:sp>
        <p:nvSpPr>
          <p:cNvPr id="6" name="Footer Placeholder 5">
            <a:extLst>
              <a:ext uri="{FF2B5EF4-FFF2-40B4-BE49-F238E27FC236}">
                <a16:creationId xmlns:a16="http://schemas.microsoft.com/office/drawing/2014/main" id="{E1E714F9-E8A8-B14E-FD5B-5BEC2DE96D1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76C4034-9EB9-5C8C-4B51-9CFBB9ABC607}"/>
              </a:ext>
            </a:extLst>
          </p:cNvPr>
          <p:cNvSpPr>
            <a:spLocks noGrp="1"/>
          </p:cNvSpPr>
          <p:nvPr>
            <p:ph type="sldNum" sz="quarter" idx="12"/>
          </p:nvPr>
        </p:nvSpPr>
        <p:spPr>
          <a:xfrm>
            <a:off x="8610600" y="6356350"/>
            <a:ext cx="2743200" cy="365125"/>
          </a:xfrm>
          <a:prstGeom prst="rect">
            <a:avLst/>
          </a:prstGeom>
        </p:spPr>
        <p:txBody>
          <a:bodyPr/>
          <a:lstStyle/>
          <a:p>
            <a:fld id="{B0688CE8-08DC-8946-BE74-BDAAB2AF8290}" type="slidenum">
              <a:rPr lang="en-US" smtClean="0"/>
              <a:t>‹#›</a:t>
            </a:fld>
            <a:endParaRPr lang="en-US"/>
          </a:p>
        </p:txBody>
      </p:sp>
    </p:spTree>
    <p:extLst>
      <p:ext uri="{BB962C8B-B14F-4D97-AF65-F5344CB8AC3E}">
        <p14:creationId xmlns:p14="http://schemas.microsoft.com/office/powerpoint/2010/main" val="39449152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39312-2B72-E9EF-39A6-84F09A51C7B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D260A0F-2FA2-AB5F-4EF7-ED162A9668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58D8F5A-AD03-B1FC-8E46-695A5CBFDD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48C63B-9B21-FDD0-72A6-B5D752439D99}"/>
              </a:ext>
            </a:extLst>
          </p:cNvPr>
          <p:cNvSpPr>
            <a:spLocks noGrp="1"/>
          </p:cNvSpPr>
          <p:nvPr>
            <p:ph type="dt" sz="half" idx="10"/>
          </p:nvPr>
        </p:nvSpPr>
        <p:spPr>
          <a:xfrm>
            <a:off x="838200" y="6356350"/>
            <a:ext cx="2743200" cy="365125"/>
          </a:xfrm>
          <a:prstGeom prst="rect">
            <a:avLst/>
          </a:prstGeom>
        </p:spPr>
        <p:txBody>
          <a:bodyPr/>
          <a:lstStyle/>
          <a:p>
            <a:fld id="{6F496BB9-6951-1645-B8B8-9D146DA84CD5}" type="datetimeFigureOut">
              <a:rPr lang="en-US" smtClean="0"/>
              <a:t>7/22/2026</a:t>
            </a:fld>
            <a:endParaRPr lang="en-US"/>
          </a:p>
        </p:txBody>
      </p:sp>
      <p:sp>
        <p:nvSpPr>
          <p:cNvPr id="6" name="Footer Placeholder 5">
            <a:extLst>
              <a:ext uri="{FF2B5EF4-FFF2-40B4-BE49-F238E27FC236}">
                <a16:creationId xmlns:a16="http://schemas.microsoft.com/office/drawing/2014/main" id="{8BD34676-D0AF-D3E2-6133-528B11AC91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8A301E4-5313-EC53-DBD6-20831072E0E1}"/>
              </a:ext>
            </a:extLst>
          </p:cNvPr>
          <p:cNvSpPr>
            <a:spLocks noGrp="1"/>
          </p:cNvSpPr>
          <p:nvPr>
            <p:ph type="sldNum" sz="quarter" idx="12"/>
          </p:nvPr>
        </p:nvSpPr>
        <p:spPr>
          <a:xfrm>
            <a:off x="8610600" y="6356350"/>
            <a:ext cx="2743200" cy="365125"/>
          </a:xfrm>
          <a:prstGeom prst="rect">
            <a:avLst/>
          </a:prstGeom>
        </p:spPr>
        <p:txBody>
          <a:bodyPr/>
          <a:lstStyle/>
          <a:p>
            <a:fld id="{B0688CE8-08DC-8946-BE74-BDAAB2AF8290}" type="slidenum">
              <a:rPr lang="en-US" smtClean="0"/>
              <a:t>‹#›</a:t>
            </a:fld>
            <a:endParaRPr lang="en-US"/>
          </a:p>
        </p:txBody>
      </p:sp>
    </p:spTree>
    <p:extLst>
      <p:ext uri="{BB962C8B-B14F-4D97-AF65-F5344CB8AC3E}">
        <p14:creationId xmlns:p14="http://schemas.microsoft.com/office/powerpoint/2010/main" val="3084391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FFC2-16C5-E945-F893-04E2D2C37EA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DE0476D-C108-1C04-A83E-0AFD41E453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32040287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7A38E-58AF-E41B-AC4C-89AD7E3CBAF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C68BD5B-7ABC-509A-2DB8-2D1DCE01C5BA}"/>
              </a:ext>
            </a:extLst>
          </p:cNvPr>
          <p:cNvSpPr>
            <a:spLocks noGrp="1"/>
          </p:cNvSpPr>
          <p:nvPr>
            <p:ph type="body" orient="vert" idx="1"/>
          </p:nvPr>
        </p:nvSpPr>
        <p:spPr/>
        <p:txBody>
          <a:bodyPr vert="horz"/>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82776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B6197-7BD7-A922-0CC8-4FAC0C5C3F4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C619EFD-752A-0143-6B33-4159EE72F7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42006211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170DB-3B8B-E724-9D8A-0596B7919F19}"/>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D94EEF7-E997-12C7-DF81-7187CE48AB0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943334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FFC2-16C5-E945-F893-04E2D2C37EA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DE0476D-C108-1C04-A83E-0AFD41E453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9073875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D3077-08A8-B006-45AB-6DD0CD3DCE3A}"/>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E074E4D-9B86-B891-79C6-950CC40067C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BDE36AF-94FB-54F7-2C0B-20CC2B92937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566607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5E535-118C-1378-2C07-D43EA29F6C0F}"/>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693BA6A-7771-0F05-A7D5-3A7C97A36D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998EC7E-A5C9-8488-2D13-CAD504A11BD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71F5BBC-55BF-B890-9200-DFEDA842AE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97F374F-B7FE-6951-6027-320D7589633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2555554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7D302-0ADE-9B22-EABE-3FC1394C5719}"/>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21751076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51056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E00F7-9B8F-F635-6202-91312A529D5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9DBF1AF-27B9-B52A-F67C-020CBD25EF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A2B2913-A56C-1419-9B21-5973D7F50F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D7E7EB3-AFE4-1964-9DD0-EFC341C883E8}"/>
              </a:ext>
            </a:extLst>
          </p:cNvPr>
          <p:cNvSpPr>
            <a:spLocks noGrp="1"/>
          </p:cNvSpPr>
          <p:nvPr>
            <p:ph type="dt" sz="half" idx="10"/>
          </p:nvPr>
        </p:nvSpPr>
        <p:spPr>
          <a:xfrm>
            <a:off x="838200" y="6356350"/>
            <a:ext cx="2743200" cy="365125"/>
          </a:xfrm>
          <a:prstGeom prst="rect">
            <a:avLst/>
          </a:prstGeom>
        </p:spPr>
        <p:txBody>
          <a:bodyPr/>
          <a:lstStyle/>
          <a:p>
            <a:fld id="{6F496BB9-6951-1645-B8B8-9D146DA84CD5}" type="datetimeFigureOut">
              <a:rPr lang="en-US" smtClean="0"/>
              <a:t>7/22/2026</a:t>
            </a:fld>
            <a:endParaRPr lang="en-US"/>
          </a:p>
        </p:txBody>
      </p:sp>
      <p:sp>
        <p:nvSpPr>
          <p:cNvPr id="6" name="Footer Placeholder 5">
            <a:extLst>
              <a:ext uri="{FF2B5EF4-FFF2-40B4-BE49-F238E27FC236}">
                <a16:creationId xmlns:a16="http://schemas.microsoft.com/office/drawing/2014/main" id="{E1E714F9-E8A8-B14E-FD5B-5BEC2DE96D1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76C4034-9EB9-5C8C-4B51-9CFBB9ABC607}"/>
              </a:ext>
            </a:extLst>
          </p:cNvPr>
          <p:cNvSpPr>
            <a:spLocks noGrp="1"/>
          </p:cNvSpPr>
          <p:nvPr>
            <p:ph type="sldNum" sz="quarter" idx="12"/>
          </p:nvPr>
        </p:nvSpPr>
        <p:spPr>
          <a:xfrm>
            <a:off x="8610600" y="6356350"/>
            <a:ext cx="2743200" cy="365125"/>
          </a:xfrm>
          <a:prstGeom prst="rect">
            <a:avLst/>
          </a:prstGeom>
        </p:spPr>
        <p:txBody>
          <a:bodyPr/>
          <a:lstStyle/>
          <a:p>
            <a:fld id="{B0688CE8-08DC-8946-BE74-BDAAB2AF8290}" type="slidenum">
              <a:rPr lang="en-US" smtClean="0"/>
              <a:t>‹#›</a:t>
            </a:fld>
            <a:endParaRPr lang="en-US"/>
          </a:p>
        </p:txBody>
      </p:sp>
    </p:spTree>
    <p:extLst>
      <p:ext uri="{BB962C8B-B14F-4D97-AF65-F5344CB8AC3E}">
        <p14:creationId xmlns:p14="http://schemas.microsoft.com/office/powerpoint/2010/main" val="2929564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39312-2B72-E9EF-39A6-84F09A51C7B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D260A0F-2FA2-AB5F-4EF7-ED162A9668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58D8F5A-AD03-B1FC-8E46-695A5CBFDD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48C63B-9B21-FDD0-72A6-B5D752439D99}"/>
              </a:ext>
            </a:extLst>
          </p:cNvPr>
          <p:cNvSpPr>
            <a:spLocks noGrp="1"/>
          </p:cNvSpPr>
          <p:nvPr>
            <p:ph type="dt" sz="half" idx="10"/>
          </p:nvPr>
        </p:nvSpPr>
        <p:spPr>
          <a:xfrm>
            <a:off x="838200" y="6356350"/>
            <a:ext cx="2743200" cy="365125"/>
          </a:xfrm>
          <a:prstGeom prst="rect">
            <a:avLst/>
          </a:prstGeom>
        </p:spPr>
        <p:txBody>
          <a:bodyPr/>
          <a:lstStyle/>
          <a:p>
            <a:fld id="{6F496BB9-6951-1645-B8B8-9D146DA84CD5}" type="datetimeFigureOut">
              <a:rPr lang="en-US" smtClean="0"/>
              <a:t>7/22/2026</a:t>
            </a:fld>
            <a:endParaRPr lang="en-US"/>
          </a:p>
        </p:txBody>
      </p:sp>
      <p:sp>
        <p:nvSpPr>
          <p:cNvPr id="6" name="Footer Placeholder 5">
            <a:extLst>
              <a:ext uri="{FF2B5EF4-FFF2-40B4-BE49-F238E27FC236}">
                <a16:creationId xmlns:a16="http://schemas.microsoft.com/office/drawing/2014/main" id="{8BD34676-D0AF-D3E2-6133-528B11AC91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8A301E4-5313-EC53-DBD6-20831072E0E1}"/>
              </a:ext>
            </a:extLst>
          </p:cNvPr>
          <p:cNvSpPr>
            <a:spLocks noGrp="1"/>
          </p:cNvSpPr>
          <p:nvPr>
            <p:ph type="sldNum" sz="quarter" idx="12"/>
          </p:nvPr>
        </p:nvSpPr>
        <p:spPr>
          <a:xfrm>
            <a:off x="8610600" y="6356350"/>
            <a:ext cx="2743200" cy="365125"/>
          </a:xfrm>
          <a:prstGeom prst="rect">
            <a:avLst/>
          </a:prstGeom>
        </p:spPr>
        <p:txBody>
          <a:bodyPr/>
          <a:lstStyle/>
          <a:p>
            <a:fld id="{B0688CE8-08DC-8946-BE74-BDAAB2AF8290}" type="slidenum">
              <a:rPr lang="en-US" smtClean="0"/>
              <a:t>‹#›</a:t>
            </a:fld>
            <a:endParaRPr lang="en-US"/>
          </a:p>
        </p:txBody>
      </p:sp>
    </p:spTree>
    <p:extLst>
      <p:ext uri="{BB962C8B-B14F-4D97-AF65-F5344CB8AC3E}">
        <p14:creationId xmlns:p14="http://schemas.microsoft.com/office/powerpoint/2010/main" val="1501670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D3077-08A8-B006-45AB-6DD0CD3DCE3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E074E4D-9B86-B891-79C6-950CC40067C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BDE36AF-94FB-54F7-2C0B-20CC2B92937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1416030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7A38E-58AF-E41B-AC4C-89AD7E3CBAFC}"/>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C68BD5B-7ABC-509A-2DB8-2D1DCE01C5BA}"/>
              </a:ext>
            </a:extLst>
          </p:cNvPr>
          <p:cNvSpPr>
            <a:spLocks noGrp="1"/>
          </p:cNvSpPr>
          <p:nvPr>
            <p:ph type="body" orient="vert" idx="1"/>
          </p:nvPr>
        </p:nvSpPr>
        <p:spPr/>
        <p:txBody>
          <a:bodyPr vert="horz"/>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559805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5E535-118C-1378-2C07-D43EA29F6C0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693BA6A-7771-0F05-A7D5-3A7C97A36D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998EC7E-A5C9-8488-2D13-CAD504A11BD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71F5BBC-55BF-B890-9200-DFEDA842AE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97F374F-B7FE-6951-6027-320D7589633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890174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7D302-0ADE-9B22-EABE-3FC1394C5719}"/>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667003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5746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E00F7-9B8F-F635-6202-91312A529D5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9DBF1AF-27B9-B52A-F67C-020CBD25EF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A2B2913-A56C-1419-9B21-5973D7F50F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D7E7EB3-AFE4-1964-9DD0-EFC341C883E8}"/>
              </a:ext>
            </a:extLst>
          </p:cNvPr>
          <p:cNvSpPr>
            <a:spLocks noGrp="1"/>
          </p:cNvSpPr>
          <p:nvPr>
            <p:ph type="dt" sz="half" idx="10"/>
          </p:nvPr>
        </p:nvSpPr>
        <p:spPr>
          <a:xfrm>
            <a:off x="838200" y="6356350"/>
            <a:ext cx="2743200" cy="365125"/>
          </a:xfrm>
          <a:prstGeom prst="rect">
            <a:avLst/>
          </a:prstGeom>
        </p:spPr>
        <p:txBody>
          <a:bodyPr/>
          <a:lstStyle/>
          <a:p>
            <a:fld id="{6F496BB9-6951-1645-B8B8-9D146DA84CD5}" type="datetimeFigureOut">
              <a:rPr lang="en-US" smtClean="0"/>
              <a:t>7/22/2026</a:t>
            </a:fld>
            <a:endParaRPr lang="en-US"/>
          </a:p>
        </p:txBody>
      </p:sp>
      <p:sp>
        <p:nvSpPr>
          <p:cNvPr id="6" name="Footer Placeholder 5">
            <a:extLst>
              <a:ext uri="{FF2B5EF4-FFF2-40B4-BE49-F238E27FC236}">
                <a16:creationId xmlns:a16="http://schemas.microsoft.com/office/drawing/2014/main" id="{E1E714F9-E8A8-B14E-FD5B-5BEC2DE96D1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76C4034-9EB9-5C8C-4B51-9CFBB9ABC607}"/>
              </a:ext>
            </a:extLst>
          </p:cNvPr>
          <p:cNvSpPr>
            <a:spLocks noGrp="1"/>
          </p:cNvSpPr>
          <p:nvPr>
            <p:ph type="sldNum" sz="quarter" idx="12"/>
          </p:nvPr>
        </p:nvSpPr>
        <p:spPr>
          <a:xfrm>
            <a:off x="8610600" y="6356350"/>
            <a:ext cx="2743200" cy="365125"/>
          </a:xfrm>
          <a:prstGeom prst="rect">
            <a:avLst/>
          </a:prstGeom>
        </p:spPr>
        <p:txBody>
          <a:bodyPr/>
          <a:lstStyle/>
          <a:p>
            <a:fld id="{B0688CE8-08DC-8946-BE74-BDAAB2AF8290}" type="slidenum">
              <a:rPr lang="en-US" smtClean="0"/>
              <a:t>‹#›</a:t>
            </a:fld>
            <a:endParaRPr lang="en-US"/>
          </a:p>
        </p:txBody>
      </p:sp>
    </p:spTree>
    <p:extLst>
      <p:ext uri="{BB962C8B-B14F-4D97-AF65-F5344CB8AC3E}">
        <p14:creationId xmlns:p14="http://schemas.microsoft.com/office/powerpoint/2010/main" val="19721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39312-2B72-E9EF-39A6-84F09A51C7B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D260A0F-2FA2-AB5F-4EF7-ED162A9668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a:extLst>
              <a:ext uri="{FF2B5EF4-FFF2-40B4-BE49-F238E27FC236}">
                <a16:creationId xmlns:a16="http://schemas.microsoft.com/office/drawing/2014/main" id="{158D8F5A-AD03-B1FC-8E46-695A5CBFDD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48C63B-9B21-FDD0-72A6-B5D752439D99}"/>
              </a:ext>
            </a:extLst>
          </p:cNvPr>
          <p:cNvSpPr>
            <a:spLocks noGrp="1"/>
          </p:cNvSpPr>
          <p:nvPr>
            <p:ph type="dt" sz="half" idx="10"/>
          </p:nvPr>
        </p:nvSpPr>
        <p:spPr>
          <a:xfrm>
            <a:off x="838200" y="6356350"/>
            <a:ext cx="2743200" cy="365125"/>
          </a:xfrm>
          <a:prstGeom prst="rect">
            <a:avLst/>
          </a:prstGeom>
        </p:spPr>
        <p:txBody>
          <a:bodyPr/>
          <a:lstStyle/>
          <a:p>
            <a:fld id="{6F496BB9-6951-1645-B8B8-9D146DA84CD5}" type="datetimeFigureOut">
              <a:rPr lang="en-US" smtClean="0"/>
              <a:t>7/22/2026</a:t>
            </a:fld>
            <a:endParaRPr lang="en-US"/>
          </a:p>
        </p:txBody>
      </p:sp>
      <p:sp>
        <p:nvSpPr>
          <p:cNvPr id="6" name="Footer Placeholder 5">
            <a:extLst>
              <a:ext uri="{FF2B5EF4-FFF2-40B4-BE49-F238E27FC236}">
                <a16:creationId xmlns:a16="http://schemas.microsoft.com/office/drawing/2014/main" id="{8BD34676-D0AF-D3E2-6133-528B11AC91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8A301E4-5313-EC53-DBD6-20831072E0E1}"/>
              </a:ext>
            </a:extLst>
          </p:cNvPr>
          <p:cNvSpPr>
            <a:spLocks noGrp="1"/>
          </p:cNvSpPr>
          <p:nvPr>
            <p:ph type="sldNum" sz="quarter" idx="12"/>
          </p:nvPr>
        </p:nvSpPr>
        <p:spPr>
          <a:xfrm>
            <a:off x="8610600" y="6356350"/>
            <a:ext cx="2743200" cy="365125"/>
          </a:xfrm>
          <a:prstGeom prst="rect">
            <a:avLst/>
          </a:prstGeom>
        </p:spPr>
        <p:txBody>
          <a:bodyPr/>
          <a:lstStyle/>
          <a:p>
            <a:fld id="{B0688CE8-08DC-8946-BE74-BDAAB2AF8290}" type="slidenum">
              <a:rPr lang="en-US" smtClean="0"/>
              <a:t>‹#›</a:t>
            </a:fld>
            <a:endParaRPr lang="en-US"/>
          </a:p>
        </p:txBody>
      </p:sp>
    </p:spTree>
    <p:extLst>
      <p:ext uri="{BB962C8B-B14F-4D97-AF65-F5344CB8AC3E}">
        <p14:creationId xmlns:p14="http://schemas.microsoft.com/office/powerpoint/2010/main" val="3180713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image" Target="../media/image3.pn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image" Target="../media/image4.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theme" Target="../theme/theme4.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20E9B0-E2B0-A310-EFF7-FE38BD7D17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388E590-55E4-E299-6E32-BF14A01D7E88}"/>
              </a:ext>
            </a:extLst>
          </p:cNvPr>
          <p:cNvSpPr>
            <a:spLocks noGrp="1"/>
          </p:cNvSpPr>
          <p:nvPr>
            <p:ph type="body" idx="1"/>
          </p:nvPr>
        </p:nvSpPr>
        <p:spPr>
          <a:xfrm>
            <a:off x="838200" y="1825625"/>
            <a:ext cx="10515600" cy="401912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3538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20E9B0-E2B0-A310-EFF7-FE38BD7D17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388E590-55E4-E299-6E32-BF14A01D7E88}"/>
              </a:ext>
            </a:extLst>
          </p:cNvPr>
          <p:cNvSpPr>
            <a:spLocks noGrp="1"/>
          </p:cNvSpPr>
          <p:nvPr>
            <p:ph type="body" idx="1"/>
          </p:nvPr>
        </p:nvSpPr>
        <p:spPr>
          <a:xfrm>
            <a:off x="838200" y="1825625"/>
            <a:ext cx="10515600" cy="374727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736826193"/>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20E9B0-E2B0-A310-EFF7-FE38BD7D17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388E590-55E4-E299-6E32-BF14A01D7E88}"/>
              </a:ext>
            </a:extLst>
          </p:cNvPr>
          <p:cNvSpPr>
            <a:spLocks noGrp="1"/>
          </p:cNvSpPr>
          <p:nvPr>
            <p:ph type="body" idx="1"/>
          </p:nvPr>
        </p:nvSpPr>
        <p:spPr>
          <a:xfrm>
            <a:off x="838200" y="1825625"/>
            <a:ext cx="10515600" cy="371020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68761166"/>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88E590-55E4-E299-6E32-BF14A01D7E88}"/>
              </a:ext>
            </a:extLst>
          </p:cNvPr>
          <p:cNvSpPr>
            <a:spLocks noGrp="1"/>
          </p:cNvSpPr>
          <p:nvPr>
            <p:ph type="body" idx="1"/>
          </p:nvPr>
        </p:nvSpPr>
        <p:spPr>
          <a:xfrm>
            <a:off x="838200" y="1825625"/>
            <a:ext cx="10515600" cy="374727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Placeholder 6">
            <a:extLst>
              <a:ext uri="{FF2B5EF4-FFF2-40B4-BE49-F238E27FC236}">
                <a16:creationId xmlns:a16="http://schemas.microsoft.com/office/drawing/2014/main" id="{3362E8C3-F4F3-AD99-E742-C546DEFB54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Tree>
    <p:extLst>
      <p:ext uri="{BB962C8B-B14F-4D97-AF65-F5344CB8AC3E}">
        <p14:creationId xmlns:p14="http://schemas.microsoft.com/office/powerpoint/2010/main" val="330492864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microsoft.com/office/2018/10/relationships/comments" Target="../comments/modernComment_11D_8841F31B.xml"/><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hyperlink" Target="https://drive.google.com/file/d/1NxRBtx9901kPVN6CDTLsSiSI1gYpHjgB/preview" TargetMode="External"/><Relationship Id="rId2" Type="http://schemas.openxmlformats.org/officeDocument/2006/relationships/hyperlink" Target="https://www.ncsc.gov.uk/information/cyber-security-training-schools" TargetMode="External"/><Relationship Id="rId1" Type="http://schemas.openxmlformats.org/officeDocument/2006/relationships/slideLayout" Target="../slideLayouts/slideLayout11.xml"/><Relationship Id="rId6" Type="http://schemas.openxmlformats.org/officeDocument/2006/relationships/hyperlink" Target="https://www.ncsc.gov.uk/section/information-for/individuals-families" TargetMode="External"/><Relationship Id="rId5" Type="http://schemas.openxmlformats.org/officeDocument/2006/relationships/hyperlink" Target="https://www.ncsc.gov.uk/section/education-skills/cyber-security-schools" TargetMode="External"/><Relationship Id="rId4" Type="http://schemas.openxmlformats.org/officeDocument/2006/relationships/hyperlink" Target="https://drive.google.com/file/d/16z1x-k-0V7nezu6y6DrsJuXU7F28XO0Q/previe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8A72B-FE7D-18F8-3B19-3E4A68E24B01}"/>
              </a:ext>
            </a:extLst>
          </p:cNvPr>
          <p:cNvSpPr>
            <a:spLocks noGrp="1"/>
          </p:cNvSpPr>
          <p:nvPr>
            <p:ph type="title"/>
          </p:nvPr>
        </p:nvSpPr>
        <p:spPr>
          <a:xfrm>
            <a:off x="838200" y="365125"/>
            <a:ext cx="10515600" cy="4985088"/>
          </a:xfrm>
        </p:spPr>
        <p:txBody>
          <a:bodyPr>
            <a:normAutofit/>
          </a:bodyPr>
          <a:lstStyle/>
          <a:p>
            <a:r>
              <a:rPr lang="en-US" sz="5400" b="1"/>
              <a:t>Cyber Security</a:t>
            </a:r>
          </a:p>
        </p:txBody>
      </p:sp>
      <p:sp>
        <p:nvSpPr>
          <p:cNvPr id="3" name="Content Placeholder 2">
            <a:extLst>
              <a:ext uri="{FF2B5EF4-FFF2-40B4-BE49-F238E27FC236}">
                <a16:creationId xmlns:a16="http://schemas.microsoft.com/office/drawing/2014/main" id="{1FFC5693-8FAC-43F5-7963-06053D1D734C}"/>
              </a:ext>
            </a:extLst>
          </p:cNvPr>
          <p:cNvSpPr>
            <a:spLocks noGrp="1"/>
          </p:cNvSpPr>
          <p:nvPr>
            <p:ph idx="1"/>
          </p:nvPr>
        </p:nvSpPr>
        <p:spPr>
          <a:xfrm>
            <a:off x="838200" y="3132307"/>
            <a:ext cx="10515600" cy="2712440"/>
          </a:xfrm>
        </p:spPr>
        <p:txBody>
          <a:bodyPr/>
          <a:lstStyle/>
          <a:p>
            <a:pPr marL="0" indent="0">
              <a:buNone/>
            </a:pPr>
            <a:r>
              <a:rPr lang="en-US"/>
              <a:t>Recommendations for Schools</a:t>
            </a:r>
          </a:p>
          <a:p>
            <a:pPr marL="0" indent="0">
              <a:buNone/>
            </a:pPr>
            <a:endParaRPr lang="en-US"/>
          </a:p>
        </p:txBody>
      </p:sp>
    </p:spTree>
    <p:extLst>
      <p:ext uri="{BB962C8B-B14F-4D97-AF65-F5344CB8AC3E}">
        <p14:creationId xmlns:p14="http://schemas.microsoft.com/office/powerpoint/2010/main" val="1571345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CF2A9-D833-4D09-7AE2-5AA8E32A88CE}"/>
              </a:ext>
            </a:extLst>
          </p:cNvPr>
          <p:cNvSpPr>
            <a:spLocks noGrp="1"/>
          </p:cNvSpPr>
          <p:nvPr>
            <p:ph type="title" idx="4294967295"/>
          </p:nvPr>
        </p:nvSpPr>
        <p:spPr>
          <a:xfrm>
            <a:off x="0" y="439738"/>
            <a:ext cx="12192000" cy="481012"/>
          </a:xfrm>
        </p:spPr>
        <p:txBody>
          <a:bodyPr anchor="ctr">
            <a:normAutofit/>
          </a:bodyPr>
          <a:lstStyle/>
          <a:p>
            <a:pPr algn="ctr"/>
            <a:r>
              <a:rPr lang="en-GB" sz="2400" b="1"/>
              <a:t>School Technology – Context</a:t>
            </a:r>
          </a:p>
        </p:txBody>
      </p:sp>
      <p:sp>
        <p:nvSpPr>
          <p:cNvPr id="3" name="TextBox 2">
            <a:extLst>
              <a:ext uri="{FF2B5EF4-FFF2-40B4-BE49-F238E27FC236}">
                <a16:creationId xmlns:a16="http://schemas.microsoft.com/office/drawing/2014/main" id="{BD879803-8CB5-51DD-351A-679946251308}"/>
              </a:ext>
            </a:extLst>
          </p:cNvPr>
          <p:cNvSpPr txBox="1"/>
          <p:nvPr/>
        </p:nvSpPr>
        <p:spPr>
          <a:xfrm>
            <a:off x="1091608" y="1055109"/>
            <a:ext cx="9307033" cy="3600986"/>
          </a:xfrm>
          <a:prstGeom prst="rect">
            <a:avLst/>
          </a:prstGeom>
          <a:noFill/>
        </p:spPr>
        <p:txBody>
          <a:bodyPr wrap="square" rtlCol="0">
            <a:spAutoFit/>
          </a:bodyPr>
          <a:lstStyle/>
          <a:p>
            <a:r>
              <a:rPr lang="en-GB" sz="1400"/>
              <a:t>Schools depend on technology to operate effectively; the loss of IT systems will have a major impact on how they manage day to day functions and ensure the safeguarding of pupils.</a:t>
            </a:r>
          </a:p>
          <a:p>
            <a:endParaRPr lang="en-GB" sz="1400"/>
          </a:p>
          <a:p>
            <a:r>
              <a:rPr lang="en-GB" sz="1400"/>
              <a:t>Schools have limited IT budgets to invest in baseline capability and security. </a:t>
            </a:r>
          </a:p>
          <a:p>
            <a:endParaRPr lang="en-GB" sz="1400"/>
          </a:p>
          <a:p>
            <a:r>
              <a:rPr lang="en-GB" sz="1400"/>
              <a:t>Schools should use cloud solutions where possible, reducing the number of local servers. This can:</a:t>
            </a:r>
          </a:p>
          <a:p>
            <a:endParaRPr lang="en-GB" sz="1400"/>
          </a:p>
          <a:p>
            <a:pPr marL="285750" indent="-285750">
              <a:buFont typeface="Arial" panose="020B0604020202020204" pitchFamily="34" charset="0"/>
              <a:buChar char="•"/>
            </a:pPr>
            <a:r>
              <a:rPr lang="en-GB" sz="1400"/>
              <a:t>deliver up to date, managed cloud services for your applications and data</a:t>
            </a:r>
          </a:p>
          <a:p>
            <a:pPr marL="285750" indent="-285750">
              <a:buFont typeface="Arial" panose="020B0604020202020204" pitchFamily="34" charset="0"/>
              <a:buChar char="•"/>
            </a:pPr>
            <a:r>
              <a:rPr lang="en-GB" sz="1400"/>
              <a:t>save costs on equipment, IT support, licences and energy; reduce complexity and risk</a:t>
            </a:r>
          </a:p>
          <a:p>
            <a:pPr marL="285750" indent="-285750">
              <a:buFont typeface="Arial" panose="020B0604020202020204" pitchFamily="34" charset="0"/>
              <a:buChar char="•"/>
            </a:pPr>
            <a:r>
              <a:rPr lang="en-GB" sz="1400"/>
              <a:t>improve cyber security, resilience and business continuity</a:t>
            </a:r>
          </a:p>
          <a:p>
            <a:pPr marL="285750" indent="-285750">
              <a:buFont typeface="Arial" panose="020B0604020202020204" pitchFamily="34" charset="0"/>
              <a:buChar char="•"/>
            </a:pPr>
            <a:endParaRPr lang="en-GB" sz="1400"/>
          </a:p>
          <a:p>
            <a:r>
              <a:rPr lang="en-GB" sz="1400"/>
              <a:t>Schools should have a qualified IT support partner to help them with design, implement and manage their on premise network and infrastructure servers, connectivity, cloud and security</a:t>
            </a:r>
          </a:p>
          <a:p>
            <a:endParaRPr lang="en-GB" sz="1400"/>
          </a:p>
          <a:p>
            <a:r>
              <a:rPr lang="en-GB" sz="1400"/>
              <a:t>Schools IT staff should deliver operational requirements, management and support, escalating to support partner if needed</a:t>
            </a:r>
            <a:endParaRPr lang="en-GB"/>
          </a:p>
          <a:p>
            <a:pPr algn="l"/>
            <a:endParaRPr lang="en-GB"/>
          </a:p>
        </p:txBody>
      </p:sp>
    </p:spTree>
    <p:extLst>
      <p:ext uri="{BB962C8B-B14F-4D97-AF65-F5344CB8AC3E}">
        <p14:creationId xmlns:p14="http://schemas.microsoft.com/office/powerpoint/2010/main" val="1062810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CF2A9-D833-4D09-7AE2-5AA8E32A88CE}"/>
              </a:ext>
            </a:extLst>
          </p:cNvPr>
          <p:cNvSpPr>
            <a:spLocks noGrp="1"/>
          </p:cNvSpPr>
          <p:nvPr>
            <p:ph type="title"/>
          </p:nvPr>
        </p:nvSpPr>
        <p:spPr>
          <a:xfrm>
            <a:off x="0" y="439480"/>
            <a:ext cx="12191999" cy="482008"/>
          </a:xfrm>
        </p:spPr>
        <p:txBody>
          <a:bodyPr anchor="ctr">
            <a:normAutofit/>
          </a:bodyPr>
          <a:lstStyle/>
          <a:p>
            <a:pPr algn="ctr"/>
            <a:r>
              <a:rPr lang="en-GB" sz="2400" b="1"/>
              <a:t>Target Operating Model</a:t>
            </a:r>
          </a:p>
        </p:txBody>
      </p:sp>
      <p:sp>
        <p:nvSpPr>
          <p:cNvPr id="3" name="TextBox 2">
            <a:extLst>
              <a:ext uri="{FF2B5EF4-FFF2-40B4-BE49-F238E27FC236}">
                <a16:creationId xmlns:a16="http://schemas.microsoft.com/office/drawing/2014/main" id="{BD879803-8CB5-51DD-351A-679946251308}"/>
              </a:ext>
            </a:extLst>
          </p:cNvPr>
          <p:cNvSpPr txBox="1"/>
          <p:nvPr/>
        </p:nvSpPr>
        <p:spPr>
          <a:xfrm>
            <a:off x="674567" y="1435192"/>
            <a:ext cx="3456869" cy="3323987"/>
          </a:xfrm>
          <a:prstGeom prst="rect">
            <a:avLst/>
          </a:prstGeom>
          <a:noFill/>
        </p:spPr>
        <p:txBody>
          <a:bodyPr wrap="square" rtlCol="0">
            <a:spAutoFit/>
          </a:bodyPr>
          <a:lstStyle/>
          <a:p>
            <a:r>
              <a:rPr lang="en-GB" sz="1400" b="1"/>
              <a:t>Partners and Alliances</a:t>
            </a:r>
          </a:p>
          <a:p>
            <a:r>
              <a:rPr lang="en-GB" sz="1400"/>
              <a:t>3</a:t>
            </a:r>
            <a:r>
              <a:rPr lang="en-GB" sz="1400" baseline="30000"/>
              <a:t>rd</a:t>
            </a:r>
            <a:r>
              <a:rPr lang="en-GB" sz="1400"/>
              <a:t> Party IT and/or Cyber Security Specialist; Local Authority; NCSC; other schools</a:t>
            </a:r>
          </a:p>
          <a:p>
            <a:endParaRPr lang="en-GB" sz="1400" b="1"/>
          </a:p>
          <a:p>
            <a:endParaRPr lang="en-GB" sz="1400" b="1"/>
          </a:p>
          <a:p>
            <a:r>
              <a:rPr lang="en-GB" sz="1400" b="1"/>
              <a:t>Organisation</a:t>
            </a:r>
          </a:p>
          <a:p>
            <a:r>
              <a:rPr lang="en-GB" sz="1400"/>
              <a:t>Defined roles and responsibilities: Use of Technology; Information Governance; Cyber Security; Technology Management</a:t>
            </a:r>
          </a:p>
          <a:p>
            <a:endParaRPr lang="en-GB" sz="1400" b="1"/>
          </a:p>
          <a:p>
            <a:endParaRPr lang="en-GB" sz="1400" b="1"/>
          </a:p>
          <a:p>
            <a:r>
              <a:rPr lang="en-GB" sz="1400" b="1"/>
              <a:t>People Management</a:t>
            </a:r>
          </a:p>
          <a:p>
            <a:r>
              <a:rPr lang="en-GB" sz="1400"/>
              <a:t>Include technology usage and access in formal onboarding processes. Consistent and appropriate controls means better security.</a:t>
            </a:r>
            <a:endParaRPr lang="en-GB"/>
          </a:p>
        </p:txBody>
      </p:sp>
      <p:pic>
        <p:nvPicPr>
          <p:cNvPr id="8" name="Picture 7">
            <a:extLst>
              <a:ext uri="{FF2B5EF4-FFF2-40B4-BE49-F238E27FC236}">
                <a16:creationId xmlns:a16="http://schemas.microsoft.com/office/drawing/2014/main" id="{55199E0E-EA60-8DDA-B69B-3B20528ABF3F}"/>
              </a:ext>
            </a:extLst>
          </p:cNvPr>
          <p:cNvPicPr>
            <a:picLocks noChangeAspect="1"/>
          </p:cNvPicPr>
          <p:nvPr/>
        </p:nvPicPr>
        <p:blipFill>
          <a:blip r:embed="rId3"/>
          <a:stretch>
            <a:fillRect/>
          </a:stretch>
        </p:blipFill>
        <p:spPr>
          <a:xfrm>
            <a:off x="4131436" y="1156707"/>
            <a:ext cx="4177692" cy="3880958"/>
          </a:xfrm>
          <a:prstGeom prst="rect">
            <a:avLst/>
          </a:prstGeom>
        </p:spPr>
      </p:pic>
      <p:sp>
        <p:nvSpPr>
          <p:cNvPr id="9" name="TextBox 8">
            <a:extLst>
              <a:ext uri="{FF2B5EF4-FFF2-40B4-BE49-F238E27FC236}">
                <a16:creationId xmlns:a16="http://schemas.microsoft.com/office/drawing/2014/main" id="{77E2DA58-7ED9-14B7-03AC-B7F73868AC8F}"/>
              </a:ext>
            </a:extLst>
          </p:cNvPr>
          <p:cNvSpPr txBox="1"/>
          <p:nvPr/>
        </p:nvSpPr>
        <p:spPr>
          <a:xfrm>
            <a:off x="8265910" y="1080893"/>
            <a:ext cx="3926089" cy="4247317"/>
          </a:xfrm>
          <a:prstGeom prst="rect">
            <a:avLst/>
          </a:prstGeom>
          <a:noFill/>
        </p:spPr>
        <p:txBody>
          <a:bodyPr wrap="square" rtlCol="0">
            <a:spAutoFit/>
          </a:bodyPr>
          <a:lstStyle/>
          <a:p>
            <a:r>
              <a:rPr lang="en-GB" sz="1400" b="1"/>
              <a:t>Key Performance Indicators</a:t>
            </a:r>
          </a:p>
          <a:p>
            <a:endParaRPr lang="en-GB" sz="1400"/>
          </a:p>
          <a:p>
            <a:pPr marL="285750" indent="-285750">
              <a:buFont typeface="Arial" panose="020B0604020202020204" pitchFamily="34" charset="0"/>
              <a:buChar char="•"/>
            </a:pPr>
            <a:r>
              <a:rPr lang="en-GB" sz="1400"/>
              <a:t>Implement KPIs and monitor vs supplier SLAs</a:t>
            </a:r>
          </a:p>
          <a:p>
            <a:pPr marL="285750" indent="-285750">
              <a:buFont typeface="Arial" panose="020B0604020202020204" pitchFamily="34" charset="0"/>
              <a:buChar char="•"/>
            </a:pPr>
            <a:r>
              <a:rPr lang="en-GB" sz="1400"/>
              <a:t>Regular supplier meetings</a:t>
            </a:r>
          </a:p>
          <a:p>
            <a:r>
              <a:rPr lang="en-GB" sz="1400"/>
              <a:t>Active management ensures visibility and accountability, enabling performance management </a:t>
            </a:r>
          </a:p>
          <a:p>
            <a:endParaRPr lang="en-GB" sz="1400" b="1"/>
          </a:p>
          <a:p>
            <a:r>
              <a:rPr lang="en-GB" sz="1400" b="1"/>
              <a:t>Technology </a:t>
            </a:r>
          </a:p>
          <a:p>
            <a:r>
              <a:rPr lang="en-GB" sz="1400"/>
              <a:t>Cloud first; simplicity; strong procurement; standards on user experience, data, security and support; define internal vs supplier roles; training for users and administrators; annual reviews </a:t>
            </a:r>
          </a:p>
          <a:p>
            <a:endParaRPr lang="en-GB" sz="1400" b="1"/>
          </a:p>
          <a:p>
            <a:r>
              <a:rPr lang="en-GB" sz="1400" b="1"/>
              <a:t>Process</a:t>
            </a:r>
          </a:p>
          <a:p>
            <a:pPr marL="285750" indent="-285750">
              <a:buFont typeface="Arial" panose="020B0604020202020204" pitchFamily="34" charset="0"/>
              <a:buChar char="•"/>
            </a:pPr>
            <a:r>
              <a:rPr lang="en-GB" sz="1400"/>
              <a:t>Clear guidance on use of school technology</a:t>
            </a:r>
            <a:br>
              <a:rPr lang="en-GB" sz="1400" b="1"/>
            </a:br>
            <a:r>
              <a:rPr lang="en-GB" sz="1400"/>
              <a:t>(Major) Incident Processes, DR and BCP plans</a:t>
            </a:r>
          </a:p>
          <a:p>
            <a:pPr marL="285750" indent="-285750">
              <a:buFont typeface="Arial" panose="020B0604020202020204" pitchFamily="34" charset="0"/>
              <a:buChar char="•"/>
            </a:pPr>
            <a:r>
              <a:rPr lang="en-GB" sz="1400"/>
              <a:t>Procurement and Supplier Management</a:t>
            </a:r>
          </a:p>
          <a:p>
            <a:pPr marL="285750" indent="-285750">
              <a:buFont typeface="Arial" panose="020B0604020202020204" pitchFamily="34" charset="0"/>
              <a:buChar char="•"/>
            </a:pPr>
            <a:r>
              <a:rPr lang="en-GB" sz="1400"/>
              <a:t>User administration and Support</a:t>
            </a:r>
            <a:endParaRPr lang="en-GB"/>
          </a:p>
          <a:p>
            <a:pPr algn="l"/>
            <a:endParaRPr lang="en-GB"/>
          </a:p>
        </p:txBody>
      </p:sp>
    </p:spTree>
    <p:extLst>
      <p:ext uri="{BB962C8B-B14F-4D97-AF65-F5344CB8AC3E}">
        <p14:creationId xmlns:p14="http://schemas.microsoft.com/office/powerpoint/2010/main" val="4238341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CF2A9-D833-4D09-7AE2-5AA8E32A88CE}"/>
              </a:ext>
            </a:extLst>
          </p:cNvPr>
          <p:cNvSpPr>
            <a:spLocks noGrp="1"/>
          </p:cNvSpPr>
          <p:nvPr>
            <p:ph type="ctrTitle"/>
          </p:nvPr>
        </p:nvSpPr>
        <p:spPr>
          <a:xfrm>
            <a:off x="0" y="274301"/>
            <a:ext cx="12192000" cy="525293"/>
          </a:xfrm>
        </p:spPr>
        <p:txBody>
          <a:bodyPr>
            <a:normAutofit/>
          </a:bodyPr>
          <a:lstStyle/>
          <a:p>
            <a:r>
              <a:rPr lang="en-US" sz="2400" b="1"/>
              <a:t>Key Technology Elements and Expectations</a:t>
            </a:r>
          </a:p>
        </p:txBody>
      </p:sp>
      <p:sp>
        <p:nvSpPr>
          <p:cNvPr id="4" name="TextBox 3">
            <a:extLst>
              <a:ext uri="{FF2B5EF4-FFF2-40B4-BE49-F238E27FC236}">
                <a16:creationId xmlns:a16="http://schemas.microsoft.com/office/drawing/2014/main" id="{71ACFF95-84B8-DCDB-3897-8D6CDF1E4BFE}"/>
              </a:ext>
            </a:extLst>
          </p:cNvPr>
          <p:cNvSpPr txBox="1"/>
          <p:nvPr/>
        </p:nvSpPr>
        <p:spPr>
          <a:xfrm>
            <a:off x="838199" y="984260"/>
            <a:ext cx="10515601" cy="5109091"/>
          </a:xfrm>
          <a:prstGeom prst="rect">
            <a:avLst/>
          </a:prstGeom>
          <a:noFill/>
        </p:spPr>
        <p:txBody>
          <a:bodyPr wrap="square" lIns="91440" tIns="45720" rIns="91440" bIns="45720" anchor="t">
            <a:spAutoFit/>
          </a:bodyPr>
          <a:lstStyle/>
          <a:p>
            <a:r>
              <a:rPr lang="en-GB" sz="1400" dirty="0" err="1"/>
              <a:t>LGfL</a:t>
            </a:r>
            <a:r>
              <a:rPr lang="en-GB" sz="1400" dirty="0"/>
              <a:t>/Internet connection – should be connected to a firewall configured to only allow expected and necessary inbound connections (e.g. location and type). The firewall should support:</a:t>
            </a:r>
          </a:p>
          <a:p>
            <a:endParaRPr lang="en-GB" sz="1400" dirty="0"/>
          </a:p>
          <a:p>
            <a:pPr marL="285750" indent="-285750">
              <a:buFont typeface="Arial" panose="020B0604020202020204" pitchFamily="34" charset="0"/>
              <a:buChar char="•"/>
            </a:pPr>
            <a:r>
              <a:rPr lang="en-GB" sz="1400" b="1" dirty="0"/>
              <a:t>Intrusion detection and prevention systems</a:t>
            </a:r>
            <a:r>
              <a:rPr lang="en-GB" sz="1400" dirty="0"/>
              <a:t> – monitors all traffic to detect/prevent malicious behaviour</a:t>
            </a:r>
            <a:endParaRPr lang="en-GB" sz="1400" dirty="0">
              <a:cs typeface="Calibri"/>
            </a:endParaRPr>
          </a:p>
          <a:p>
            <a:pPr marL="285750" indent="-285750">
              <a:buFont typeface="Arial" panose="020B0604020202020204" pitchFamily="34" charset="0"/>
              <a:buChar char="•"/>
            </a:pPr>
            <a:r>
              <a:rPr lang="en-GB" sz="1400" b="1" dirty="0"/>
              <a:t>Antivirus/anti-malware</a:t>
            </a:r>
            <a:r>
              <a:rPr lang="en-GB" sz="1400" dirty="0"/>
              <a:t> – to detect/block virus and malicious software being transferred into the network</a:t>
            </a:r>
            <a:endParaRPr lang="en-GB" sz="1400" dirty="0">
              <a:cs typeface="Calibri"/>
            </a:endParaRPr>
          </a:p>
          <a:p>
            <a:pPr marL="285750" indent="-285750">
              <a:buFont typeface="Arial" panose="020B0604020202020204" pitchFamily="34" charset="0"/>
              <a:buChar char="•"/>
            </a:pPr>
            <a:r>
              <a:rPr lang="en-GB" sz="1400" b="1" dirty="0"/>
              <a:t>Sandboxing </a:t>
            </a:r>
            <a:r>
              <a:rPr lang="en-GB" sz="1400" dirty="0"/>
              <a:t>– a mechanism to examine traffic, contain malicious content and proactively remove unwanted content</a:t>
            </a:r>
            <a:endParaRPr lang="en-GB" sz="1400" dirty="0">
              <a:cs typeface="Calibri"/>
            </a:endParaRPr>
          </a:p>
          <a:p>
            <a:pPr marL="285750" indent="-285750">
              <a:buFont typeface="Arial" panose="020B0604020202020204" pitchFamily="34" charset="0"/>
              <a:buChar char="•"/>
            </a:pPr>
            <a:r>
              <a:rPr lang="en-GB" sz="1400" b="1" dirty="0"/>
              <a:t>Web proxy and URL checking</a:t>
            </a:r>
            <a:r>
              <a:rPr lang="en-GB" sz="1400" dirty="0"/>
              <a:t> – proxy manages web connections and access on behalf of network devices</a:t>
            </a:r>
            <a:endParaRPr lang="en-GB" sz="1400" dirty="0">
              <a:cs typeface="Calibri" panose="020F0502020204030204"/>
            </a:endParaRPr>
          </a:p>
          <a:p>
            <a:pPr marL="285750" indent="-285750">
              <a:buFont typeface="Arial" panose="020B0604020202020204" pitchFamily="34" charset="0"/>
              <a:buChar char="•"/>
            </a:pPr>
            <a:r>
              <a:rPr lang="en-GB" sz="1400" b="1" dirty="0"/>
              <a:t>Web application control </a:t>
            </a:r>
            <a:r>
              <a:rPr lang="en-GB" sz="1400" dirty="0"/>
              <a:t>– protects web applications and integration APIs but monitoring and block malicious content</a:t>
            </a:r>
            <a:endParaRPr lang="en-GB" sz="1400" dirty="0">
              <a:cs typeface="Calibri"/>
            </a:endParaRPr>
          </a:p>
          <a:p>
            <a:endParaRPr lang="en-GB" sz="1400" dirty="0"/>
          </a:p>
          <a:p>
            <a:r>
              <a:rPr lang="en-GB" sz="1400" dirty="0"/>
              <a:t>Network switches – locate in a secure location and default passwords should be changed.  Keep firmware up to date and backup configuration.</a:t>
            </a:r>
          </a:p>
          <a:p>
            <a:endParaRPr lang="en-GB" sz="1400" dirty="0"/>
          </a:p>
          <a:p>
            <a:r>
              <a:rPr lang="en-GB" sz="1400" dirty="0"/>
              <a:t>Infrastructure servers –  Authentication, DHCP/DNS, Applications, data and print servers should run on a supported operating system receiving monthly security patches. This applies to school and supplier. Use cloud services where possible</a:t>
            </a:r>
          </a:p>
          <a:p>
            <a:endParaRPr lang="en-GB" sz="1400" dirty="0">
              <a:highlight>
                <a:srgbClr val="FFFF00"/>
              </a:highlight>
            </a:endParaRPr>
          </a:p>
          <a:p>
            <a:r>
              <a:rPr lang="en-GB" sz="1400" dirty="0"/>
              <a:t>Email Security – DKIM / DMARC and SPF DNS configuration provides a layer of email security at virtually no cost.</a:t>
            </a:r>
          </a:p>
          <a:p>
            <a:endParaRPr lang="en-GB" sz="1400" dirty="0"/>
          </a:p>
          <a:p>
            <a:r>
              <a:rPr lang="en-GB" sz="1400" dirty="0"/>
              <a:t>Identity Access Management -  secure access to school resources (e.g. emails, data and applications) so that the right people can do their jobs and the wrong people, like hackers, are denied entry. MFA and needs based access recommended</a:t>
            </a:r>
          </a:p>
          <a:p>
            <a:endParaRPr lang="en-GB" sz="1400" dirty="0"/>
          </a:p>
          <a:p>
            <a:r>
              <a:rPr lang="en-GB" sz="1400" dirty="0"/>
              <a:t>Antivirus/anti-malware –Detection and Response technology checked and monitored; ideally able to identify suspicious behaviour and advanced persistent threats on endpoints and servers</a:t>
            </a:r>
          </a:p>
          <a:p>
            <a:endParaRPr lang="en-GB" sz="1400" dirty="0"/>
          </a:p>
          <a:p>
            <a:r>
              <a:rPr lang="en-GB" sz="1800" dirty="0"/>
              <a:t>   </a:t>
            </a:r>
          </a:p>
        </p:txBody>
      </p:sp>
    </p:spTree>
    <p:extLst>
      <p:ext uri="{BB962C8B-B14F-4D97-AF65-F5344CB8AC3E}">
        <p14:creationId xmlns:p14="http://schemas.microsoft.com/office/powerpoint/2010/main" val="3619100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CF2A9-D833-4D09-7AE2-5AA8E32A88CE}"/>
              </a:ext>
            </a:extLst>
          </p:cNvPr>
          <p:cNvSpPr>
            <a:spLocks noGrp="1"/>
          </p:cNvSpPr>
          <p:nvPr>
            <p:ph type="title"/>
          </p:nvPr>
        </p:nvSpPr>
        <p:spPr>
          <a:xfrm>
            <a:off x="0" y="439480"/>
            <a:ext cx="12191999" cy="482008"/>
          </a:xfrm>
        </p:spPr>
        <p:txBody>
          <a:bodyPr anchor="ctr">
            <a:normAutofit/>
          </a:bodyPr>
          <a:lstStyle/>
          <a:p>
            <a:pPr algn="ctr"/>
            <a:r>
              <a:rPr lang="en-GB" sz="2400" b="1"/>
              <a:t>Basic Cyber Security Recommendations</a:t>
            </a:r>
          </a:p>
        </p:txBody>
      </p:sp>
      <p:sp>
        <p:nvSpPr>
          <p:cNvPr id="5" name="TextBox 4">
            <a:extLst>
              <a:ext uri="{FF2B5EF4-FFF2-40B4-BE49-F238E27FC236}">
                <a16:creationId xmlns:a16="http://schemas.microsoft.com/office/drawing/2014/main" id="{DF647BED-3C21-CBDC-ECC2-3414FB36CFD2}"/>
              </a:ext>
            </a:extLst>
          </p:cNvPr>
          <p:cNvSpPr txBox="1"/>
          <p:nvPr/>
        </p:nvSpPr>
        <p:spPr>
          <a:xfrm>
            <a:off x="1060121" y="769633"/>
            <a:ext cx="10623042" cy="5153398"/>
          </a:xfrm>
          <a:prstGeom prst="rect">
            <a:avLst/>
          </a:prstGeom>
          <a:noFill/>
        </p:spPr>
        <p:txBody>
          <a:bodyPr wrap="square" lIns="91440" tIns="45720" rIns="91440" bIns="45720" anchor="t">
            <a:spAutoFit/>
          </a:bodyPr>
          <a:lstStyle/>
          <a:p>
            <a:pPr marL="342900" indent="-342900">
              <a:lnSpc>
                <a:spcPct val="107000"/>
              </a:lnSpc>
              <a:buFont typeface="+mj-lt"/>
              <a:buAutoNum type="arabicPeriod"/>
            </a:pPr>
            <a:endParaRPr lang="en-GB" sz="1400" kern="100" dirty="0">
              <a:effectLst/>
              <a:latin typeface="Calibri"/>
              <a:ea typeface="Calibri" panose="020F0502020204030204" pitchFamily="34" charset="0"/>
              <a:cs typeface="Times New Roman"/>
            </a:endParaRPr>
          </a:p>
          <a:p>
            <a:pPr marL="342900" indent="-342900">
              <a:lnSpc>
                <a:spcPct val="107000"/>
              </a:lnSpc>
              <a:buFont typeface="+mj-lt"/>
              <a:buAutoNum type="arabicPeriod"/>
            </a:pPr>
            <a:r>
              <a:rPr lang="en-GB" sz="1400" b="1" kern="100" dirty="0">
                <a:effectLst/>
                <a:latin typeface="Calibri"/>
                <a:ea typeface="Calibri" panose="020F0502020204030204" pitchFamily="34" charset="0"/>
                <a:cs typeface="Times New Roman"/>
              </a:rPr>
              <a:t>Follow the National Cyber Security Centre guidelines where possible and share recommendations for families within your community</a:t>
            </a:r>
            <a:endParaRPr lang="en-US" b="1" dirty="0">
              <a:latin typeface="Calibri"/>
              <a:cs typeface="Times New Roman"/>
            </a:endParaRPr>
          </a:p>
          <a:p>
            <a:pPr marL="342900" indent="-342900">
              <a:lnSpc>
                <a:spcPct val="107000"/>
              </a:lnSpc>
              <a:buFont typeface="+mj-lt"/>
              <a:buAutoNum type="arabicPeriod"/>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mj-lt"/>
              <a:buAutoNum type="arabicPeriod"/>
            </a:pPr>
            <a:r>
              <a:rPr lang="en-GB" sz="1400" b="1" kern="100" dirty="0">
                <a:effectLst/>
                <a:latin typeface="Calibri"/>
                <a:ea typeface="Calibri" panose="020F0502020204030204" pitchFamily="34" charset="0"/>
                <a:cs typeface="Times New Roman"/>
              </a:rPr>
              <a:t>Use Strong Passwords (3 random words); </a:t>
            </a:r>
            <a:r>
              <a:rPr lang="en-GB" sz="1400" kern="100" dirty="0">
                <a:effectLst/>
                <a:latin typeface="Calibri"/>
                <a:ea typeface="Calibri" panose="020F0502020204030204" pitchFamily="34" charset="0"/>
                <a:cs typeface="Times New Roman"/>
              </a:rPr>
              <a:t>use a secure password manager for admins that</a:t>
            </a:r>
            <a:r>
              <a:rPr lang="en-GB" sz="1400" kern="100" dirty="0">
                <a:latin typeface="Calibri"/>
                <a:ea typeface="Calibri" panose="020F0502020204030204" pitchFamily="34" charset="0"/>
                <a:cs typeface="Times New Roman"/>
              </a:rPr>
              <a:t> supports MFA if necessary (not a Office doc) </a:t>
            </a:r>
            <a:endParaRPr lang="en-GB" sz="1400" kern="100" dirty="0">
              <a:effectLst/>
              <a:latin typeface="Calibri"/>
              <a:ea typeface="Calibri" panose="020F0502020204030204" pitchFamily="34" charset="0"/>
              <a:cs typeface="Times New Roman" panose="02020603050405020304" pitchFamily="18" charset="0"/>
            </a:endParaRPr>
          </a:p>
          <a:p>
            <a:pPr lvl="1">
              <a:lnSpc>
                <a:spcPct val="107000"/>
              </a:lnSpc>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mj-lt"/>
              <a:buAutoNum type="arabicPeriod"/>
            </a:pPr>
            <a:r>
              <a:rPr lang="en-GB" sz="1400" b="1" kern="100" dirty="0">
                <a:latin typeface="Calibri"/>
                <a:cs typeface="Calibri"/>
              </a:rPr>
              <a:t>Privileged user account access management: Limit the number of admin accounts </a:t>
            </a:r>
            <a:r>
              <a:rPr lang="en-GB" sz="1400" kern="100" dirty="0">
                <a:latin typeface="Calibri"/>
                <a:cs typeface="Calibri"/>
              </a:rPr>
              <a:t>and implement control processes e.g. manual locking or time limits, separation of duties, limits on access. IT admin staff MUST have separate accounts for user and admin roles. </a:t>
            </a:r>
          </a:p>
          <a:p>
            <a:pPr marL="342900" lvl="0" indent="-342900">
              <a:lnSpc>
                <a:spcPct val="107000"/>
              </a:lnSpc>
              <a:buFont typeface="+mj-lt"/>
              <a:buAutoNum type="arabicPeriod"/>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400" b="1" kern="100" dirty="0">
                <a:effectLst/>
                <a:latin typeface="Calibri" panose="020F0502020204030204" pitchFamily="34" charset="0"/>
                <a:ea typeface="Calibri" panose="020F0502020204030204" pitchFamily="34" charset="0"/>
                <a:cs typeface="Times New Roman" panose="02020603050405020304" pitchFamily="18" charset="0"/>
              </a:rPr>
              <a:t>Software and firmware</a:t>
            </a:r>
            <a:r>
              <a:rPr lang="en-GB" sz="1400" b="1" kern="100" dirty="0">
                <a:latin typeface="Calibri" panose="020F0502020204030204" pitchFamily="34" charset="0"/>
                <a:ea typeface="Calibri" panose="020F0502020204030204" pitchFamily="34" charset="0"/>
                <a:cs typeface="Times New Roman" panose="02020603050405020304" pitchFamily="18" charset="0"/>
              </a:rPr>
              <a:t> u</a:t>
            </a:r>
            <a:r>
              <a:rPr lang="en-GB" sz="1400" b="1" kern="100" dirty="0">
                <a:effectLst/>
                <a:latin typeface="Calibri" panose="020F0502020204030204" pitchFamily="34" charset="0"/>
                <a:ea typeface="Calibri" panose="020F0502020204030204" pitchFamily="34" charset="0"/>
                <a:cs typeface="Times New Roman" panose="02020603050405020304" pitchFamily="18" charset="0"/>
              </a:rPr>
              <a:t>pdates </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Computers, Servers, Networks, Applications – Everything in your environment is vulnerable. Regular updates keep systems up to date and reduce common vulnerabilities </a:t>
            </a:r>
            <a:r>
              <a:rPr lang="en-GB" sz="1400" kern="100" dirty="0">
                <a:latin typeface="Calibri" panose="020F0502020204030204" pitchFamily="34" charset="0"/>
                <a:ea typeface="Calibri" panose="020F0502020204030204" pitchFamily="34" charset="0"/>
                <a:cs typeface="Times New Roman" panose="02020603050405020304" pitchFamily="18" charset="0"/>
              </a:rPr>
              <a:t>that hackers exploit</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400" kern="100" dirty="0">
                <a:effectLst/>
                <a:latin typeface="Calibri"/>
                <a:ea typeface="Calibri" panose="020F0502020204030204" pitchFamily="34" charset="0"/>
                <a:cs typeface="Times New Roman"/>
              </a:rPr>
              <a:t>Where possible, </a:t>
            </a:r>
            <a:r>
              <a:rPr lang="en-GB" sz="1400" b="1" kern="100" dirty="0">
                <a:effectLst/>
                <a:latin typeface="Calibri"/>
                <a:ea typeface="Calibri" panose="020F0502020204030204" pitchFamily="34" charset="0"/>
                <a:cs typeface="Times New Roman"/>
              </a:rPr>
              <a:t>use multi-factor or 2 stage verification </a:t>
            </a:r>
            <a:r>
              <a:rPr lang="en-GB" sz="1400" kern="100" dirty="0">
                <a:effectLst/>
                <a:latin typeface="Calibri"/>
                <a:ea typeface="Calibri" panose="020F0502020204030204" pitchFamily="34" charset="0"/>
                <a:cs typeface="Times New Roman"/>
              </a:rPr>
              <a:t>e.g</a:t>
            </a:r>
            <a:r>
              <a:rPr lang="en-GB" sz="1400" kern="100" dirty="0">
                <a:latin typeface="Calibri"/>
                <a:ea typeface="Calibri" panose="020F0502020204030204" pitchFamily="34" charset="0"/>
                <a:cs typeface="Times New Roman"/>
              </a:rPr>
              <a:t>. </a:t>
            </a:r>
            <a:r>
              <a:rPr lang="en-GB" sz="1400" kern="100" dirty="0">
                <a:effectLst/>
                <a:latin typeface="Calibri"/>
                <a:ea typeface="Calibri" panose="020F0502020204030204" pitchFamily="34" charset="0"/>
                <a:cs typeface="Times New Roman"/>
              </a:rPr>
              <a:t>Microsoft/Google Authenticator</a:t>
            </a:r>
            <a:r>
              <a:rPr lang="en-GB" sz="1400" kern="100" dirty="0">
                <a:latin typeface="Calibri"/>
                <a:ea typeface="Calibri" panose="020F0502020204030204" pitchFamily="34" charset="0"/>
                <a:cs typeface="Times New Roman"/>
              </a:rPr>
              <a:t> and</a:t>
            </a:r>
            <a:r>
              <a:rPr lang="en-GB" sz="1400" kern="100" dirty="0">
                <a:effectLst/>
                <a:latin typeface="Calibri"/>
                <a:ea typeface="Calibri" panose="020F0502020204030204" pitchFamily="34" charset="0"/>
                <a:cs typeface="Times New Roman"/>
              </a:rPr>
              <a:t> SMS codes. Mobile devices often integrate this with </a:t>
            </a:r>
            <a:r>
              <a:rPr lang="en-GB" sz="1400" kern="100" dirty="0">
                <a:latin typeface="Calibri"/>
                <a:ea typeface="Calibri" panose="020F0502020204030204" pitchFamily="34" charset="0"/>
                <a:cs typeface="Times New Roman"/>
              </a:rPr>
              <a:t>device security including biometrics</a:t>
            </a:r>
            <a:endParaRPr lang="en-GB" sz="1400" kern="100" dirty="0">
              <a:effectLst/>
              <a:latin typeface="Calibri"/>
              <a:ea typeface="Calibri" panose="020F0502020204030204" pitchFamily="34" charset="0"/>
              <a:cs typeface="Times New Roman"/>
            </a:endParaRPr>
          </a:p>
          <a:p>
            <a:pPr marL="342900" lvl="0" indent="-342900">
              <a:lnSpc>
                <a:spcPct val="107000"/>
              </a:lnSpc>
              <a:buFont typeface="+mj-lt"/>
              <a:buAutoNum type="arabicPeriod"/>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400" b="1" kern="100" dirty="0">
                <a:effectLst/>
                <a:latin typeface="Calibri" panose="020F0502020204030204" pitchFamily="34" charset="0"/>
                <a:ea typeface="Calibri" panose="020F0502020204030204" pitchFamily="34" charset="0"/>
                <a:cs typeface="Times New Roman" panose="02020603050405020304" pitchFamily="18" charset="0"/>
              </a:rPr>
              <a:t>Back up your data</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Files kept on devices should be synchronised with the network or cloud; backups of data and systems must be in place and</a:t>
            </a:r>
            <a:r>
              <a:rPr lang="en-GB" sz="1400" kern="100" dirty="0">
                <a:latin typeface="Calibri" panose="020F0502020204030204" pitchFamily="34" charset="0"/>
                <a:ea typeface="Calibri" panose="020F0502020204030204" pitchFamily="34" charset="0"/>
                <a:cs typeface="Times New Roman" panose="02020603050405020304" pitchFamily="18" charset="0"/>
              </a:rPr>
              <a:t> ideally should be “immutable” (so they cannot fall victim to ransomware), possibly separate environment</a:t>
            </a:r>
          </a:p>
          <a:p>
            <a:pPr marL="342900" lvl="0" indent="-342900">
              <a:lnSpc>
                <a:spcPct val="107000"/>
              </a:lnSpc>
              <a:buFont typeface="+mj-lt"/>
              <a:buAutoNum type="arabicPeriod"/>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400" kern="100" dirty="0">
                <a:latin typeface="Calibri" panose="020F0502020204030204" pitchFamily="34" charset="0"/>
                <a:ea typeface="Calibri" panose="020F0502020204030204" pitchFamily="34" charset="0"/>
                <a:cs typeface="Times New Roman" panose="02020603050405020304" pitchFamily="18" charset="0"/>
              </a:rPr>
              <a:t>If possible, </a:t>
            </a:r>
            <a:r>
              <a:rPr lang="en-GB" sz="1400" b="1" kern="100" dirty="0">
                <a:latin typeface="Calibri" panose="020F0502020204030204" pitchFamily="34" charset="0"/>
                <a:ea typeface="Calibri" panose="020F0502020204030204" pitchFamily="34" charset="0"/>
                <a:cs typeface="Times New Roman" panose="02020603050405020304" pitchFamily="18" charset="0"/>
              </a:rPr>
              <a:t>control use of external storage media</a:t>
            </a:r>
            <a:r>
              <a:rPr lang="en-GB" sz="1400" kern="100" dirty="0">
                <a:latin typeface="Calibri" panose="020F0502020204030204" pitchFamily="34" charset="0"/>
                <a:ea typeface="Calibri" panose="020F0502020204030204" pitchFamily="34" charset="0"/>
                <a:cs typeface="Times New Roman" panose="02020603050405020304" pitchFamily="18" charset="0"/>
              </a:rPr>
              <a:t>, through 3</a:t>
            </a:r>
            <a:r>
              <a:rPr lang="en-GB" sz="1400" kern="100" baseline="30000" dirty="0">
                <a:latin typeface="Calibri" panose="020F0502020204030204" pitchFamily="34" charset="0"/>
                <a:ea typeface="Calibri" panose="020F0502020204030204" pitchFamily="34" charset="0"/>
                <a:cs typeface="Times New Roman" panose="02020603050405020304" pitchFamily="18" charset="0"/>
              </a:rPr>
              <a:t>rd</a:t>
            </a:r>
            <a:r>
              <a:rPr lang="en-GB" sz="1400" kern="100" dirty="0">
                <a:latin typeface="Calibri" panose="020F0502020204030204" pitchFamily="34" charset="0"/>
                <a:ea typeface="Calibri" panose="020F0502020204030204" pitchFamily="34" charset="0"/>
                <a:cs typeface="Times New Roman" panose="02020603050405020304" pitchFamily="18" charset="0"/>
              </a:rPr>
              <a:t> party end point solutions. If you use external storage media, make sure it is encrypted in case it gets lost</a:t>
            </a:r>
          </a:p>
          <a:p>
            <a:pPr marL="342900" indent="-342900">
              <a:lnSpc>
                <a:spcPct val="107000"/>
              </a:lnSpc>
              <a:buAutoNum type="arabicPeriod"/>
            </a:pPr>
            <a:endParaRPr lang="en-GB" sz="1400" kern="1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AutoNum type="arabicPeriod"/>
            </a:pPr>
            <a:endParaRPr lang="en-GB" sz="1400" kern="100" dirty="0">
              <a:latin typeface="Calibri"/>
              <a:cs typeface="Calibri"/>
            </a:endParaRPr>
          </a:p>
          <a:p>
            <a:pPr marL="342900" lvl="0" indent="-342900">
              <a:lnSpc>
                <a:spcPct val="107000"/>
              </a:lnSpc>
              <a:buFont typeface="+mj-lt"/>
              <a:buAutoNum type="arabicPeriod" startAt="8"/>
            </a:pPr>
            <a:endParaRPr lang="en-GB" sz="14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7290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CF2A9-D833-4D09-7AE2-5AA8E32A88CE}"/>
              </a:ext>
            </a:extLst>
          </p:cNvPr>
          <p:cNvSpPr>
            <a:spLocks noGrp="1"/>
          </p:cNvSpPr>
          <p:nvPr>
            <p:ph type="ctrTitle"/>
          </p:nvPr>
        </p:nvSpPr>
        <p:spPr>
          <a:xfrm>
            <a:off x="0" y="274301"/>
            <a:ext cx="12192000" cy="525293"/>
          </a:xfrm>
        </p:spPr>
        <p:txBody>
          <a:bodyPr>
            <a:normAutofit/>
          </a:bodyPr>
          <a:lstStyle/>
          <a:p>
            <a:r>
              <a:rPr lang="en-US" sz="2400" b="1"/>
              <a:t>Basic Cyber Security Recommendations – continued…</a:t>
            </a:r>
          </a:p>
        </p:txBody>
      </p:sp>
      <p:sp>
        <p:nvSpPr>
          <p:cNvPr id="22" name="TextBox 21">
            <a:extLst>
              <a:ext uri="{FF2B5EF4-FFF2-40B4-BE49-F238E27FC236}">
                <a16:creationId xmlns:a16="http://schemas.microsoft.com/office/drawing/2014/main" id="{A7C4BAA3-ACE9-4E84-4AA1-B3243BFCFFA8}"/>
              </a:ext>
            </a:extLst>
          </p:cNvPr>
          <p:cNvSpPr txBox="1"/>
          <p:nvPr/>
        </p:nvSpPr>
        <p:spPr>
          <a:xfrm>
            <a:off x="1079772" y="799594"/>
            <a:ext cx="10492118" cy="5369740"/>
          </a:xfrm>
          <a:prstGeom prst="rect">
            <a:avLst/>
          </a:prstGeom>
          <a:noFill/>
        </p:spPr>
        <p:txBody>
          <a:bodyPr wrap="square" lIns="91440" tIns="45720" rIns="91440" bIns="45720" anchor="t">
            <a:spAutoFit/>
          </a:bodyPr>
          <a:lstStyle/>
          <a:p>
            <a:pPr marL="342900" indent="-342900">
              <a:lnSpc>
                <a:spcPct val="107000"/>
              </a:lnSpc>
              <a:buFont typeface="+mj-lt"/>
              <a:buAutoNum type="arabicPeriod" startAt="9"/>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mj-lt"/>
              <a:buAutoNum type="arabicPeriod" startAt="8"/>
            </a:pPr>
            <a:r>
              <a:rPr lang="en-GB" sz="1400" b="1" kern="100" dirty="0">
                <a:effectLst/>
                <a:latin typeface="Calibri" panose="020F0502020204030204" pitchFamily="34" charset="0"/>
                <a:ea typeface="Calibri" panose="020F0502020204030204" pitchFamily="34" charset="0"/>
                <a:cs typeface="Times New Roman" panose="02020603050405020304" pitchFamily="18" charset="0"/>
              </a:rPr>
              <a:t>Agree an approach and pre-plan Cyber Responses:</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The plan should include the </a:t>
            </a:r>
            <a:r>
              <a:rPr lang="en-GB" sz="1400" kern="100" dirty="0">
                <a:latin typeface="Calibri" panose="020F0502020204030204" pitchFamily="34" charset="0"/>
                <a:ea typeface="Calibri" panose="020F0502020204030204" pitchFamily="34" charset="0"/>
                <a:cs typeface="Times New Roman" panose="02020603050405020304" pitchFamily="18" charset="0"/>
              </a:rPr>
              <a:t>team members, roles, </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likely scenarios and suitable response steps, emergency contact numbers </a:t>
            </a:r>
            <a:r>
              <a:rPr lang="en-GB" sz="1400" kern="100" dirty="0">
                <a:latin typeface="Calibri" panose="020F0502020204030204" pitchFamily="34" charset="0"/>
                <a:ea typeface="Calibri" panose="020F0502020204030204" pitchFamily="34" charset="0"/>
                <a:cs typeface="Times New Roman" panose="02020603050405020304" pitchFamily="18" charset="0"/>
              </a:rPr>
              <a:t>for relevant staff and partners</a:t>
            </a:r>
          </a:p>
          <a:p>
            <a:pPr marL="342900" indent="-342900">
              <a:lnSpc>
                <a:spcPct val="107000"/>
              </a:lnSpc>
              <a:buFont typeface="+mj-lt"/>
              <a:buAutoNum type="arabicPeriod" startAt="8"/>
            </a:pPr>
            <a:endParaRPr lang="en-GB" sz="1400" kern="1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mj-lt"/>
              <a:buAutoNum type="arabicPeriod" startAt="8"/>
            </a:pPr>
            <a:r>
              <a:rPr lang="en-GB" sz="1400" b="1" kern="100" dirty="0">
                <a:latin typeface="Calibri" panose="020F0502020204030204" pitchFamily="34" charset="0"/>
                <a:ea typeface="Calibri" panose="020F0502020204030204" pitchFamily="34" charset="0"/>
                <a:cs typeface="Times New Roman" panose="02020603050405020304" pitchFamily="18" charset="0"/>
              </a:rPr>
              <a:t>User Awareness training and guidance</a:t>
            </a:r>
            <a:r>
              <a:rPr lang="en-GB" sz="1400" kern="100" dirty="0">
                <a:latin typeface="Calibri" panose="020F0502020204030204" pitchFamily="34" charset="0"/>
                <a:ea typeface="Calibri" panose="020F0502020204030204" pitchFamily="34" charset="0"/>
                <a:cs typeface="Times New Roman" panose="02020603050405020304" pitchFamily="18" charset="0"/>
              </a:rPr>
              <a:t>: this can range from Phishing Campaigns, regular mandated online training, YouTube videos or sessions with Security providers </a:t>
            </a:r>
          </a:p>
          <a:p>
            <a:pPr marL="342900" indent="-342900">
              <a:lnSpc>
                <a:spcPct val="107000"/>
              </a:lnSpc>
              <a:buFont typeface="+mj-lt"/>
              <a:buAutoNum type="arabicPeriod" startAt="8"/>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mj-lt"/>
              <a:buAutoNum type="arabicPeriod" startAt="8"/>
            </a:pPr>
            <a:r>
              <a:rPr lang="en-GB" sz="1400" kern="100" dirty="0">
                <a:effectLst/>
                <a:latin typeface="Calibri"/>
                <a:ea typeface="Calibri" panose="020F0502020204030204" pitchFamily="34" charset="0"/>
                <a:cs typeface="Times New Roman"/>
              </a:rPr>
              <a:t>Application Whitelist Control</a:t>
            </a:r>
            <a:r>
              <a:rPr lang="en-GB" sz="1400" kern="100" dirty="0">
                <a:latin typeface="Calibri"/>
                <a:ea typeface="Calibri" panose="020F0502020204030204" pitchFamily="34" charset="0"/>
                <a:cs typeface="Times New Roman"/>
              </a:rPr>
              <a:t> (e.g. AppLocker) - This can be used to only allow authorised software to be installed or run</a:t>
            </a:r>
          </a:p>
          <a:p>
            <a:pPr marL="342900" indent="-342900">
              <a:lnSpc>
                <a:spcPct val="107000"/>
              </a:lnSpc>
              <a:buFont typeface="+mj-lt"/>
              <a:buAutoNum type="arabicPeriod" startAt="8"/>
            </a:pPr>
            <a:endParaRPr lang="en-GB" sz="1400" kern="100" dirty="0">
              <a:latin typeface="Calibri"/>
              <a:ea typeface="Calibri" panose="020F0502020204030204" pitchFamily="34" charset="0"/>
              <a:cs typeface="Times New Roman"/>
            </a:endParaRPr>
          </a:p>
          <a:p>
            <a:pPr marL="342900" indent="-342900">
              <a:lnSpc>
                <a:spcPct val="107000"/>
              </a:lnSpc>
              <a:buFont typeface="+mj-lt"/>
              <a:buAutoNum type="arabicPeriod" startAt="8"/>
            </a:pPr>
            <a:r>
              <a:rPr lang="en-GB" sz="1400" kern="100" dirty="0">
                <a:latin typeface="Calibri" panose="020F0502020204030204" pitchFamily="34" charset="0"/>
                <a:ea typeface="Calibri" panose="020F0502020204030204" pitchFamily="34" charset="0"/>
                <a:cs typeface="Times New Roman" panose="02020603050405020304" pitchFamily="18" charset="0"/>
              </a:rPr>
              <a:t>Use specialist Endpoint security solutions (for Detection / Response) – Bitdefender, McAfee, Sophos, Defender etc and these can often be centrally managed by a 3</a:t>
            </a:r>
            <a:r>
              <a:rPr lang="en-GB" sz="1400" kern="100" baseline="30000" dirty="0">
                <a:latin typeface="Calibri" panose="020F0502020204030204" pitchFamily="34" charset="0"/>
                <a:ea typeface="Calibri" panose="020F0502020204030204" pitchFamily="34" charset="0"/>
                <a:cs typeface="Times New Roman" panose="02020603050405020304" pitchFamily="18" charset="0"/>
              </a:rPr>
              <a:t>rd</a:t>
            </a:r>
            <a:r>
              <a:rPr lang="en-GB" sz="1400" kern="100" dirty="0">
                <a:latin typeface="Calibri" panose="020F0502020204030204" pitchFamily="34" charset="0"/>
                <a:ea typeface="Calibri" panose="020F0502020204030204" pitchFamily="34" charset="0"/>
                <a:cs typeface="Times New Roman" panose="02020603050405020304" pitchFamily="18" charset="0"/>
              </a:rPr>
              <a:t> Party specialist as outlined above, this is referred to as a Managed Detection/Response (MDR) service.</a:t>
            </a:r>
          </a:p>
          <a:p>
            <a:pPr marL="342900" indent="-342900">
              <a:lnSpc>
                <a:spcPct val="107000"/>
              </a:lnSpc>
              <a:buFont typeface="+mj-lt"/>
              <a:buAutoNum type="arabicPeriod" startAt="8"/>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mj-lt"/>
              <a:buAutoNum type="arabicPeriod" startAt="8"/>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Email Security – SPF (authorised mail servers), DKIM (verify encryption is legitimate) and DMARC (policy recommendation for recipients) records should be configured in external DNS to help prevent your email addresses being spoofed</a:t>
            </a:r>
          </a:p>
          <a:p>
            <a:pPr marL="342900" indent="-342900">
              <a:lnSpc>
                <a:spcPct val="107000"/>
              </a:lnSpc>
              <a:buFont typeface="+mj-lt"/>
              <a:buAutoNum type="arabicPeriod" startAt="8"/>
            </a:pPr>
            <a:endParaRPr lang="en-GB" sz="1400" kern="1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mj-lt"/>
              <a:buAutoNum type="arabicPeriod" startAt="8"/>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Regular Penetration Testing – even with multiple layers to an organisation’s security, defences need to be tested. A good way to check is employ the services of specialists to perform external penetration testing</a:t>
            </a:r>
          </a:p>
          <a:p>
            <a:pPr marL="342900" indent="-342900">
              <a:lnSpc>
                <a:spcPct val="107000"/>
              </a:lnSpc>
              <a:buFont typeface="+mj-lt"/>
              <a:buAutoNum type="arabicPeriod" startAt="8"/>
            </a:pPr>
            <a:endParaRPr lang="en-GB" sz="14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GB" sz="1400" kern="100" dirty="0">
              <a:effectLst/>
              <a:latin typeface="Calibri"/>
              <a:ea typeface="Calibri" panose="020F0502020204030204" pitchFamily="34" charset="0"/>
              <a:cs typeface="Times New Roman"/>
            </a:endParaRPr>
          </a:p>
          <a:p>
            <a:pPr lvl="0">
              <a:lnSpc>
                <a:spcPct val="107000"/>
              </a:lnSpc>
            </a:pPr>
            <a:endParaRPr lang="en-GB" sz="1100" b="1" kern="100"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endParaRPr lang="en-GB" sz="1100" b="1" kern="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endParaRPr lang="en-GB" sz="11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endParaRPr lang="en-GB" sz="1100" b="1"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endParaRPr lang="en-GB" sz="11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748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1454E6E3-BA5D-D25A-A9EF-F2AC4B569D08}"/>
              </a:ext>
            </a:extLst>
          </p:cNvPr>
          <p:cNvSpPr/>
          <p:nvPr/>
        </p:nvSpPr>
        <p:spPr>
          <a:xfrm>
            <a:off x="784276" y="74124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PREPARATION</a:t>
            </a:r>
            <a:endParaRPr lang="en-US" sz="1200" b="1" kern="1200"/>
          </a:p>
        </p:txBody>
      </p:sp>
      <p:sp>
        <p:nvSpPr>
          <p:cNvPr id="8" name="Freeform: Shape 7">
            <a:extLst>
              <a:ext uri="{FF2B5EF4-FFF2-40B4-BE49-F238E27FC236}">
                <a16:creationId xmlns:a16="http://schemas.microsoft.com/office/drawing/2014/main" id="{786B4868-DE90-7D61-D94F-9EA2E04FC6EA}"/>
              </a:ext>
            </a:extLst>
          </p:cNvPr>
          <p:cNvSpPr/>
          <p:nvPr/>
        </p:nvSpPr>
        <p:spPr>
          <a:xfrm>
            <a:off x="2554646" y="74124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a:t>IDENTIFY</a:t>
            </a:r>
          </a:p>
        </p:txBody>
      </p:sp>
      <p:sp>
        <p:nvSpPr>
          <p:cNvPr id="9" name="Freeform: Shape 8">
            <a:extLst>
              <a:ext uri="{FF2B5EF4-FFF2-40B4-BE49-F238E27FC236}">
                <a16:creationId xmlns:a16="http://schemas.microsoft.com/office/drawing/2014/main" id="{0CACE572-20D2-4800-5EDB-B414351E9782}"/>
              </a:ext>
            </a:extLst>
          </p:cNvPr>
          <p:cNvSpPr/>
          <p:nvPr/>
        </p:nvSpPr>
        <p:spPr>
          <a:xfrm>
            <a:off x="4325016" y="74124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tx2">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CONTAINMENT</a:t>
            </a:r>
            <a:endParaRPr lang="en-US" sz="1200" b="1" kern="1200"/>
          </a:p>
        </p:txBody>
      </p:sp>
      <p:sp>
        <p:nvSpPr>
          <p:cNvPr id="10" name="Freeform: Shape 9">
            <a:extLst>
              <a:ext uri="{FF2B5EF4-FFF2-40B4-BE49-F238E27FC236}">
                <a16:creationId xmlns:a16="http://schemas.microsoft.com/office/drawing/2014/main" id="{AD4747AA-50B2-7011-858C-D0F090440215}"/>
              </a:ext>
            </a:extLst>
          </p:cNvPr>
          <p:cNvSpPr/>
          <p:nvPr/>
        </p:nvSpPr>
        <p:spPr>
          <a:xfrm>
            <a:off x="6095386" y="74124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accent4"/>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ERRADICATION</a:t>
            </a:r>
            <a:endParaRPr lang="en-US" sz="1200" b="1" kern="1200"/>
          </a:p>
        </p:txBody>
      </p:sp>
      <p:sp>
        <p:nvSpPr>
          <p:cNvPr id="11" name="Freeform: Shape 10">
            <a:extLst>
              <a:ext uri="{FF2B5EF4-FFF2-40B4-BE49-F238E27FC236}">
                <a16:creationId xmlns:a16="http://schemas.microsoft.com/office/drawing/2014/main" id="{FA803443-2D71-CAAE-1EC7-2CD69988FDE3}"/>
              </a:ext>
            </a:extLst>
          </p:cNvPr>
          <p:cNvSpPr/>
          <p:nvPr/>
        </p:nvSpPr>
        <p:spPr>
          <a:xfrm>
            <a:off x="9710599" y="74124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COMMUNICATION &amp; LESSONS LEARNED</a:t>
            </a:r>
            <a:endParaRPr lang="en-US" sz="1200" b="1" kern="1200"/>
          </a:p>
        </p:txBody>
      </p:sp>
      <p:sp>
        <p:nvSpPr>
          <p:cNvPr id="12" name="Freeform: Shape 11">
            <a:extLst>
              <a:ext uri="{FF2B5EF4-FFF2-40B4-BE49-F238E27FC236}">
                <a16:creationId xmlns:a16="http://schemas.microsoft.com/office/drawing/2014/main" id="{6BEF19EE-EB8A-2C43-2246-82DF6DF3357F}"/>
              </a:ext>
            </a:extLst>
          </p:cNvPr>
          <p:cNvSpPr/>
          <p:nvPr/>
        </p:nvSpPr>
        <p:spPr>
          <a:xfrm>
            <a:off x="2544496" y="154610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bg1">
              <a:lumMod val="65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b="0" kern="1200"/>
              <a:t>Understand what has taken place</a:t>
            </a:r>
          </a:p>
        </p:txBody>
      </p:sp>
      <p:sp>
        <p:nvSpPr>
          <p:cNvPr id="13" name="Freeform: Shape 12">
            <a:extLst>
              <a:ext uri="{FF2B5EF4-FFF2-40B4-BE49-F238E27FC236}">
                <a16:creationId xmlns:a16="http://schemas.microsoft.com/office/drawing/2014/main" id="{114DA729-5FE9-FDCC-DC8D-89A236263196}"/>
              </a:ext>
            </a:extLst>
          </p:cNvPr>
          <p:cNvSpPr/>
          <p:nvPr/>
        </p:nvSpPr>
        <p:spPr>
          <a:xfrm>
            <a:off x="2554646" y="3155834"/>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GB" sz="800" b="0" kern="1200"/>
              <a:t>Form a team including technical and security personnel to investigate the cyber security incident.</a:t>
            </a:r>
            <a:endParaRPr lang="en-US" sz="800" b="0" kern="1200"/>
          </a:p>
        </p:txBody>
      </p:sp>
      <p:sp>
        <p:nvSpPr>
          <p:cNvPr id="14" name="Freeform: Shape 13">
            <a:extLst>
              <a:ext uri="{FF2B5EF4-FFF2-40B4-BE49-F238E27FC236}">
                <a16:creationId xmlns:a16="http://schemas.microsoft.com/office/drawing/2014/main" id="{974E1292-9D76-A7BE-8B35-EF1534F8F57B}"/>
              </a:ext>
            </a:extLst>
          </p:cNvPr>
          <p:cNvSpPr/>
          <p:nvPr/>
        </p:nvSpPr>
        <p:spPr>
          <a:xfrm>
            <a:off x="4325016" y="154610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tx2">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b="0" kern="1200"/>
              <a:t>Isolate all potentially vulnerable machines.</a:t>
            </a:r>
            <a:endParaRPr lang="en-US" sz="800" b="0" kern="1200"/>
          </a:p>
        </p:txBody>
      </p:sp>
      <p:sp>
        <p:nvSpPr>
          <p:cNvPr id="16" name="Freeform: Shape 15">
            <a:extLst>
              <a:ext uri="{FF2B5EF4-FFF2-40B4-BE49-F238E27FC236}">
                <a16:creationId xmlns:a16="http://schemas.microsoft.com/office/drawing/2014/main" id="{1A5D989D-D85A-807A-43CE-B0FDFFE0DA8E}"/>
              </a:ext>
            </a:extLst>
          </p:cNvPr>
          <p:cNvSpPr/>
          <p:nvPr/>
        </p:nvSpPr>
        <p:spPr>
          <a:xfrm>
            <a:off x="9710599" y="154610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b="0" kern="1200"/>
              <a:t>Manage reputational damage and customer relations </a:t>
            </a:r>
          </a:p>
        </p:txBody>
      </p:sp>
      <p:sp>
        <p:nvSpPr>
          <p:cNvPr id="17" name="Freeform: Shape 16">
            <a:extLst>
              <a:ext uri="{FF2B5EF4-FFF2-40B4-BE49-F238E27FC236}">
                <a16:creationId xmlns:a16="http://schemas.microsoft.com/office/drawing/2014/main" id="{B5D2019A-3958-55D0-CADB-40A20976677A}"/>
              </a:ext>
            </a:extLst>
          </p:cNvPr>
          <p:cNvSpPr/>
          <p:nvPr/>
        </p:nvSpPr>
        <p:spPr>
          <a:xfrm>
            <a:off x="2544496" y="2350967"/>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bg1">
              <a:lumMod val="65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0" kern="1200"/>
              <a:t>Understand the impact and affected users / services</a:t>
            </a:r>
          </a:p>
        </p:txBody>
      </p:sp>
      <p:sp>
        <p:nvSpPr>
          <p:cNvPr id="18" name="Freeform: Shape 17">
            <a:extLst>
              <a:ext uri="{FF2B5EF4-FFF2-40B4-BE49-F238E27FC236}">
                <a16:creationId xmlns:a16="http://schemas.microsoft.com/office/drawing/2014/main" id="{FB325914-C6AE-C254-4488-C266495888E6}"/>
              </a:ext>
            </a:extLst>
          </p:cNvPr>
          <p:cNvSpPr/>
          <p:nvPr/>
        </p:nvSpPr>
        <p:spPr>
          <a:xfrm>
            <a:off x="2554646" y="3963304"/>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b="0" kern="1200" dirty="0"/>
              <a:t>Check the National Cyber Security Centre website, suppliers and other internet resources to identify the cause of the potential issues</a:t>
            </a:r>
            <a:endParaRPr lang="en-US" sz="800" b="0" kern="1200" dirty="0"/>
          </a:p>
        </p:txBody>
      </p:sp>
      <p:sp>
        <p:nvSpPr>
          <p:cNvPr id="19" name="Freeform: Shape 18">
            <a:extLst>
              <a:ext uri="{FF2B5EF4-FFF2-40B4-BE49-F238E27FC236}">
                <a16:creationId xmlns:a16="http://schemas.microsoft.com/office/drawing/2014/main" id="{17143521-6CB1-8A17-AA43-9847C9404BAD}"/>
              </a:ext>
            </a:extLst>
          </p:cNvPr>
          <p:cNvSpPr/>
          <p:nvPr/>
        </p:nvSpPr>
        <p:spPr>
          <a:xfrm>
            <a:off x="4325016" y="2350967"/>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tx2">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b="0" kern="1200"/>
              <a:t>Disable active directory accounts for the effected users.</a:t>
            </a:r>
            <a:endParaRPr lang="en-US" sz="800" b="0" kern="1200"/>
          </a:p>
        </p:txBody>
      </p:sp>
      <p:sp>
        <p:nvSpPr>
          <p:cNvPr id="20" name="Freeform: Shape 19">
            <a:extLst>
              <a:ext uri="{FF2B5EF4-FFF2-40B4-BE49-F238E27FC236}">
                <a16:creationId xmlns:a16="http://schemas.microsoft.com/office/drawing/2014/main" id="{5ECD823F-90B5-5E38-B5A0-F1850C90A49F}"/>
              </a:ext>
            </a:extLst>
          </p:cNvPr>
          <p:cNvSpPr/>
          <p:nvPr/>
        </p:nvSpPr>
        <p:spPr>
          <a:xfrm>
            <a:off x="7863226" y="2350967"/>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b="0" kern="1200"/>
              <a:t>Restore network connections which have been isolated</a:t>
            </a:r>
          </a:p>
          <a:p>
            <a:pPr marL="0" lvl="0" indent="0" algn="ctr" defTabSz="355600">
              <a:lnSpc>
                <a:spcPct val="90000"/>
              </a:lnSpc>
              <a:spcBef>
                <a:spcPct val="0"/>
              </a:spcBef>
              <a:spcAft>
                <a:spcPct val="35000"/>
              </a:spcAft>
              <a:buNone/>
            </a:pPr>
            <a:r>
              <a:rPr lang="en-GB" sz="800" b="0" kern="1200"/>
              <a:t>Monitor for reinfection or continued suspicious activity</a:t>
            </a:r>
            <a:endParaRPr lang="en-US" sz="800" b="0" kern="1200"/>
          </a:p>
        </p:txBody>
      </p:sp>
      <p:sp>
        <p:nvSpPr>
          <p:cNvPr id="21" name="Freeform: Shape 20">
            <a:extLst>
              <a:ext uri="{FF2B5EF4-FFF2-40B4-BE49-F238E27FC236}">
                <a16:creationId xmlns:a16="http://schemas.microsoft.com/office/drawing/2014/main" id="{F8863332-B132-CFD4-DB61-F52B757E8239}"/>
              </a:ext>
            </a:extLst>
          </p:cNvPr>
          <p:cNvSpPr/>
          <p:nvPr/>
        </p:nvSpPr>
        <p:spPr>
          <a:xfrm>
            <a:off x="9710599" y="2350967"/>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GB" sz="800" b="0" kern="1200" dirty="0"/>
              <a:t>Communicating quickly, openly, and honestly to those affected by the incident</a:t>
            </a:r>
          </a:p>
        </p:txBody>
      </p:sp>
      <p:sp>
        <p:nvSpPr>
          <p:cNvPr id="24" name="Freeform: Shape 23">
            <a:extLst>
              <a:ext uri="{FF2B5EF4-FFF2-40B4-BE49-F238E27FC236}">
                <a16:creationId xmlns:a16="http://schemas.microsoft.com/office/drawing/2014/main" id="{AD9C9A85-8B65-D9F6-B6E2-3B28B387B4C5}"/>
              </a:ext>
            </a:extLst>
          </p:cNvPr>
          <p:cNvSpPr/>
          <p:nvPr/>
        </p:nvSpPr>
        <p:spPr>
          <a:xfrm>
            <a:off x="4325016" y="3147358"/>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tx2">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b="0" kern="1200"/>
              <a:t>Isolate servers from the general user network. </a:t>
            </a:r>
          </a:p>
        </p:txBody>
      </p:sp>
      <p:sp>
        <p:nvSpPr>
          <p:cNvPr id="25" name="Freeform: Shape 24">
            <a:extLst>
              <a:ext uri="{FF2B5EF4-FFF2-40B4-BE49-F238E27FC236}">
                <a16:creationId xmlns:a16="http://schemas.microsoft.com/office/drawing/2014/main" id="{6BA20C47-73F1-C42E-AE6D-69BB1CC8D089}"/>
              </a:ext>
            </a:extLst>
          </p:cNvPr>
          <p:cNvSpPr/>
          <p:nvPr/>
        </p:nvSpPr>
        <p:spPr>
          <a:xfrm>
            <a:off x="7863226" y="3147358"/>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GB" sz="800" b="0" kern="1200"/>
              <a:t>Consider options and identify any gaps that led to the cyber security incident.</a:t>
            </a:r>
          </a:p>
          <a:p>
            <a:pPr marL="0" lvl="0" indent="0" algn="ctr" defTabSz="355600">
              <a:lnSpc>
                <a:spcPct val="90000"/>
              </a:lnSpc>
              <a:spcBef>
                <a:spcPct val="0"/>
              </a:spcBef>
              <a:spcAft>
                <a:spcPct val="35000"/>
              </a:spcAft>
              <a:buFont typeface="Arial" panose="020B0604020202020204" pitchFamily="34" charset="0"/>
              <a:buNone/>
            </a:pPr>
            <a:r>
              <a:rPr lang="en-GB" sz="800" b="0" kern="1200"/>
              <a:t>Set up protective measures for end user devices, including automatic patching and antivirus updates.</a:t>
            </a:r>
          </a:p>
        </p:txBody>
      </p:sp>
      <p:sp>
        <p:nvSpPr>
          <p:cNvPr id="26" name="Freeform: Shape 25">
            <a:extLst>
              <a:ext uri="{FF2B5EF4-FFF2-40B4-BE49-F238E27FC236}">
                <a16:creationId xmlns:a16="http://schemas.microsoft.com/office/drawing/2014/main" id="{A0126CFD-FC2B-3CB7-2ED8-0254DC1F2AB9}"/>
              </a:ext>
            </a:extLst>
          </p:cNvPr>
          <p:cNvSpPr/>
          <p:nvPr/>
        </p:nvSpPr>
        <p:spPr>
          <a:xfrm>
            <a:off x="9710599" y="3147358"/>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Font typeface="Arial" panose="020B0604020202020204" pitchFamily="34" charset="0"/>
              <a:buNone/>
            </a:pPr>
            <a:r>
              <a:rPr lang="en-GB" sz="800" b="0" kern="1200" dirty="0"/>
              <a:t>Understand where you can learn what failed and what worked.</a:t>
            </a:r>
          </a:p>
        </p:txBody>
      </p:sp>
      <p:sp>
        <p:nvSpPr>
          <p:cNvPr id="29" name="Freeform: Shape 28">
            <a:extLst>
              <a:ext uri="{FF2B5EF4-FFF2-40B4-BE49-F238E27FC236}">
                <a16:creationId xmlns:a16="http://schemas.microsoft.com/office/drawing/2014/main" id="{16D105BE-19F7-B292-03D3-32A3BDAA91C7}"/>
              </a:ext>
            </a:extLst>
          </p:cNvPr>
          <p:cNvSpPr/>
          <p:nvPr/>
        </p:nvSpPr>
        <p:spPr>
          <a:xfrm>
            <a:off x="4325016" y="395984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tx2">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b="0" kern="1200" dirty="0"/>
              <a:t>Notify the ICO within 72 hours</a:t>
            </a:r>
          </a:p>
          <a:p>
            <a:pPr marL="0" lvl="0" indent="0" algn="ctr" defTabSz="355600">
              <a:lnSpc>
                <a:spcPct val="90000"/>
              </a:lnSpc>
              <a:spcBef>
                <a:spcPct val="0"/>
              </a:spcBef>
              <a:spcAft>
                <a:spcPct val="35000"/>
              </a:spcAft>
              <a:buNone/>
            </a:pPr>
            <a:r>
              <a:rPr lang="en-GB" sz="800" b="0" kern="1200" dirty="0"/>
              <a:t>Notify the NCSC </a:t>
            </a:r>
          </a:p>
          <a:p>
            <a:pPr marL="0" lvl="0" indent="0" algn="ctr" defTabSz="355600">
              <a:lnSpc>
                <a:spcPct val="90000"/>
              </a:lnSpc>
              <a:spcBef>
                <a:spcPct val="0"/>
              </a:spcBef>
              <a:spcAft>
                <a:spcPct val="35000"/>
              </a:spcAft>
              <a:buFont typeface="Arial" panose="020B0604020202020204" pitchFamily="34" charset="0"/>
              <a:buNone/>
            </a:pPr>
            <a:r>
              <a:rPr lang="en-GB" sz="800" b="0" kern="1200" dirty="0"/>
              <a:t>Notify the Local Authority of the incident. </a:t>
            </a:r>
          </a:p>
        </p:txBody>
      </p:sp>
      <p:sp>
        <p:nvSpPr>
          <p:cNvPr id="30" name="Freeform: Shape 29">
            <a:extLst>
              <a:ext uri="{FF2B5EF4-FFF2-40B4-BE49-F238E27FC236}">
                <a16:creationId xmlns:a16="http://schemas.microsoft.com/office/drawing/2014/main" id="{591E0122-4290-228A-0C2B-74C742392560}"/>
              </a:ext>
            </a:extLst>
          </p:cNvPr>
          <p:cNvSpPr/>
          <p:nvPr/>
        </p:nvSpPr>
        <p:spPr>
          <a:xfrm>
            <a:off x="7863226" y="395222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GB" sz="800" b="0" kern="1200" dirty="0"/>
              <a:t>Bring up individual servers apply necessary critical patches. Once all servers are patched, reconnect end user devices to the network and continue to monitor</a:t>
            </a:r>
          </a:p>
        </p:txBody>
      </p:sp>
      <p:sp>
        <p:nvSpPr>
          <p:cNvPr id="2" name="Title 1">
            <a:extLst>
              <a:ext uri="{FF2B5EF4-FFF2-40B4-BE49-F238E27FC236}">
                <a16:creationId xmlns:a16="http://schemas.microsoft.com/office/drawing/2014/main" id="{A6CCB7AE-3814-B03A-EEAE-186CB2FF82FD}"/>
              </a:ext>
            </a:extLst>
          </p:cNvPr>
          <p:cNvSpPr txBox="1">
            <a:spLocks/>
          </p:cNvSpPr>
          <p:nvPr/>
        </p:nvSpPr>
        <p:spPr>
          <a:xfrm>
            <a:off x="0" y="293567"/>
            <a:ext cx="12192000" cy="4778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a:t>Stages of Cyber Security</a:t>
            </a:r>
          </a:p>
        </p:txBody>
      </p:sp>
      <p:sp>
        <p:nvSpPr>
          <p:cNvPr id="3" name="Freeform: Shape 2">
            <a:extLst>
              <a:ext uri="{FF2B5EF4-FFF2-40B4-BE49-F238E27FC236}">
                <a16:creationId xmlns:a16="http://schemas.microsoft.com/office/drawing/2014/main" id="{81791A32-4B1D-C538-DFC0-7494B920AD9E}"/>
              </a:ext>
            </a:extLst>
          </p:cNvPr>
          <p:cNvSpPr/>
          <p:nvPr/>
        </p:nvSpPr>
        <p:spPr>
          <a:xfrm>
            <a:off x="7865756" y="74124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RECOVERY</a:t>
            </a:r>
            <a:endParaRPr lang="en-US" sz="1200" b="1" kern="1200"/>
          </a:p>
        </p:txBody>
      </p:sp>
      <p:sp>
        <p:nvSpPr>
          <p:cNvPr id="4" name="Freeform: Shape 3">
            <a:extLst>
              <a:ext uri="{FF2B5EF4-FFF2-40B4-BE49-F238E27FC236}">
                <a16:creationId xmlns:a16="http://schemas.microsoft.com/office/drawing/2014/main" id="{0708523E-79A3-4F6D-3507-B0665C489E94}"/>
              </a:ext>
            </a:extLst>
          </p:cNvPr>
          <p:cNvSpPr/>
          <p:nvPr/>
        </p:nvSpPr>
        <p:spPr>
          <a:xfrm>
            <a:off x="7865756" y="1546100"/>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GB" sz="800" b="0" kern="1200"/>
              <a:t>Re-image affected end user devices </a:t>
            </a:r>
          </a:p>
          <a:p>
            <a:pPr marL="0" lvl="0" indent="0" algn="ctr" defTabSz="355600">
              <a:lnSpc>
                <a:spcPct val="90000"/>
              </a:lnSpc>
              <a:spcBef>
                <a:spcPct val="0"/>
              </a:spcBef>
              <a:spcAft>
                <a:spcPct val="35000"/>
              </a:spcAft>
              <a:buFont typeface="Arial" panose="020B0604020202020204" pitchFamily="34" charset="0"/>
              <a:buNone/>
            </a:pPr>
            <a:r>
              <a:rPr lang="en-GB" sz="800" b="0" kern="1200"/>
              <a:t>Rebuild or restore servers</a:t>
            </a:r>
            <a:br>
              <a:rPr lang="en-GB" sz="800" b="0" kern="1200"/>
            </a:br>
            <a:r>
              <a:rPr lang="en-GB" sz="800" b="0" kern="1200"/>
              <a:t>Complete data restores from backups  </a:t>
            </a:r>
            <a:endParaRPr lang="en-US" sz="800" b="0" kern="1200"/>
          </a:p>
        </p:txBody>
      </p:sp>
      <p:sp>
        <p:nvSpPr>
          <p:cNvPr id="5" name="Freeform: Shape 4">
            <a:extLst>
              <a:ext uri="{FF2B5EF4-FFF2-40B4-BE49-F238E27FC236}">
                <a16:creationId xmlns:a16="http://schemas.microsoft.com/office/drawing/2014/main" id="{4408172F-1A5A-6EF4-DBF8-20BA621FDA1F}"/>
              </a:ext>
            </a:extLst>
          </p:cNvPr>
          <p:cNvSpPr/>
          <p:nvPr/>
        </p:nvSpPr>
        <p:spPr>
          <a:xfrm>
            <a:off x="763976" y="1544544"/>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accent2"/>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b="0" kern="1200"/>
              <a:t>Cyber Security Tools: Endpoint Security, Firewalls, Vulnerability Scanning, Network Segmentation etc</a:t>
            </a:r>
          </a:p>
        </p:txBody>
      </p:sp>
      <p:sp>
        <p:nvSpPr>
          <p:cNvPr id="6" name="Freeform: Shape 5">
            <a:extLst>
              <a:ext uri="{FF2B5EF4-FFF2-40B4-BE49-F238E27FC236}">
                <a16:creationId xmlns:a16="http://schemas.microsoft.com/office/drawing/2014/main" id="{EBF1794D-6FBF-87B8-A549-53304F1D4406}"/>
              </a:ext>
            </a:extLst>
          </p:cNvPr>
          <p:cNvSpPr/>
          <p:nvPr/>
        </p:nvSpPr>
        <p:spPr>
          <a:xfrm>
            <a:off x="763976" y="2349411"/>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accent2"/>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0" kern="1200"/>
              <a:t>Cyber Awareness Exercises, Specialist Training for Technical Staff</a:t>
            </a:r>
          </a:p>
        </p:txBody>
      </p:sp>
      <p:sp>
        <p:nvSpPr>
          <p:cNvPr id="23" name="Freeform: Shape 22">
            <a:extLst>
              <a:ext uri="{FF2B5EF4-FFF2-40B4-BE49-F238E27FC236}">
                <a16:creationId xmlns:a16="http://schemas.microsoft.com/office/drawing/2014/main" id="{89263A12-EA85-1275-EF2E-4123CF38E834}"/>
              </a:ext>
            </a:extLst>
          </p:cNvPr>
          <p:cNvSpPr/>
          <p:nvPr/>
        </p:nvSpPr>
        <p:spPr>
          <a:xfrm>
            <a:off x="763976" y="3147358"/>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accent2"/>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0" kern="1200"/>
              <a:t>Cyber Standards: NCSC Guidance, Cyber Essentials, ISO standards etc.</a:t>
            </a:r>
          </a:p>
        </p:txBody>
      </p:sp>
      <p:sp>
        <p:nvSpPr>
          <p:cNvPr id="27" name="Freeform: Shape 26">
            <a:extLst>
              <a:ext uri="{FF2B5EF4-FFF2-40B4-BE49-F238E27FC236}">
                <a16:creationId xmlns:a16="http://schemas.microsoft.com/office/drawing/2014/main" id="{8E99BE05-BCAA-7D43-8DAF-9DE2507F40B2}"/>
              </a:ext>
            </a:extLst>
          </p:cNvPr>
          <p:cNvSpPr/>
          <p:nvPr/>
        </p:nvSpPr>
        <p:spPr>
          <a:xfrm>
            <a:off x="6105536" y="2354403"/>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accent4"/>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GB" sz="800" dirty="0"/>
              <a:t>Wiping / Removal </a:t>
            </a:r>
            <a:r>
              <a:rPr lang="en-GB" sz="800"/>
              <a:t>/ Repair of </a:t>
            </a:r>
            <a:r>
              <a:rPr lang="en-GB" sz="800" dirty="0"/>
              <a:t>infected storage devices</a:t>
            </a:r>
            <a:endParaRPr lang="en-US" sz="800" b="0" kern="1200" dirty="0"/>
          </a:p>
        </p:txBody>
      </p:sp>
      <p:sp>
        <p:nvSpPr>
          <p:cNvPr id="28" name="Freeform: Shape 27">
            <a:extLst>
              <a:ext uri="{FF2B5EF4-FFF2-40B4-BE49-F238E27FC236}">
                <a16:creationId xmlns:a16="http://schemas.microsoft.com/office/drawing/2014/main" id="{7F816F59-3C84-363A-614F-B96C49E46596}"/>
              </a:ext>
            </a:extLst>
          </p:cNvPr>
          <p:cNvSpPr/>
          <p:nvPr/>
        </p:nvSpPr>
        <p:spPr>
          <a:xfrm>
            <a:off x="763975" y="3963304"/>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accent2"/>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algn="ctr"/>
            <a:r>
              <a:rPr lang="en-US" sz="800" dirty="0"/>
              <a:t>Internal Processes</a:t>
            </a:r>
            <a:r>
              <a:rPr lang="en-US" sz="800" b="0" kern="1200"/>
              <a:t>:</a:t>
            </a:r>
            <a:r>
              <a:rPr lang="en-GB" sz="800" dirty="0"/>
              <a:t> Incident Run book, Multi-factor Authentication, Regular Updating and patching of existing solutions</a:t>
            </a:r>
            <a:r>
              <a:rPr lang="en-GB" sz="800"/>
              <a:t>, standardised </a:t>
            </a:r>
            <a:r>
              <a:rPr lang="en-GB" sz="800" dirty="0"/>
              <a:t>requirements for new solutions, DR and BCP plans</a:t>
            </a:r>
          </a:p>
        </p:txBody>
      </p:sp>
      <p:sp>
        <p:nvSpPr>
          <p:cNvPr id="22" name="Freeform: Shape 21">
            <a:extLst>
              <a:ext uri="{FF2B5EF4-FFF2-40B4-BE49-F238E27FC236}">
                <a16:creationId xmlns:a16="http://schemas.microsoft.com/office/drawing/2014/main" id="{AB727AD8-59F0-7005-043E-BB10363A9B7A}"/>
              </a:ext>
            </a:extLst>
          </p:cNvPr>
          <p:cNvSpPr/>
          <p:nvPr/>
        </p:nvSpPr>
        <p:spPr>
          <a:xfrm>
            <a:off x="6105536" y="1544544"/>
            <a:ext cx="1708974" cy="754068"/>
          </a:xfrm>
          <a:custGeom>
            <a:avLst/>
            <a:gdLst>
              <a:gd name="connsiteX0" fmla="*/ 0 w 1609427"/>
              <a:gd name="connsiteY0" fmla="*/ 0 h 965656"/>
              <a:gd name="connsiteX1" fmla="*/ 1609427 w 1609427"/>
              <a:gd name="connsiteY1" fmla="*/ 0 h 965656"/>
              <a:gd name="connsiteX2" fmla="*/ 1609427 w 1609427"/>
              <a:gd name="connsiteY2" fmla="*/ 965656 h 965656"/>
              <a:gd name="connsiteX3" fmla="*/ 0 w 1609427"/>
              <a:gd name="connsiteY3" fmla="*/ 965656 h 965656"/>
              <a:gd name="connsiteX4" fmla="*/ 0 w 1609427"/>
              <a:gd name="connsiteY4" fmla="*/ 0 h 96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427" h="965656">
                <a:moveTo>
                  <a:pt x="0" y="0"/>
                </a:moveTo>
                <a:lnTo>
                  <a:pt x="1609427" y="0"/>
                </a:lnTo>
                <a:lnTo>
                  <a:pt x="1609427" y="965656"/>
                </a:lnTo>
                <a:lnTo>
                  <a:pt x="0" y="965656"/>
                </a:lnTo>
                <a:lnTo>
                  <a:pt x="0" y="0"/>
                </a:lnTo>
                <a:close/>
              </a:path>
            </a:pathLst>
          </a:custGeom>
          <a:solidFill>
            <a:schemeClr val="accent4"/>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GB" sz="800" dirty="0"/>
              <a:t>Review all infrastructure and backups for potential infection</a:t>
            </a:r>
            <a:endParaRPr lang="en-US" sz="800" b="0" kern="1200" dirty="0"/>
          </a:p>
        </p:txBody>
      </p:sp>
    </p:spTree>
    <p:extLst>
      <p:ext uri="{BB962C8B-B14F-4D97-AF65-F5344CB8AC3E}">
        <p14:creationId xmlns:p14="http://schemas.microsoft.com/office/powerpoint/2010/main" val="2286023451"/>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3AC62D7-6774-1E60-C69A-D24D2A44283F}"/>
              </a:ext>
            </a:extLst>
          </p:cNvPr>
          <p:cNvSpPr>
            <a:spLocks noGrp="1"/>
          </p:cNvSpPr>
          <p:nvPr>
            <p:ph type="ctrTitle"/>
          </p:nvPr>
        </p:nvSpPr>
        <p:spPr>
          <a:xfrm>
            <a:off x="0" y="567887"/>
            <a:ext cx="12192000" cy="477837"/>
          </a:xfrm>
        </p:spPr>
        <p:txBody>
          <a:bodyPr>
            <a:normAutofit/>
          </a:bodyPr>
          <a:lstStyle/>
          <a:p>
            <a:r>
              <a:rPr lang="en-US" sz="2400" b="1"/>
              <a:t>Free, accessible tips available to School and community</a:t>
            </a:r>
          </a:p>
        </p:txBody>
      </p:sp>
      <p:sp>
        <p:nvSpPr>
          <p:cNvPr id="7" name="Subtitle 2">
            <a:extLst>
              <a:ext uri="{FF2B5EF4-FFF2-40B4-BE49-F238E27FC236}">
                <a16:creationId xmlns:a16="http://schemas.microsoft.com/office/drawing/2014/main" id="{4B3FED11-296A-FE7B-1B8F-6DA1A3E61DA3}"/>
              </a:ext>
            </a:extLst>
          </p:cNvPr>
          <p:cNvSpPr>
            <a:spLocks noGrp="1"/>
          </p:cNvSpPr>
          <p:nvPr>
            <p:ph type="subTitle" idx="1"/>
          </p:nvPr>
        </p:nvSpPr>
        <p:spPr>
          <a:xfrm>
            <a:off x="1524000" y="1243764"/>
            <a:ext cx="9144000" cy="4034673"/>
          </a:xfrm>
        </p:spPr>
        <p:txBody>
          <a:bodyPr>
            <a:normAutofit/>
          </a:bodyPr>
          <a:lstStyle/>
          <a:p>
            <a:pPr algn="l">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Cyber Security Training for School Staff</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kern="100" dirty="0">
                <a:effectLst/>
                <a:latin typeface="Calibri" panose="020F0502020204030204" pitchFamily="34" charset="0"/>
                <a:ea typeface="Calibri" panose="020F0502020204030204" pitchFamily="34" charset="0"/>
                <a:cs typeface="Times New Roman" panose="02020603050405020304" pitchFamily="18" charset="0"/>
                <a:hlinkClick r:id="rId2"/>
              </a:rPr>
              <a:t>School Staff Training</a:t>
            </a:r>
            <a:endParaRPr lang="en-GB" sz="1800" kern="100" dirty="0">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800"/>
              </a:spcAft>
            </a:pPr>
            <a:r>
              <a:rPr lang="en-GB" sz="1800" kern="100" dirty="0">
                <a:latin typeface="Calibri" panose="020F0502020204030204" pitchFamily="34" charset="0"/>
                <a:ea typeface="Calibri" panose="020F0502020204030204" pitchFamily="34" charset="0"/>
                <a:cs typeface="Times New Roman" panose="02020603050405020304" pitchFamily="18" charset="0"/>
              </a:rPr>
              <a:t>Cyber Security Schools Audit</a:t>
            </a:r>
            <a:br>
              <a:rPr lang="en-GB" sz="1800" kern="100" dirty="0">
                <a:latin typeface="Calibri" panose="020F0502020204030204" pitchFamily="34" charset="0"/>
                <a:ea typeface="Calibri" panose="020F0502020204030204" pitchFamily="34" charset="0"/>
                <a:cs typeface="Times New Roman" panose="02020603050405020304" pitchFamily="18" charset="0"/>
              </a:rPr>
            </a:br>
            <a:r>
              <a:rPr lang="en-GB" sz="1800" kern="100" dirty="0">
                <a:effectLst/>
                <a:latin typeface="Calibri" panose="020F0502020204030204" pitchFamily="34" charset="0"/>
                <a:ea typeface="Calibri" panose="020F0502020204030204" pitchFamily="34" charset="0"/>
                <a:cs typeface="Times New Roman" panose="02020603050405020304" pitchFamily="18" charset="0"/>
                <a:hlinkClick r:id="rId3"/>
              </a:rPr>
              <a:t>NCS</a:t>
            </a:r>
            <a:r>
              <a:rPr lang="en-GB" sz="1800" kern="100" dirty="0">
                <a:latin typeface="Calibri" panose="020F0502020204030204" pitchFamily="34" charset="0"/>
                <a:ea typeface="Calibri" panose="020F0502020204030204" pitchFamily="34" charset="0"/>
                <a:cs typeface="Times New Roman" panose="02020603050405020304" pitchFamily="18" charset="0"/>
                <a:hlinkClick r:id="rId3"/>
              </a:rPr>
              <a:t>C Cyber Security Schools Audit (2022)</a:t>
            </a:r>
            <a:endParaRPr lang="en-GB" sz="1800" kern="100" dirty="0">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800"/>
              </a:spcAft>
            </a:pPr>
            <a:r>
              <a:rPr lang="en-GB" sz="1800" kern="100" dirty="0" err="1">
                <a:latin typeface="Calibri" panose="020F0502020204030204" pitchFamily="34" charset="0"/>
                <a:ea typeface="Calibri" panose="020F0502020204030204" pitchFamily="34" charset="0"/>
                <a:cs typeface="Times New Roman" panose="02020603050405020304" pitchFamily="18" charset="0"/>
              </a:rPr>
              <a:t>LGfL</a:t>
            </a:r>
            <a:r>
              <a:rPr lang="en-GB" sz="1800" kern="100" dirty="0">
                <a:latin typeface="Calibri" panose="020F0502020204030204" pitchFamily="34" charset="0"/>
                <a:ea typeface="Calibri" panose="020F0502020204030204" pitchFamily="34" charset="0"/>
                <a:cs typeface="Times New Roman" panose="02020603050405020304" pitchFamily="18" charset="0"/>
              </a:rPr>
              <a:t> Report on Findings identified in the Cyber Security Schools Audit</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kern="100" dirty="0" err="1">
                <a:effectLst/>
                <a:latin typeface="Calibri" panose="020F0502020204030204" pitchFamily="34" charset="0"/>
                <a:ea typeface="Calibri" panose="020F0502020204030204" pitchFamily="34" charset="0"/>
                <a:cs typeface="Times New Roman" panose="02020603050405020304" pitchFamily="18" charset="0"/>
                <a:hlinkClick r:id="rId4"/>
              </a:rPr>
              <a:t>LGfL</a:t>
            </a:r>
            <a:r>
              <a:rPr lang="en-GB" sz="1800" kern="100" dirty="0">
                <a:effectLst/>
                <a:latin typeface="Calibri" panose="020F0502020204030204" pitchFamily="34" charset="0"/>
                <a:ea typeface="Calibri" panose="020F0502020204030204" pitchFamily="34" charset="0"/>
                <a:cs typeface="Times New Roman" panose="02020603050405020304" pitchFamily="18" charset="0"/>
                <a:hlinkClick r:id="rId4"/>
              </a:rPr>
              <a:t> Report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pPr>
            <a:r>
              <a:rPr lang="en-GB" sz="1800" kern="100" dirty="0">
                <a:latin typeface="Calibri" panose="020F0502020204030204" pitchFamily="34" charset="0"/>
                <a:ea typeface="Calibri" panose="020F0502020204030204" pitchFamily="34" charset="0"/>
                <a:cs typeface="Times New Roman" panose="02020603050405020304" pitchFamily="18" charset="0"/>
              </a:rPr>
              <a:t>Free guidance and tools for schools from the NCSC</a:t>
            </a:r>
          </a:p>
          <a:p>
            <a:pPr algn="l">
              <a:lnSpc>
                <a:spcPct val="107000"/>
              </a:lnSpc>
              <a:spcBef>
                <a:spcPts val="600"/>
              </a:spcBef>
              <a:spcAft>
                <a:spcPts val="800"/>
              </a:spcAft>
            </a:pPr>
            <a:r>
              <a:rPr lang="en-GB" sz="1800" kern="100">
                <a:latin typeface="Calibri" panose="020F0502020204030204" pitchFamily="34" charset="0"/>
                <a:ea typeface="Calibri" panose="020F0502020204030204" pitchFamily="34" charset="0"/>
                <a:cs typeface="Times New Roman" panose="02020603050405020304" pitchFamily="18" charset="0"/>
                <a:hlinkClick r:id="rId5"/>
              </a:rPr>
              <a:t>Cyber Security for Schools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Free guidance and tools for Individuals &amp; Families</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u="sng" kern="1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6"/>
              </a:rPr>
              <a:t>Individuals &amp; families - NCSC.GOV.UK</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989057633"/>
      </p:ext>
    </p:extLst>
  </p:cSld>
  <p:clrMapOvr>
    <a:masterClrMapping/>
  </p:clrMapOvr>
</p:sld>
</file>

<file path=ppt/theme/theme1.xml><?xml version="1.0" encoding="utf-8"?>
<a:theme xmlns:a="http://schemas.openxmlformats.org/drawingml/2006/main" name="Purpl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010590-WF My Neigbourhood-Corporate Framework-Presentation_v1 (1) copy" id="{157DDA19-460E-C84D-B650-1DCEDA559F26}" vid="{455460FE-24ED-8D45-B586-57D561C9F11D}"/>
    </a:ext>
  </a:extLst>
</a:theme>
</file>

<file path=ppt/theme/theme2.xml><?xml version="1.0" encoding="utf-8"?>
<a:theme xmlns:a="http://schemas.openxmlformats.org/drawingml/2006/main" name="Teal foot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010590-WF My Neigbourhood-Corporate Framework-Presentation_v1 (1) copy" id="{157DDA19-460E-C84D-B650-1DCEDA559F26}" vid="{0788C1A1-15D7-8C4F-9FC5-2BFC960418DB}"/>
    </a:ext>
  </a:extLst>
</a:theme>
</file>

<file path=ppt/theme/theme3.xml><?xml version="1.0" encoding="utf-8"?>
<a:theme xmlns:a="http://schemas.openxmlformats.org/drawingml/2006/main" name="Pink foot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010590-WF My Neigbourhood-Corporate Framework-Presentation_v1 (1) copy" id="{157DDA19-460E-C84D-B650-1DCEDA559F26}" vid="{C004CC2C-3C9C-A443-91E8-A6AB78ADD9B6}"/>
    </a:ext>
  </a:extLst>
</a:theme>
</file>

<file path=ppt/theme/theme4.xml><?xml version="1.0" encoding="utf-8"?>
<a:theme xmlns:a="http://schemas.openxmlformats.org/drawingml/2006/main" name="Orange foot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010590-WF My Neigbourhood-Corporate Framework-Presentation_v1 (1) copy" id="{157DDA19-460E-C84D-B650-1DCEDA559F26}" vid="{99AC8B3F-CD8F-3F43-88B3-6C8694238675}"/>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f51d57d-fc30-4904-ad30-18ce3eec9486" xsi:nil="true"/>
    <lcf76f155ced4ddcb4097134ff3c332f xmlns="d1a09246-d701-4edf-97d5-0e5ff09306f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48D50D13FA2144C91EE96D0B0102F77" ma:contentTypeVersion="16" ma:contentTypeDescription="Create a new document." ma:contentTypeScope="" ma:versionID="77cc180b00244c349c98533114fdc543">
  <xsd:schema xmlns:xsd="http://www.w3.org/2001/XMLSchema" xmlns:xs="http://www.w3.org/2001/XMLSchema" xmlns:p="http://schemas.microsoft.com/office/2006/metadata/properties" xmlns:ns2="d1a09246-d701-4edf-97d5-0e5ff09306fd" xmlns:ns3="5f51d57d-fc30-4904-ad30-18ce3eec9486" targetNamespace="http://schemas.microsoft.com/office/2006/metadata/properties" ma:root="true" ma:fieldsID="8d823c78570c50e949f7640ce587760f" ns2:_="" ns3:_="">
    <xsd:import namespace="d1a09246-d701-4edf-97d5-0e5ff09306fd"/>
    <xsd:import namespace="5f51d57d-fc30-4904-ad30-18ce3eec948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a09246-d701-4edf-97d5-0e5ff09306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f0cfebf-c649-4286-a84d-ec7a9ca2d73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f51d57d-fc30-4904-ad30-18ce3eec948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4d628c0-b5a8-4728-b8d9-65f879936fe9}" ma:internalName="TaxCatchAll" ma:showField="CatchAllData" ma:web="5f51d57d-fc30-4904-ad30-18ce3eec948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398EDF-1893-43D6-9B13-DA4CA4B6227E}">
  <ds:schemaRefs>
    <ds:schemaRef ds:uri="http://purl.org/dc/elements/1.1/"/>
    <ds:schemaRef ds:uri="http://schemas.microsoft.com/office/2006/metadata/properties"/>
    <ds:schemaRef ds:uri="http://www.w3.org/XML/1998/namespace"/>
    <ds:schemaRef ds:uri="d1a09246-d701-4edf-97d5-0e5ff09306fd"/>
    <ds:schemaRef ds:uri="http://schemas.microsoft.com/office/2006/documentManagement/types"/>
    <ds:schemaRef ds:uri="http://purl.org/dc/terms/"/>
    <ds:schemaRef ds:uri="http://purl.org/dc/dcmitype/"/>
    <ds:schemaRef ds:uri="http://schemas.microsoft.com/office/infopath/2007/PartnerControls"/>
    <ds:schemaRef ds:uri="http://schemas.openxmlformats.org/package/2006/metadata/core-properties"/>
    <ds:schemaRef ds:uri="5f51d57d-fc30-4904-ad30-18ce3eec9486"/>
  </ds:schemaRefs>
</ds:datastoreItem>
</file>

<file path=customXml/itemProps2.xml><?xml version="1.0" encoding="utf-8"?>
<ds:datastoreItem xmlns:ds="http://schemas.openxmlformats.org/officeDocument/2006/customXml" ds:itemID="{E695524F-B8F6-4A75-8061-144503327B69}">
  <ds:schemaRefs>
    <ds:schemaRef ds:uri="5f51d57d-fc30-4904-ad30-18ce3eec9486"/>
    <ds:schemaRef ds:uri="d1a09246-d701-4edf-97d5-0e5ff09306f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4334DF4-732F-43CD-A739-D0009DE6968A}">
  <ds:schemaRefs>
    <ds:schemaRef ds:uri="http://schemas.microsoft.com/sharepoint/v3/contenttype/forms"/>
  </ds:schemaRefs>
</ds:datastoreItem>
</file>

<file path=docMetadata/LabelInfo.xml><?xml version="1.0" encoding="utf-8"?>
<clbl:labelList xmlns:clbl="http://schemas.microsoft.com/office/2020/mipLabelMetadata">
  <clbl:label id="{d8a82170-b655-46b0-87a1-042e6581813f}" enabled="0" method="" siteId="{d8a82170-b655-46b0-87a1-042e6581813f}" removed="1"/>
</clbl:labelList>
</file>

<file path=docProps/app.xml><?xml version="1.0" encoding="utf-8"?>
<Properties xmlns="http://schemas.openxmlformats.org/officeDocument/2006/extended-properties" xmlns:vt="http://schemas.openxmlformats.org/officeDocument/2006/docPropsVTypes">
  <Template>Purple Theme</Template>
  <TotalTime>112</TotalTime>
  <Words>1415</Words>
  <Application>Microsoft Office PowerPoint</Application>
  <PresentationFormat>Widescreen</PresentationFormat>
  <Paragraphs>138</Paragraphs>
  <Slides>8</Slides>
  <Notes>4</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8</vt:i4>
      </vt:variant>
    </vt:vector>
  </HeadingPairs>
  <TitlesOfParts>
    <vt:vector size="15" baseType="lpstr">
      <vt:lpstr>Arial</vt:lpstr>
      <vt:lpstr>Calibri</vt:lpstr>
      <vt:lpstr>Calibri Light</vt:lpstr>
      <vt:lpstr>Purple Theme</vt:lpstr>
      <vt:lpstr>Teal footer</vt:lpstr>
      <vt:lpstr>Pink footer</vt:lpstr>
      <vt:lpstr>Orange footer</vt:lpstr>
      <vt:lpstr>Cyber Security</vt:lpstr>
      <vt:lpstr>School Technology – Context</vt:lpstr>
      <vt:lpstr>Target Operating Model</vt:lpstr>
      <vt:lpstr>Key Technology Elements and Expectations</vt:lpstr>
      <vt:lpstr>Basic Cyber Security Recommendations</vt:lpstr>
      <vt:lpstr>Basic Cyber Security Recommendations – continued…</vt:lpstr>
      <vt:lpstr>PowerPoint Presentation</vt:lpstr>
      <vt:lpstr>Free, accessible tips available to School and community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Kerry Smith</dc:creator>
  <cp:lastModifiedBy>Simon Copsey</cp:lastModifiedBy>
  <cp:revision>1</cp:revision>
  <dcterms:created xsi:type="dcterms:W3CDTF">2023-03-17T16:58:21Z</dcterms:created>
  <dcterms:modified xsi:type="dcterms:W3CDTF">2026-07-22T09:10:32Z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0x010100A48D50D13FA2144C91EE96D0B0102F77</vt:lpwstr>
  </property>
  <property fmtid="{D5CDD505-2E9C-101B-9397-08002B2CF9AE}" pid="3" name="MediaServiceImageTags">
    <vt:lpwstr/>
  </property>
</Properties>
</file>