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0" r:id="rId6"/>
    <p:sldId id="299" r:id="rId7"/>
    <p:sldId id="301" r:id="rId8"/>
    <p:sldId id="303" r:id="rId9"/>
    <p:sldId id="291" r:id="rId10"/>
    <p:sldId id="292" r:id="rId11"/>
    <p:sldId id="300" r:id="rId12"/>
    <p:sldId id="304" r:id="rId13"/>
    <p:sldId id="295" r:id="rId14"/>
    <p:sldId id="390" r:id="rId15"/>
    <p:sldId id="391" r:id="rId16"/>
    <p:sldId id="297" r:id="rId17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204978-5F3A-3FF5-B5CE-CF5789D96FCA}" name="Lindsay Jackson" initials="LJ" userId="S::lindsay.jackson@walthamforest.gov.uk::11cfc554-eba8-46d2-b89f-cfac5fc8ce48" providerId="AD"/>
  <p188:author id="{6DE473EA-E39C-BFFC-7738-444B62C56500}" name="Paige Heirs" initials="PH" userId="S::paige.heirs@walthamforest.gov.uk::361558ab-458b-4a41-936f-e027081797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4E226B"/>
    <a:srgbClr val="D0226D"/>
    <a:srgbClr val="FFCCFF"/>
    <a:srgbClr val="00C0B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FAA00A-9BEF-4230-9AF4-9D1EDA593375}" v="3" dt="2024-11-18T10:02:34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A480E-2C87-4E25-A51B-E698D1D82B2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FE792FA-61B8-43EC-AE1E-9169FA9BFFD9}">
      <dgm:prSet phldrT="[Text]" custT="1"/>
      <dgm:spPr/>
      <dgm:t>
        <a:bodyPr/>
        <a:lstStyle/>
        <a:p>
          <a:r>
            <a:rPr lang="en-GB" sz="2400" b="0" dirty="0">
              <a:latin typeface="+mj-lt"/>
              <a:cs typeface="Arial" panose="020B0604020202020204" pitchFamily="34" charset="0"/>
            </a:rPr>
            <a:t>EBE Team</a:t>
          </a:r>
        </a:p>
      </dgm:t>
    </dgm:pt>
    <dgm:pt modelId="{E0664E3B-96E1-4D20-8DD4-AFEBB688C920}" type="parTrans" cxnId="{0D676592-7B54-46D5-9581-B655D5869AE9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8253E70-BA43-492F-A9B8-26113CC54D00}" type="sibTrans" cxnId="{0D676592-7B54-46D5-9581-B655D5869AE9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11BD8C7-BA2B-484F-BDA8-77188993497A}">
      <dgm:prSet phldrT="[Text]"/>
      <dgm:spPr/>
      <dgm:t>
        <a:bodyPr/>
        <a:lstStyle/>
        <a:p>
          <a:r>
            <a:rPr lang="en-GB" b="1" dirty="0">
              <a:latin typeface="+mj-lt"/>
              <a:cs typeface="Arial" panose="020B0604020202020204" pitchFamily="34" charset="0"/>
            </a:rPr>
            <a:t>EBE Helpdesk</a:t>
          </a:r>
        </a:p>
      </dgm:t>
    </dgm:pt>
    <dgm:pt modelId="{D2BFB8DA-F383-4A30-8560-E0887906D94C}" type="parTrans" cxnId="{3919E220-A9A4-41AC-8239-C0F8D6863941}">
      <dgm:prSet/>
      <dgm:spPr/>
      <dgm:t>
        <a:bodyPr/>
        <a:lstStyle/>
        <a:p>
          <a:endParaRPr lang="en-GB" b="1">
            <a:latin typeface="+mj-lt"/>
            <a:cs typeface="Arial" panose="020B0604020202020204" pitchFamily="34" charset="0"/>
          </a:endParaRPr>
        </a:p>
      </dgm:t>
    </dgm:pt>
    <dgm:pt modelId="{09CCB32A-9B01-4EDB-A6A4-787562868352}" type="sibTrans" cxnId="{3919E220-A9A4-41AC-8239-C0F8D686394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B3FA9263-12CB-423E-8C58-186EF6EA485D}">
      <dgm:prSet phldrT="[Text]"/>
      <dgm:spPr/>
      <dgm:t>
        <a:bodyPr/>
        <a:lstStyle/>
        <a:p>
          <a:r>
            <a:rPr lang="en-GB" b="1" dirty="0">
              <a:latin typeface="+mj-lt"/>
              <a:cs typeface="Arial" panose="020B0604020202020204" pitchFamily="34" charset="0"/>
            </a:rPr>
            <a:t>Budget setting support</a:t>
          </a:r>
        </a:p>
      </dgm:t>
    </dgm:pt>
    <dgm:pt modelId="{BF93114E-71EB-46A7-8700-764EF47159D4}" type="parTrans" cxnId="{5A79836C-569D-4119-B6CA-F05EE35EA440}">
      <dgm:prSet/>
      <dgm:spPr/>
      <dgm:t>
        <a:bodyPr/>
        <a:lstStyle/>
        <a:p>
          <a:endParaRPr lang="en-GB" b="1">
            <a:latin typeface="+mj-lt"/>
            <a:cs typeface="Arial" panose="020B0604020202020204" pitchFamily="34" charset="0"/>
          </a:endParaRPr>
        </a:p>
      </dgm:t>
    </dgm:pt>
    <dgm:pt modelId="{422D5F7C-76D6-4772-A7D8-4CEB5E508810}" type="sibTrans" cxnId="{5A79836C-569D-4119-B6CA-F05EE35EA440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0EA3FE7-5B40-48BE-936A-1D1C156A3728}">
      <dgm:prSet phldrT="[Text]"/>
      <dgm:spPr/>
      <dgm:t>
        <a:bodyPr/>
        <a:lstStyle/>
        <a:p>
          <a:r>
            <a:rPr lang="en-GB" b="1" dirty="0">
              <a:latin typeface="+mj-lt"/>
              <a:cs typeface="Arial" panose="020B0604020202020204" pitchFamily="34" charset="0"/>
            </a:rPr>
            <a:t>Link to council services</a:t>
          </a:r>
        </a:p>
      </dgm:t>
    </dgm:pt>
    <dgm:pt modelId="{BF2C392D-876D-4536-BE9A-5571774BCC8C}" type="parTrans" cxnId="{763668C4-A3BB-4964-9F87-A227EE82929B}">
      <dgm:prSet/>
      <dgm:spPr/>
      <dgm:t>
        <a:bodyPr/>
        <a:lstStyle/>
        <a:p>
          <a:endParaRPr lang="en-GB" b="1">
            <a:latin typeface="+mj-lt"/>
            <a:cs typeface="Arial" panose="020B0604020202020204" pitchFamily="34" charset="0"/>
          </a:endParaRPr>
        </a:p>
      </dgm:t>
    </dgm:pt>
    <dgm:pt modelId="{DBC3DC3B-EC95-4E81-8B3B-25ACB141CA3F}" type="sibTrans" cxnId="{763668C4-A3BB-4964-9F87-A227EE82929B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46DFCE4-C859-4D70-BF85-6582FAE1955E}">
      <dgm:prSet/>
      <dgm:spPr/>
      <dgm:t>
        <a:bodyPr/>
        <a:lstStyle/>
        <a:p>
          <a:r>
            <a:rPr lang="en-GB" b="1" dirty="0">
              <a:latin typeface="+mj-lt"/>
              <a:cs typeface="Arial" panose="020B0604020202020204" pitchFamily="34" charset="0"/>
            </a:rPr>
            <a:t>SBM Network</a:t>
          </a:r>
        </a:p>
      </dgm:t>
    </dgm:pt>
    <dgm:pt modelId="{91E6A414-7DA5-43A0-8AAD-5E125F97A4C5}" type="parTrans" cxnId="{CDA9B772-2CAA-49CD-981A-863550C84D5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9DA8272-A6D8-4F82-8640-AE778C5A673F}" type="sibTrans" cxnId="{CDA9B772-2CAA-49CD-981A-863550C84D5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9E1C09B-5947-45C1-B054-48BAD99C29F3}">
      <dgm:prSet/>
      <dgm:spPr/>
      <dgm:t>
        <a:bodyPr/>
        <a:lstStyle/>
        <a:p>
          <a:r>
            <a:rPr lang="en-GB" b="1" dirty="0">
              <a:latin typeface="+mj-lt"/>
              <a:cs typeface="Arial" panose="020B0604020202020204" pitchFamily="34" charset="0"/>
            </a:rPr>
            <a:t>SFFC &amp; SUM Action Groups</a:t>
          </a:r>
        </a:p>
      </dgm:t>
    </dgm:pt>
    <dgm:pt modelId="{672B3E4A-C248-4935-ABC6-36AA332C3BDD}" type="parTrans" cxnId="{3E8FBB9A-A4AE-4228-B7A7-BC7F5C017169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55C2739-B90A-42BE-A9DA-72C56981CAE6}" type="sibTrans" cxnId="{3E8FBB9A-A4AE-4228-B7A7-BC7F5C017169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C0B4788-99AE-47DC-BB76-86C434F99962}">
      <dgm:prSet/>
      <dgm:spPr/>
      <dgm:t>
        <a:bodyPr/>
        <a:lstStyle/>
        <a:p>
          <a:r>
            <a:rPr lang="en-GB" b="1" dirty="0">
              <a:latin typeface="+mj-lt"/>
              <a:cs typeface="Arial" panose="020B0604020202020204" pitchFamily="34" charset="0"/>
            </a:rPr>
            <a:t>School Business Support</a:t>
          </a:r>
        </a:p>
      </dgm:t>
    </dgm:pt>
    <dgm:pt modelId="{3B1B583E-4131-401E-A4A5-8D80B90595A5}" type="parTrans" cxnId="{68B5FA43-1782-414D-9B6B-9F7AAABE5437}">
      <dgm:prSet/>
      <dgm:spPr/>
      <dgm:t>
        <a:bodyPr/>
        <a:lstStyle/>
        <a:p>
          <a:endParaRPr lang="en-GB"/>
        </a:p>
      </dgm:t>
    </dgm:pt>
    <dgm:pt modelId="{D5758D99-C311-4837-A224-D87863DCD409}" type="sibTrans" cxnId="{68B5FA43-1782-414D-9B6B-9F7AAABE5437}">
      <dgm:prSet/>
      <dgm:spPr/>
      <dgm:t>
        <a:bodyPr/>
        <a:lstStyle/>
        <a:p>
          <a:endParaRPr lang="en-GB"/>
        </a:p>
      </dgm:t>
    </dgm:pt>
    <dgm:pt modelId="{25AA1B20-7437-4B7C-BE02-C1C8453CE358}">
      <dgm:prSet phldrT="[Text]"/>
      <dgm:spPr/>
      <dgm:t>
        <a:bodyPr/>
        <a:lstStyle/>
        <a:p>
          <a:r>
            <a:rPr lang="en-GB" b="1" dirty="0">
              <a:latin typeface="+mj-lt"/>
              <a:cs typeface="Arial" panose="020B0604020202020204" pitchFamily="34" charset="0"/>
            </a:rPr>
            <a:t>Training &amp; CPD</a:t>
          </a:r>
        </a:p>
      </dgm:t>
    </dgm:pt>
    <dgm:pt modelId="{58EB543E-71BC-4A4F-9C08-A945B976D315}" type="parTrans" cxnId="{E8A43917-C4B5-453D-B813-964F5E55FAD4}">
      <dgm:prSet/>
      <dgm:spPr/>
      <dgm:t>
        <a:bodyPr/>
        <a:lstStyle/>
        <a:p>
          <a:endParaRPr lang="en-GB"/>
        </a:p>
      </dgm:t>
    </dgm:pt>
    <dgm:pt modelId="{64D05F35-FB81-4A04-AF1E-A992C3F90C1E}" type="sibTrans" cxnId="{E8A43917-C4B5-453D-B813-964F5E55FAD4}">
      <dgm:prSet/>
      <dgm:spPr/>
      <dgm:t>
        <a:bodyPr/>
        <a:lstStyle/>
        <a:p>
          <a:endParaRPr lang="en-GB"/>
        </a:p>
      </dgm:t>
    </dgm:pt>
    <dgm:pt modelId="{A9A0B11E-77D2-45B7-A8C3-8FE12F515E35}">
      <dgm:prSet phldrT="[Text]"/>
      <dgm:spPr/>
      <dgm:t>
        <a:bodyPr/>
        <a:lstStyle/>
        <a:p>
          <a:r>
            <a:rPr lang="en-GB" b="1" dirty="0">
              <a:latin typeface="+mj-lt"/>
              <a:cs typeface="Arial" panose="020B0604020202020204" pitchFamily="34" charset="0"/>
            </a:rPr>
            <a:t>Access Workspace &amp; Budgets</a:t>
          </a:r>
        </a:p>
      </dgm:t>
    </dgm:pt>
    <dgm:pt modelId="{CDB8888A-2E8D-4B86-BDAE-C0D9D5E7933B}" type="sibTrans" cxnId="{BA69F1E5-DFD4-497E-98F2-41EC7489EEEA}">
      <dgm:prSet/>
      <dgm:spPr/>
      <dgm:t>
        <a:bodyPr/>
        <a:lstStyle/>
        <a:p>
          <a:endParaRPr lang="en-GB"/>
        </a:p>
      </dgm:t>
    </dgm:pt>
    <dgm:pt modelId="{D650FBDD-10A9-45DC-BC3A-379D4C42AC4D}" type="parTrans" cxnId="{BA69F1E5-DFD4-497E-98F2-41EC7489EEEA}">
      <dgm:prSet/>
      <dgm:spPr/>
      <dgm:t>
        <a:bodyPr/>
        <a:lstStyle/>
        <a:p>
          <a:endParaRPr lang="en-GB"/>
        </a:p>
      </dgm:t>
    </dgm:pt>
    <dgm:pt modelId="{6C7CAFBA-ADA4-4F60-93BE-5ABA93785FFE}" type="pres">
      <dgm:prSet presAssocID="{0A4A480E-2C87-4E25-A51B-E698D1D82B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25B282-5DE5-4A1F-9FCA-77F8E3D57D84}" type="pres">
      <dgm:prSet presAssocID="{1FE792FA-61B8-43EC-AE1E-9169FA9BFFD9}" presName="centerShape" presStyleLbl="node0" presStyleIdx="0" presStyleCnt="1"/>
      <dgm:spPr/>
    </dgm:pt>
    <dgm:pt modelId="{46F04135-1C10-459A-A4B0-FF0A706B0E6D}" type="pres">
      <dgm:prSet presAssocID="{D2BFB8DA-F383-4A30-8560-E0887906D94C}" presName="parTrans" presStyleLbl="sibTrans2D1" presStyleIdx="0" presStyleCnt="8"/>
      <dgm:spPr/>
    </dgm:pt>
    <dgm:pt modelId="{6835819D-B1F3-4DED-82F8-FF538FE7C78F}" type="pres">
      <dgm:prSet presAssocID="{D2BFB8DA-F383-4A30-8560-E0887906D94C}" presName="connectorText" presStyleLbl="sibTrans2D1" presStyleIdx="0" presStyleCnt="8"/>
      <dgm:spPr/>
    </dgm:pt>
    <dgm:pt modelId="{295A2375-31D4-46B3-9984-92DA0BCCB628}" type="pres">
      <dgm:prSet presAssocID="{411BD8C7-BA2B-484F-BDA8-77188993497A}" presName="node" presStyleLbl="node1" presStyleIdx="0" presStyleCnt="8">
        <dgm:presLayoutVars>
          <dgm:bulletEnabled val="1"/>
        </dgm:presLayoutVars>
      </dgm:prSet>
      <dgm:spPr/>
    </dgm:pt>
    <dgm:pt modelId="{B0DC72DF-C72F-40E3-B92B-2FAD5C5C8956}" type="pres">
      <dgm:prSet presAssocID="{D650FBDD-10A9-45DC-BC3A-379D4C42AC4D}" presName="parTrans" presStyleLbl="sibTrans2D1" presStyleIdx="1" presStyleCnt="8"/>
      <dgm:spPr/>
    </dgm:pt>
    <dgm:pt modelId="{ED2D6468-9943-4C54-9E4C-4AACF0F9F602}" type="pres">
      <dgm:prSet presAssocID="{D650FBDD-10A9-45DC-BC3A-379D4C42AC4D}" presName="connectorText" presStyleLbl="sibTrans2D1" presStyleIdx="1" presStyleCnt="8"/>
      <dgm:spPr/>
    </dgm:pt>
    <dgm:pt modelId="{7AC44827-EDF1-4214-9BC5-31E18F3F6902}" type="pres">
      <dgm:prSet presAssocID="{A9A0B11E-77D2-45B7-A8C3-8FE12F515E35}" presName="node" presStyleLbl="node1" presStyleIdx="1" presStyleCnt="8">
        <dgm:presLayoutVars>
          <dgm:bulletEnabled val="1"/>
        </dgm:presLayoutVars>
      </dgm:prSet>
      <dgm:spPr/>
    </dgm:pt>
    <dgm:pt modelId="{1ECE186F-AEC9-488E-BB7D-49D47B577D85}" type="pres">
      <dgm:prSet presAssocID="{58EB543E-71BC-4A4F-9C08-A945B976D315}" presName="parTrans" presStyleLbl="sibTrans2D1" presStyleIdx="2" presStyleCnt="8"/>
      <dgm:spPr/>
    </dgm:pt>
    <dgm:pt modelId="{D0D064F2-0F4C-4CB6-A90F-DA2D94EF4AB0}" type="pres">
      <dgm:prSet presAssocID="{58EB543E-71BC-4A4F-9C08-A945B976D315}" presName="connectorText" presStyleLbl="sibTrans2D1" presStyleIdx="2" presStyleCnt="8"/>
      <dgm:spPr/>
    </dgm:pt>
    <dgm:pt modelId="{232EE9F0-283B-44EC-807F-6BF84BBEFE02}" type="pres">
      <dgm:prSet presAssocID="{25AA1B20-7437-4B7C-BE02-C1C8453CE358}" presName="node" presStyleLbl="node1" presStyleIdx="2" presStyleCnt="8">
        <dgm:presLayoutVars>
          <dgm:bulletEnabled val="1"/>
        </dgm:presLayoutVars>
      </dgm:prSet>
      <dgm:spPr/>
    </dgm:pt>
    <dgm:pt modelId="{02B3FF75-7DB7-4788-8FD8-345C602004D8}" type="pres">
      <dgm:prSet presAssocID="{BF93114E-71EB-46A7-8700-764EF47159D4}" presName="parTrans" presStyleLbl="sibTrans2D1" presStyleIdx="3" presStyleCnt="8"/>
      <dgm:spPr/>
    </dgm:pt>
    <dgm:pt modelId="{6A33C9FC-66F8-4FCF-A1A6-5E8EC1F4A8AD}" type="pres">
      <dgm:prSet presAssocID="{BF93114E-71EB-46A7-8700-764EF47159D4}" presName="connectorText" presStyleLbl="sibTrans2D1" presStyleIdx="3" presStyleCnt="8"/>
      <dgm:spPr/>
    </dgm:pt>
    <dgm:pt modelId="{020BE71B-F5A6-46E8-8999-AFC28E41EE0D}" type="pres">
      <dgm:prSet presAssocID="{B3FA9263-12CB-423E-8C58-186EF6EA485D}" presName="node" presStyleLbl="node1" presStyleIdx="3" presStyleCnt="8">
        <dgm:presLayoutVars>
          <dgm:bulletEnabled val="1"/>
        </dgm:presLayoutVars>
      </dgm:prSet>
      <dgm:spPr/>
    </dgm:pt>
    <dgm:pt modelId="{EF5CE64F-666B-4D83-A83D-A6D9188C1C69}" type="pres">
      <dgm:prSet presAssocID="{BF2C392D-876D-4536-BE9A-5571774BCC8C}" presName="parTrans" presStyleLbl="sibTrans2D1" presStyleIdx="4" presStyleCnt="8"/>
      <dgm:spPr/>
    </dgm:pt>
    <dgm:pt modelId="{CA0A120D-4BB5-4167-A4B6-48EF36AE8D0D}" type="pres">
      <dgm:prSet presAssocID="{BF2C392D-876D-4536-BE9A-5571774BCC8C}" presName="connectorText" presStyleLbl="sibTrans2D1" presStyleIdx="4" presStyleCnt="8"/>
      <dgm:spPr/>
    </dgm:pt>
    <dgm:pt modelId="{CEA97AED-4DAF-460F-938C-0319D5BBFD40}" type="pres">
      <dgm:prSet presAssocID="{50EA3FE7-5B40-48BE-936A-1D1C156A3728}" presName="node" presStyleLbl="node1" presStyleIdx="4" presStyleCnt="8">
        <dgm:presLayoutVars>
          <dgm:bulletEnabled val="1"/>
        </dgm:presLayoutVars>
      </dgm:prSet>
      <dgm:spPr/>
    </dgm:pt>
    <dgm:pt modelId="{731A0295-04AB-4ABC-B412-3877127CC888}" type="pres">
      <dgm:prSet presAssocID="{91E6A414-7DA5-43A0-8AAD-5E125F97A4C5}" presName="parTrans" presStyleLbl="sibTrans2D1" presStyleIdx="5" presStyleCnt="8"/>
      <dgm:spPr/>
    </dgm:pt>
    <dgm:pt modelId="{83803780-ED49-42ED-8CD4-850B6C556A17}" type="pres">
      <dgm:prSet presAssocID="{91E6A414-7DA5-43A0-8AAD-5E125F97A4C5}" presName="connectorText" presStyleLbl="sibTrans2D1" presStyleIdx="5" presStyleCnt="8"/>
      <dgm:spPr/>
    </dgm:pt>
    <dgm:pt modelId="{28D6504C-3A3F-452D-AAE6-00FFBA6541B7}" type="pres">
      <dgm:prSet presAssocID="{E46DFCE4-C859-4D70-BF85-6582FAE1955E}" presName="node" presStyleLbl="node1" presStyleIdx="5" presStyleCnt="8">
        <dgm:presLayoutVars>
          <dgm:bulletEnabled val="1"/>
        </dgm:presLayoutVars>
      </dgm:prSet>
      <dgm:spPr/>
    </dgm:pt>
    <dgm:pt modelId="{73F93C41-BBE8-410B-882D-05B7F801046C}" type="pres">
      <dgm:prSet presAssocID="{3B1B583E-4131-401E-A4A5-8D80B90595A5}" presName="parTrans" presStyleLbl="sibTrans2D1" presStyleIdx="6" presStyleCnt="8"/>
      <dgm:spPr/>
    </dgm:pt>
    <dgm:pt modelId="{D362FB94-A54C-4697-8088-4ACA7C3067DC}" type="pres">
      <dgm:prSet presAssocID="{3B1B583E-4131-401E-A4A5-8D80B90595A5}" presName="connectorText" presStyleLbl="sibTrans2D1" presStyleIdx="6" presStyleCnt="8"/>
      <dgm:spPr/>
    </dgm:pt>
    <dgm:pt modelId="{C549221A-5BC0-461F-B5BE-929C3E4399B8}" type="pres">
      <dgm:prSet presAssocID="{9C0B4788-99AE-47DC-BB76-86C434F99962}" presName="node" presStyleLbl="node1" presStyleIdx="6" presStyleCnt="8">
        <dgm:presLayoutVars>
          <dgm:bulletEnabled val="1"/>
        </dgm:presLayoutVars>
      </dgm:prSet>
      <dgm:spPr/>
    </dgm:pt>
    <dgm:pt modelId="{A25F912C-40ED-4C59-B7F2-0A59994330FB}" type="pres">
      <dgm:prSet presAssocID="{672B3E4A-C248-4935-ABC6-36AA332C3BDD}" presName="parTrans" presStyleLbl="sibTrans2D1" presStyleIdx="7" presStyleCnt="8"/>
      <dgm:spPr/>
    </dgm:pt>
    <dgm:pt modelId="{72363171-3B30-4834-9E2D-AE0B9CF27918}" type="pres">
      <dgm:prSet presAssocID="{672B3E4A-C248-4935-ABC6-36AA332C3BDD}" presName="connectorText" presStyleLbl="sibTrans2D1" presStyleIdx="7" presStyleCnt="8"/>
      <dgm:spPr/>
    </dgm:pt>
    <dgm:pt modelId="{752B2F23-4975-4DD0-9C2C-4174087D3E6E}" type="pres">
      <dgm:prSet presAssocID="{49E1C09B-5947-45C1-B054-48BAD99C29F3}" presName="node" presStyleLbl="node1" presStyleIdx="7" presStyleCnt="8">
        <dgm:presLayoutVars>
          <dgm:bulletEnabled val="1"/>
        </dgm:presLayoutVars>
      </dgm:prSet>
      <dgm:spPr/>
    </dgm:pt>
  </dgm:ptLst>
  <dgm:cxnLst>
    <dgm:cxn modelId="{E8A43917-C4B5-453D-B813-964F5E55FAD4}" srcId="{1FE792FA-61B8-43EC-AE1E-9169FA9BFFD9}" destId="{25AA1B20-7437-4B7C-BE02-C1C8453CE358}" srcOrd="2" destOrd="0" parTransId="{58EB543E-71BC-4A4F-9C08-A945B976D315}" sibTransId="{64D05F35-FB81-4A04-AF1E-A992C3F90C1E}"/>
    <dgm:cxn modelId="{3919E220-A9A4-41AC-8239-C0F8D6863941}" srcId="{1FE792FA-61B8-43EC-AE1E-9169FA9BFFD9}" destId="{411BD8C7-BA2B-484F-BDA8-77188993497A}" srcOrd="0" destOrd="0" parTransId="{D2BFB8DA-F383-4A30-8560-E0887906D94C}" sibTransId="{09CCB32A-9B01-4EDB-A6A4-787562868352}"/>
    <dgm:cxn modelId="{942F7224-A40E-44BE-9FD1-8529F03BB20E}" type="presOf" srcId="{411BD8C7-BA2B-484F-BDA8-77188993497A}" destId="{295A2375-31D4-46B3-9984-92DA0BCCB628}" srcOrd="0" destOrd="0" presId="urn:microsoft.com/office/officeart/2005/8/layout/radial5"/>
    <dgm:cxn modelId="{D719F524-A62A-463C-9821-0C85EBA0AEBC}" type="presOf" srcId="{50EA3FE7-5B40-48BE-936A-1D1C156A3728}" destId="{CEA97AED-4DAF-460F-938C-0319D5BBFD40}" srcOrd="0" destOrd="0" presId="urn:microsoft.com/office/officeart/2005/8/layout/radial5"/>
    <dgm:cxn modelId="{58F4F52D-584A-42F0-8B48-8FEF3E0A11F1}" type="presOf" srcId="{672B3E4A-C248-4935-ABC6-36AA332C3BDD}" destId="{72363171-3B30-4834-9E2D-AE0B9CF27918}" srcOrd="1" destOrd="0" presId="urn:microsoft.com/office/officeart/2005/8/layout/radial5"/>
    <dgm:cxn modelId="{EBB3122E-6F39-4DC4-BEB2-917A9E5CB518}" type="presOf" srcId="{D650FBDD-10A9-45DC-BC3A-379D4C42AC4D}" destId="{ED2D6468-9943-4C54-9E4C-4AACF0F9F602}" srcOrd="1" destOrd="0" presId="urn:microsoft.com/office/officeart/2005/8/layout/radial5"/>
    <dgm:cxn modelId="{68B5FA43-1782-414D-9B6B-9F7AAABE5437}" srcId="{1FE792FA-61B8-43EC-AE1E-9169FA9BFFD9}" destId="{9C0B4788-99AE-47DC-BB76-86C434F99962}" srcOrd="6" destOrd="0" parTransId="{3B1B583E-4131-401E-A4A5-8D80B90595A5}" sibTransId="{D5758D99-C311-4837-A224-D87863DCD409}"/>
    <dgm:cxn modelId="{176E3D65-6322-4ADF-A4B2-82042FBF97EB}" type="presOf" srcId="{25AA1B20-7437-4B7C-BE02-C1C8453CE358}" destId="{232EE9F0-283B-44EC-807F-6BF84BBEFE02}" srcOrd="0" destOrd="0" presId="urn:microsoft.com/office/officeart/2005/8/layout/radial5"/>
    <dgm:cxn modelId="{B4E8A865-9244-4B7D-94C7-0272D03904CF}" type="presOf" srcId="{3B1B583E-4131-401E-A4A5-8D80B90595A5}" destId="{73F93C41-BBE8-410B-882D-05B7F801046C}" srcOrd="0" destOrd="0" presId="urn:microsoft.com/office/officeart/2005/8/layout/radial5"/>
    <dgm:cxn modelId="{941FDC45-B7D9-4D03-ABD4-EC876D7C2FF5}" type="presOf" srcId="{B3FA9263-12CB-423E-8C58-186EF6EA485D}" destId="{020BE71B-F5A6-46E8-8999-AFC28E41EE0D}" srcOrd="0" destOrd="0" presId="urn:microsoft.com/office/officeart/2005/8/layout/radial5"/>
    <dgm:cxn modelId="{DB4FFC65-88E8-4204-8E16-2B9086B4E149}" type="presOf" srcId="{BF93114E-71EB-46A7-8700-764EF47159D4}" destId="{02B3FF75-7DB7-4788-8FD8-345C602004D8}" srcOrd="0" destOrd="0" presId="urn:microsoft.com/office/officeart/2005/8/layout/radial5"/>
    <dgm:cxn modelId="{FE085948-BA23-4DE2-B687-EEC8058AE08A}" type="presOf" srcId="{BF2C392D-876D-4536-BE9A-5571774BCC8C}" destId="{CA0A120D-4BB5-4167-A4B6-48EF36AE8D0D}" srcOrd="1" destOrd="0" presId="urn:microsoft.com/office/officeart/2005/8/layout/radial5"/>
    <dgm:cxn modelId="{5A79836C-569D-4119-B6CA-F05EE35EA440}" srcId="{1FE792FA-61B8-43EC-AE1E-9169FA9BFFD9}" destId="{B3FA9263-12CB-423E-8C58-186EF6EA485D}" srcOrd="3" destOrd="0" parTransId="{BF93114E-71EB-46A7-8700-764EF47159D4}" sibTransId="{422D5F7C-76D6-4772-A7D8-4CEB5E508810}"/>
    <dgm:cxn modelId="{77BBCA6E-3DD3-4EFB-86FC-C41D18EE5D58}" type="presOf" srcId="{BF93114E-71EB-46A7-8700-764EF47159D4}" destId="{6A33C9FC-66F8-4FCF-A1A6-5E8EC1F4A8AD}" srcOrd="1" destOrd="0" presId="urn:microsoft.com/office/officeart/2005/8/layout/radial5"/>
    <dgm:cxn modelId="{FF667371-F81B-4949-9558-1DCC4E4FC5C6}" type="presOf" srcId="{D2BFB8DA-F383-4A30-8560-E0887906D94C}" destId="{6835819D-B1F3-4DED-82F8-FF538FE7C78F}" srcOrd="1" destOrd="0" presId="urn:microsoft.com/office/officeart/2005/8/layout/radial5"/>
    <dgm:cxn modelId="{B26D5A71-C8BE-449F-B271-646CF9AA24F9}" type="presOf" srcId="{91E6A414-7DA5-43A0-8AAD-5E125F97A4C5}" destId="{731A0295-04AB-4ABC-B412-3877127CC888}" srcOrd="0" destOrd="0" presId="urn:microsoft.com/office/officeart/2005/8/layout/radial5"/>
    <dgm:cxn modelId="{CDA9B772-2CAA-49CD-981A-863550C84D5D}" srcId="{1FE792FA-61B8-43EC-AE1E-9169FA9BFFD9}" destId="{E46DFCE4-C859-4D70-BF85-6582FAE1955E}" srcOrd="5" destOrd="0" parTransId="{91E6A414-7DA5-43A0-8AAD-5E125F97A4C5}" sibTransId="{A9DA8272-A6D8-4F82-8640-AE778C5A673F}"/>
    <dgm:cxn modelId="{0DADB477-69AB-4ECC-8367-8F62FCC65269}" type="presOf" srcId="{BF2C392D-876D-4536-BE9A-5571774BCC8C}" destId="{EF5CE64F-666B-4D83-A83D-A6D9188C1C69}" srcOrd="0" destOrd="0" presId="urn:microsoft.com/office/officeart/2005/8/layout/radial5"/>
    <dgm:cxn modelId="{F1C18179-AE77-42AD-81A4-AC059E9B9706}" type="presOf" srcId="{672B3E4A-C248-4935-ABC6-36AA332C3BDD}" destId="{A25F912C-40ED-4C59-B7F2-0A59994330FB}" srcOrd="0" destOrd="0" presId="urn:microsoft.com/office/officeart/2005/8/layout/radial5"/>
    <dgm:cxn modelId="{BF84CE7B-7553-4A1F-9EC7-795722A66542}" type="presOf" srcId="{0A4A480E-2C87-4E25-A51B-E698D1D82B2E}" destId="{6C7CAFBA-ADA4-4F60-93BE-5ABA93785FFE}" srcOrd="0" destOrd="0" presId="urn:microsoft.com/office/officeart/2005/8/layout/radial5"/>
    <dgm:cxn modelId="{FB0C3C83-C837-4029-BF4F-47218CC2956F}" type="presOf" srcId="{E46DFCE4-C859-4D70-BF85-6582FAE1955E}" destId="{28D6504C-3A3F-452D-AAE6-00FFBA6541B7}" srcOrd="0" destOrd="0" presId="urn:microsoft.com/office/officeart/2005/8/layout/radial5"/>
    <dgm:cxn modelId="{668E4188-8551-4F22-B93C-0054886D454A}" type="presOf" srcId="{91E6A414-7DA5-43A0-8AAD-5E125F97A4C5}" destId="{83803780-ED49-42ED-8CD4-850B6C556A17}" srcOrd="1" destOrd="0" presId="urn:microsoft.com/office/officeart/2005/8/layout/radial5"/>
    <dgm:cxn modelId="{0D676592-7B54-46D5-9581-B655D5869AE9}" srcId="{0A4A480E-2C87-4E25-A51B-E698D1D82B2E}" destId="{1FE792FA-61B8-43EC-AE1E-9169FA9BFFD9}" srcOrd="0" destOrd="0" parTransId="{E0664E3B-96E1-4D20-8DD4-AFEBB688C920}" sibTransId="{E8253E70-BA43-492F-A9B8-26113CC54D00}"/>
    <dgm:cxn modelId="{3E8FBB9A-A4AE-4228-B7A7-BC7F5C017169}" srcId="{1FE792FA-61B8-43EC-AE1E-9169FA9BFFD9}" destId="{49E1C09B-5947-45C1-B054-48BAD99C29F3}" srcOrd="7" destOrd="0" parTransId="{672B3E4A-C248-4935-ABC6-36AA332C3BDD}" sibTransId="{555C2739-B90A-42BE-A9DA-72C56981CAE6}"/>
    <dgm:cxn modelId="{8497FE9B-9A96-410A-BD40-FBB2F08C0187}" type="presOf" srcId="{1FE792FA-61B8-43EC-AE1E-9169FA9BFFD9}" destId="{DB25B282-5DE5-4A1F-9FCA-77F8E3D57D84}" srcOrd="0" destOrd="0" presId="urn:microsoft.com/office/officeart/2005/8/layout/radial5"/>
    <dgm:cxn modelId="{BF0BB4A5-DBE9-40C8-B19F-C1AD6048A170}" type="presOf" srcId="{D650FBDD-10A9-45DC-BC3A-379D4C42AC4D}" destId="{B0DC72DF-C72F-40E3-B92B-2FAD5C5C8956}" srcOrd="0" destOrd="0" presId="urn:microsoft.com/office/officeart/2005/8/layout/radial5"/>
    <dgm:cxn modelId="{763668C4-A3BB-4964-9F87-A227EE82929B}" srcId="{1FE792FA-61B8-43EC-AE1E-9169FA9BFFD9}" destId="{50EA3FE7-5B40-48BE-936A-1D1C156A3728}" srcOrd="4" destOrd="0" parTransId="{BF2C392D-876D-4536-BE9A-5571774BCC8C}" sibTransId="{DBC3DC3B-EC95-4E81-8B3B-25ACB141CA3F}"/>
    <dgm:cxn modelId="{2DC9FFC7-E3EB-418C-A778-20984B8C2EF4}" type="presOf" srcId="{58EB543E-71BC-4A4F-9C08-A945B976D315}" destId="{D0D064F2-0F4C-4CB6-A90F-DA2D94EF4AB0}" srcOrd="1" destOrd="0" presId="urn:microsoft.com/office/officeart/2005/8/layout/radial5"/>
    <dgm:cxn modelId="{72554CC8-8C3E-4CF4-A3C3-E5CBFCBEEC9F}" type="presOf" srcId="{9C0B4788-99AE-47DC-BB76-86C434F99962}" destId="{C549221A-5BC0-461F-B5BE-929C3E4399B8}" srcOrd="0" destOrd="0" presId="urn:microsoft.com/office/officeart/2005/8/layout/radial5"/>
    <dgm:cxn modelId="{F0185FE0-9F83-4954-9F78-A93F8C293FAF}" type="presOf" srcId="{A9A0B11E-77D2-45B7-A8C3-8FE12F515E35}" destId="{7AC44827-EDF1-4214-9BC5-31E18F3F6902}" srcOrd="0" destOrd="0" presId="urn:microsoft.com/office/officeart/2005/8/layout/radial5"/>
    <dgm:cxn modelId="{BA69F1E5-DFD4-497E-98F2-41EC7489EEEA}" srcId="{1FE792FA-61B8-43EC-AE1E-9169FA9BFFD9}" destId="{A9A0B11E-77D2-45B7-A8C3-8FE12F515E35}" srcOrd="1" destOrd="0" parTransId="{D650FBDD-10A9-45DC-BC3A-379D4C42AC4D}" sibTransId="{CDB8888A-2E8D-4B86-BDAE-C0D9D5E7933B}"/>
    <dgm:cxn modelId="{931A2AEA-8F24-4E0E-855E-5D44DA0A25E2}" type="presOf" srcId="{58EB543E-71BC-4A4F-9C08-A945B976D315}" destId="{1ECE186F-AEC9-488E-BB7D-49D47B577D85}" srcOrd="0" destOrd="0" presId="urn:microsoft.com/office/officeart/2005/8/layout/radial5"/>
    <dgm:cxn modelId="{64B336FA-1D93-4822-B930-07597D01D8FD}" type="presOf" srcId="{3B1B583E-4131-401E-A4A5-8D80B90595A5}" destId="{D362FB94-A54C-4697-8088-4ACA7C3067DC}" srcOrd="1" destOrd="0" presId="urn:microsoft.com/office/officeart/2005/8/layout/radial5"/>
    <dgm:cxn modelId="{91F14FFA-82DF-4002-BBBB-4C0B28996550}" type="presOf" srcId="{49E1C09B-5947-45C1-B054-48BAD99C29F3}" destId="{752B2F23-4975-4DD0-9C2C-4174087D3E6E}" srcOrd="0" destOrd="0" presId="urn:microsoft.com/office/officeart/2005/8/layout/radial5"/>
    <dgm:cxn modelId="{BB9CBBFA-BAC9-4E20-8AE2-E706BCF3F96C}" type="presOf" srcId="{D2BFB8DA-F383-4A30-8560-E0887906D94C}" destId="{46F04135-1C10-459A-A4B0-FF0A706B0E6D}" srcOrd="0" destOrd="0" presId="urn:microsoft.com/office/officeart/2005/8/layout/radial5"/>
    <dgm:cxn modelId="{643FE937-E61A-4A78-8E4B-1948FD779F69}" type="presParOf" srcId="{6C7CAFBA-ADA4-4F60-93BE-5ABA93785FFE}" destId="{DB25B282-5DE5-4A1F-9FCA-77F8E3D57D84}" srcOrd="0" destOrd="0" presId="urn:microsoft.com/office/officeart/2005/8/layout/radial5"/>
    <dgm:cxn modelId="{D94DCCC7-522B-419E-BFF1-EB06E584C884}" type="presParOf" srcId="{6C7CAFBA-ADA4-4F60-93BE-5ABA93785FFE}" destId="{46F04135-1C10-459A-A4B0-FF0A706B0E6D}" srcOrd="1" destOrd="0" presId="urn:microsoft.com/office/officeart/2005/8/layout/radial5"/>
    <dgm:cxn modelId="{33E2404E-D4B6-4995-8BD1-F83756AE357F}" type="presParOf" srcId="{46F04135-1C10-459A-A4B0-FF0A706B0E6D}" destId="{6835819D-B1F3-4DED-82F8-FF538FE7C78F}" srcOrd="0" destOrd="0" presId="urn:microsoft.com/office/officeart/2005/8/layout/radial5"/>
    <dgm:cxn modelId="{4BFA523F-0061-45E1-8CF4-CD47D6875C16}" type="presParOf" srcId="{6C7CAFBA-ADA4-4F60-93BE-5ABA93785FFE}" destId="{295A2375-31D4-46B3-9984-92DA0BCCB628}" srcOrd="2" destOrd="0" presId="urn:microsoft.com/office/officeart/2005/8/layout/radial5"/>
    <dgm:cxn modelId="{107ABCE2-4471-4EBA-BB03-017A8CD9FC7A}" type="presParOf" srcId="{6C7CAFBA-ADA4-4F60-93BE-5ABA93785FFE}" destId="{B0DC72DF-C72F-40E3-B92B-2FAD5C5C8956}" srcOrd="3" destOrd="0" presId="urn:microsoft.com/office/officeart/2005/8/layout/radial5"/>
    <dgm:cxn modelId="{C65F9F2B-E0F1-4A68-910E-8F90931421B8}" type="presParOf" srcId="{B0DC72DF-C72F-40E3-B92B-2FAD5C5C8956}" destId="{ED2D6468-9943-4C54-9E4C-4AACF0F9F602}" srcOrd="0" destOrd="0" presId="urn:microsoft.com/office/officeart/2005/8/layout/radial5"/>
    <dgm:cxn modelId="{2DB66E58-7435-4E52-9B13-10E76866A057}" type="presParOf" srcId="{6C7CAFBA-ADA4-4F60-93BE-5ABA93785FFE}" destId="{7AC44827-EDF1-4214-9BC5-31E18F3F6902}" srcOrd="4" destOrd="0" presId="urn:microsoft.com/office/officeart/2005/8/layout/radial5"/>
    <dgm:cxn modelId="{2DCBF607-0C29-4309-82C1-C922DF16E833}" type="presParOf" srcId="{6C7CAFBA-ADA4-4F60-93BE-5ABA93785FFE}" destId="{1ECE186F-AEC9-488E-BB7D-49D47B577D85}" srcOrd="5" destOrd="0" presId="urn:microsoft.com/office/officeart/2005/8/layout/radial5"/>
    <dgm:cxn modelId="{78AF8FEC-FA1E-4A2B-A87B-3E9EB09F5A87}" type="presParOf" srcId="{1ECE186F-AEC9-488E-BB7D-49D47B577D85}" destId="{D0D064F2-0F4C-4CB6-A90F-DA2D94EF4AB0}" srcOrd="0" destOrd="0" presId="urn:microsoft.com/office/officeart/2005/8/layout/radial5"/>
    <dgm:cxn modelId="{264C7818-A942-4DB0-834B-1CC7FB604148}" type="presParOf" srcId="{6C7CAFBA-ADA4-4F60-93BE-5ABA93785FFE}" destId="{232EE9F0-283B-44EC-807F-6BF84BBEFE02}" srcOrd="6" destOrd="0" presId="urn:microsoft.com/office/officeart/2005/8/layout/radial5"/>
    <dgm:cxn modelId="{FCE95E44-9B46-41FB-9CC1-47C50375658B}" type="presParOf" srcId="{6C7CAFBA-ADA4-4F60-93BE-5ABA93785FFE}" destId="{02B3FF75-7DB7-4788-8FD8-345C602004D8}" srcOrd="7" destOrd="0" presId="urn:microsoft.com/office/officeart/2005/8/layout/radial5"/>
    <dgm:cxn modelId="{48D071F7-7598-4340-8D2A-C70BECE4954C}" type="presParOf" srcId="{02B3FF75-7DB7-4788-8FD8-345C602004D8}" destId="{6A33C9FC-66F8-4FCF-A1A6-5E8EC1F4A8AD}" srcOrd="0" destOrd="0" presId="urn:microsoft.com/office/officeart/2005/8/layout/radial5"/>
    <dgm:cxn modelId="{6206251F-B2B2-436F-A1C6-2280F29451C0}" type="presParOf" srcId="{6C7CAFBA-ADA4-4F60-93BE-5ABA93785FFE}" destId="{020BE71B-F5A6-46E8-8999-AFC28E41EE0D}" srcOrd="8" destOrd="0" presId="urn:microsoft.com/office/officeart/2005/8/layout/radial5"/>
    <dgm:cxn modelId="{BD659427-7C5D-45E7-A199-18EC9610726F}" type="presParOf" srcId="{6C7CAFBA-ADA4-4F60-93BE-5ABA93785FFE}" destId="{EF5CE64F-666B-4D83-A83D-A6D9188C1C69}" srcOrd="9" destOrd="0" presId="urn:microsoft.com/office/officeart/2005/8/layout/radial5"/>
    <dgm:cxn modelId="{AFB48B7D-0701-4006-9244-5C67131F4876}" type="presParOf" srcId="{EF5CE64F-666B-4D83-A83D-A6D9188C1C69}" destId="{CA0A120D-4BB5-4167-A4B6-48EF36AE8D0D}" srcOrd="0" destOrd="0" presId="urn:microsoft.com/office/officeart/2005/8/layout/radial5"/>
    <dgm:cxn modelId="{2F827C63-0AFA-49BA-8449-BB6DEAA15C26}" type="presParOf" srcId="{6C7CAFBA-ADA4-4F60-93BE-5ABA93785FFE}" destId="{CEA97AED-4DAF-460F-938C-0319D5BBFD40}" srcOrd="10" destOrd="0" presId="urn:microsoft.com/office/officeart/2005/8/layout/radial5"/>
    <dgm:cxn modelId="{D198667B-C891-42E5-934B-C08FD903C5DE}" type="presParOf" srcId="{6C7CAFBA-ADA4-4F60-93BE-5ABA93785FFE}" destId="{731A0295-04AB-4ABC-B412-3877127CC888}" srcOrd="11" destOrd="0" presId="urn:microsoft.com/office/officeart/2005/8/layout/radial5"/>
    <dgm:cxn modelId="{D93387DE-6B4D-4E0B-ABFE-B34927569EAE}" type="presParOf" srcId="{731A0295-04AB-4ABC-B412-3877127CC888}" destId="{83803780-ED49-42ED-8CD4-850B6C556A17}" srcOrd="0" destOrd="0" presId="urn:microsoft.com/office/officeart/2005/8/layout/radial5"/>
    <dgm:cxn modelId="{F078A64C-8786-422A-804A-A0FCF00B43E4}" type="presParOf" srcId="{6C7CAFBA-ADA4-4F60-93BE-5ABA93785FFE}" destId="{28D6504C-3A3F-452D-AAE6-00FFBA6541B7}" srcOrd="12" destOrd="0" presId="urn:microsoft.com/office/officeart/2005/8/layout/radial5"/>
    <dgm:cxn modelId="{BDCA14BD-4A4C-472F-9247-051DF0108EB1}" type="presParOf" srcId="{6C7CAFBA-ADA4-4F60-93BE-5ABA93785FFE}" destId="{73F93C41-BBE8-410B-882D-05B7F801046C}" srcOrd="13" destOrd="0" presId="urn:microsoft.com/office/officeart/2005/8/layout/radial5"/>
    <dgm:cxn modelId="{E5665390-98FA-483A-AB93-88DDEAF1416E}" type="presParOf" srcId="{73F93C41-BBE8-410B-882D-05B7F801046C}" destId="{D362FB94-A54C-4697-8088-4ACA7C3067DC}" srcOrd="0" destOrd="0" presId="urn:microsoft.com/office/officeart/2005/8/layout/radial5"/>
    <dgm:cxn modelId="{45E863A5-C519-45B1-BD21-9E3225B48A2E}" type="presParOf" srcId="{6C7CAFBA-ADA4-4F60-93BE-5ABA93785FFE}" destId="{C549221A-5BC0-461F-B5BE-929C3E4399B8}" srcOrd="14" destOrd="0" presId="urn:microsoft.com/office/officeart/2005/8/layout/radial5"/>
    <dgm:cxn modelId="{1A8020B9-AF39-4638-BD06-B15F24C902E5}" type="presParOf" srcId="{6C7CAFBA-ADA4-4F60-93BE-5ABA93785FFE}" destId="{A25F912C-40ED-4C59-B7F2-0A59994330FB}" srcOrd="15" destOrd="0" presId="urn:microsoft.com/office/officeart/2005/8/layout/radial5"/>
    <dgm:cxn modelId="{E21FEEBA-5283-460E-92D5-AEF1F720A734}" type="presParOf" srcId="{A25F912C-40ED-4C59-B7F2-0A59994330FB}" destId="{72363171-3B30-4834-9E2D-AE0B9CF27918}" srcOrd="0" destOrd="0" presId="urn:microsoft.com/office/officeart/2005/8/layout/radial5"/>
    <dgm:cxn modelId="{402D0959-931B-495F-89E2-644B4C77325F}" type="presParOf" srcId="{6C7CAFBA-ADA4-4F60-93BE-5ABA93785FFE}" destId="{752B2F23-4975-4DD0-9C2C-4174087D3E6E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6E7DD6-0C33-4396-A6BB-817738D35CA5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62351F4C-552B-49BB-9899-7CEEBD6DBDE4}">
      <dgm:prSet phldrT="[Text]"/>
      <dgm:spPr>
        <a:solidFill>
          <a:srgbClr val="D0226D">
            <a:alpha val="71000"/>
          </a:srgbClr>
        </a:solidFill>
      </dgm:spPr>
      <dgm:t>
        <a:bodyPr/>
        <a:lstStyle/>
        <a:p>
          <a:endParaRPr lang="en-GB">
            <a:solidFill>
              <a:schemeClr val="bg1"/>
            </a:solidFill>
            <a:latin typeface="+mj-lt"/>
          </a:endParaRPr>
        </a:p>
      </dgm:t>
    </dgm:pt>
    <dgm:pt modelId="{E8099057-0E40-4D48-9125-704639B41B5C}" type="parTrans" cxnId="{B780F321-A8B1-45BC-9D5F-EC8C594568B8}">
      <dgm:prSet/>
      <dgm:spPr/>
      <dgm:t>
        <a:bodyPr/>
        <a:lstStyle/>
        <a:p>
          <a:endParaRPr lang="en-GB"/>
        </a:p>
      </dgm:t>
    </dgm:pt>
    <dgm:pt modelId="{A2A7D8F9-FE9C-4BEA-86FD-FED15F1CACBF}" type="sibTrans" cxnId="{B780F321-A8B1-45BC-9D5F-EC8C594568B8}">
      <dgm:prSet/>
      <dgm:spPr/>
      <dgm:t>
        <a:bodyPr/>
        <a:lstStyle/>
        <a:p>
          <a:endParaRPr lang="en-GB"/>
        </a:p>
      </dgm:t>
    </dgm:pt>
    <dgm:pt modelId="{41584D67-854D-40BC-8D2A-0DDE2245DB04}">
      <dgm:prSet phldrT="[Text]" custT="1"/>
      <dgm:spPr>
        <a:solidFill>
          <a:srgbClr val="00B0F0">
            <a:alpha val="65000"/>
          </a:srgbClr>
        </a:solidFill>
      </dgm:spPr>
      <dgm:t>
        <a:bodyPr/>
        <a:lstStyle/>
        <a:p>
          <a:endParaRPr lang="en-GB" sz="4400">
            <a:solidFill>
              <a:schemeClr val="bg1"/>
            </a:solidFill>
            <a:latin typeface="+mj-lt"/>
          </a:endParaRPr>
        </a:p>
      </dgm:t>
    </dgm:pt>
    <dgm:pt modelId="{AEB9C29A-B291-443F-8FB9-4D02E6C19275}" type="parTrans" cxnId="{39247ACD-35B2-4F65-97F3-78EF8130BC31}">
      <dgm:prSet/>
      <dgm:spPr/>
      <dgm:t>
        <a:bodyPr/>
        <a:lstStyle/>
        <a:p>
          <a:endParaRPr lang="en-GB"/>
        </a:p>
      </dgm:t>
    </dgm:pt>
    <dgm:pt modelId="{B8B3A5D0-6775-4429-907F-A2E711598962}" type="sibTrans" cxnId="{39247ACD-35B2-4F65-97F3-78EF8130BC31}">
      <dgm:prSet/>
      <dgm:spPr/>
      <dgm:t>
        <a:bodyPr/>
        <a:lstStyle/>
        <a:p>
          <a:endParaRPr lang="en-GB"/>
        </a:p>
      </dgm:t>
    </dgm:pt>
    <dgm:pt modelId="{CF3B038C-10AE-46EF-9C8A-AFA59CF9DC53}">
      <dgm:prSet phldrT="[Text]"/>
      <dgm:spPr>
        <a:solidFill>
          <a:srgbClr val="FFC000">
            <a:alpha val="74000"/>
          </a:srgbClr>
        </a:solidFill>
      </dgm:spPr>
      <dgm:t>
        <a:bodyPr/>
        <a:lstStyle/>
        <a:p>
          <a:endParaRPr lang="en-GB">
            <a:solidFill>
              <a:schemeClr val="bg1"/>
            </a:solidFill>
            <a:latin typeface="+mj-lt"/>
          </a:endParaRPr>
        </a:p>
      </dgm:t>
    </dgm:pt>
    <dgm:pt modelId="{D5A687FE-7B31-4FA0-8FEB-0FE3D42181A2}" type="parTrans" cxnId="{F6C0329C-3694-45D4-A958-8C70B414C995}">
      <dgm:prSet/>
      <dgm:spPr/>
      <dgm:t>
        <a:bodyPr/>
        <a:lstStyle/>
        <a:p>
          <a:endParaRPr lang="en-GB"/>
        </a:p>
      </dgm:t>
    </dgm:pt>
    <dgm:pt modelId="{7330A8EC-A60E-4634-B8DF-A7A69EE7D619}" type="sibTrans" cxnId="{F6C0329C-3694-45D4-A958-8C70B414C995}">
      <dgm:prSet/>
      <dgm:spPr/>
      <dgm:t>
        <a:bodyPr/>
        <a:lstStyle/>
        <a:p>
          <a:endParaRPr lang="en-GB"/>
        </a:p>
      </dgm:t>
    </dgm:pt>
    <dgm:pt modelId="{4EF4A649-31F5-4FB2-B659-5E67561D8C60}" type="pres">
      <dgm:prSet presAssocID="{B86E7DD6-0C33-4396-A6BB-817738D35CA5}" presName="compositeShape" presStyleCnt="0">
        <dgm:presLayoutVars>
          <dgm:chMax val="7"/>
          <dgm:dir/>
          <dgm:resizeHandles val="exact"/>
        </dgm:presLayoutVars>
      </dgm:prSet>
      <dgm:spPr/>
    </dgm:pt>
    <dgm:pt modelId="{644CF1A5-89F8-4BD5-A102-2B7EB91E9D77}" type="pres">
      <dgm:prSet presAssocID="{62351F4C-552B-49BB-9899-7CEEBD6DBDE4}" presName="circ1" presStyleLbl="vennNode1" presStyleIdx="0" presStyleCnt="3" custLinFactNeighborX="632" custLinFactNeighborY="-2401"/>
      <dgm:spPr/>
    </dgm:pt>
    <dgm:pt modelId="{9D6526FC-234B-47A2-81D2-7EB2515F2EB0}" type="pres">
      <dgm:prSet presAssocID="{62351F4C-552B-49BB-9899-7CEEBD6DBDE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AB28665-1169-43F4-975A-E891F3AECFEF}" type="pres">
      <dgm:prSet presAssocID="{41584D67-854D-40BC-8D2A-0DDE2245DB04}" presName="circ2" presStyleLbl="vennNode1" presStyleIdx="1" presStyleCnt="3" custLinFactNeighborX="8463" custLinFactNeighborY="1318"/>
      <dgm:spPr/>
    </dgm:pt>
    <dgm:pt modelId="{17881D61-756E-4F31-AC63-6E6205A0ED31}" type="pres">
      <dgm:prSet presAssocID="{41584D67-854D-40BC-8D2A-0DDE2245DB0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E26E7BC-4221-4860-87F9-60E88B5DB76D}" type="pres">
      <dgm:prSet presAssocID="{CF3B038C-10AE-46EF-9C8A-AFA59CF9DC53}" presName="circ3" presStyleLbl="vennNode1" presStyleIdx="2" presStyleCnt="3" custLinFactNeighborX="-6085" custLinFactNeighborY="1767"/>
      <dgm:spPr/>
    </dgm:pt>
    <dgm:pt modelId="{F9F248F2-8245-41F1-823B-7309DA2FD1C9}" type="pres">
      <dgm:prSet presAssocID="{CF3B038C-10AE-46EF-9C8A-AFA59CF9DC5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6DD0A09-CCC0-412D-82AC-91568380AA6D}" type="presOf" srcId="{B86E7DD6-0C33-4396-A6BB-817738D35CA5}" destId="{4EF4A649-31F5-4FB2-B659-5E67561D8C60}" srcOrd="0" destOrd="0" presId="urn:microsoft.com/office/officeart/2005/8/layout/venn1"/>
    <dgm:cxn modelId="{B780F321-A8B1-45BC-9D5F-EC8C594568B8}" srcId="{B86E7DD6-0C33-4396-A6BB-817738D35CA5}" destId="{62351F4C-552B-49BB-9899-7CEEBD6DBDE4}" srcOrd="0" destOrd="0" parTransId="{E8099057-0E40-4D48-9125-704639B41B5C}" sibTransId="{A2A7D8F9-FE9C-4BEA-86FD-FED15F1CACBF}"/>
    <dgm:cxn modelId="{19B52F35-8768-427E-B61B-53DA3FFDA5FA}" type="presOf" srcId="{CF3B038C-10AE-46EF-9C8A-AFA59CF9DC53}" destId="{F9F248F2-8245-41F1-823B-7309DA2FD1C9}" srcOrd="1" destOrd="0" presId="urn:microsoft.com/office/officeart/2005/8/layout/venn1"/>
    <dgm:cxn modelId="{6DCB493D-5188-4174-8D7A-E5005CE2AB2D}" type="presOf" srcId="{41584D67-854D-40BC-8D2A-0DDE2245DB04}" destId="{17881D61-756E-4F31-AC63-6E6205A0ED31}" srcOrd="1" destOrd="0" presId="urn:microsoft.com/office/officeart/2005/8/layout/venn1"/>
    <dgm:cxn modelId="{9E68BB49-4808-4269-A95E-823E1AFF983F}" type="presOf" srcId="{41584D67-854D-40BC-8D2A-0DDE2245DB04}" destId="{8AB28665-1169-43F4-975A-E891F3AECFEF}" srcOrd="0" destOrd="0" presId="urn:microsoft.com/office/officeart/2005/8/layout/venn1"/>
    <dgm:cxn modelId="{1B24C94D-197C-4DF2-9E02-60B8B77E1B38}" type="presOf" srcId="{62351F4C-552B-49BB-9899-7CEEBD6DBDE4}" destId="{9D6526FC-234B-47A2-81D2-7EB2515F2EB0}" srcOrd="1" destOrd="0" presId="urn:microsoft.com/office/officeart/2005/8/layout/venn1"/>
    <dgm:cxn modelId="{F6C0329C-3694-45D4-A958-8C70B414C995}" srcId="{B86E7DD6-0C33-4396-A6BB-817738D35CA5}" destId="{CF3B038C-10AE-46EF-9C8A-AFA59CF9DC53}" srcOrd="2" destOrd="0" parTransId="{D5A687FE-7B31-4FA0-8FEB-0FE3D42181A2}" sibTransId="{7330A8EC-A60E-4634-B8DF-A7A69EE7D619}"/>
    <dgm:cxn modelId="{6DD0B8C6-4C3D-40A6-8CF3-7AD700A230AC}" type="presOf" srcId="{CF3B038C-10AE-46EF-9C8A-AFA59CF9DC53}" destId="{FE26E7BC-4221-4860-87F9-60E88B5DB76D}" srcOrd="0" destOrd="0" presId="urn:microsoft.com/office/officeart/2005/8/layout/venn1"/>
    <dgm:cxn modelId="{982910CB-82E8-49F1-A190-62E6FD8E1CFF}" type="presOf" srcId="{62351F4C-552B-49BB-9899-7CEEBD6DBDE4}" destId="{644CF1A5-89F8-4BD5-A102-2B7EB91E9D77}" srcOrd="0" destOrd="0" presId="urn:microsoft.com/office/officeart/2005/8/layout/venn1"/>
    <dgm:cxn modelId="{39247ACD-35B2-4F65-97F3-78EF8130BC31}" srcId="{B86E7DD6-0C33-4396-A6BB-817738D35CA5}" destId="{41584D67-854D-40BC-8D2A-0DDE2245DB04}" srcOrd="1" destOrd="0" parTransId="{AEB9C29A-B291-443F-8FB9-4D02E6C19275}" sibTransId="{B8B3A5D0-6775-4429-907F-A2E711598962}"/>
    <dgm:cxn modelId="{3E7EC582-C4B2-4DC2-82C1-21EFAF2FA187}" type="presParOf" srcId="{4EF4A649-31F5-4FB2-B659-5E67561D8C60}" destId="{644CF1A5-89F8-4BD5-A102-2B7EB91E9D77}" srcOrd="0" destOrd="0" presId="urn:microsoft.com/office/officeart/2005/8/layout/venn1"/>
    <dgm:cxn modelId="{098C6F46-B171-44CD-9AC3-D2A1D56B20A0}" type="presParOf" srcId="{4EF4A649-31F5-4FB2-B659-5E67561D8C60}" destId="{9D6526FC-234B-47A2-81D2-7EB2515F2EB0}" srcOrd="1" destOrd="0" presId="urn:microsoft.com/office/officeart/2005/8/layout/venn1"/>
    <dgm:cxn modelId="{E18BF84A-D0C9-40D5-BA32-675324D60C42}" type="presParOf" srcId="{4EF4A649-31F5-4FB2-B659-5E67561D8C60}" destId="{8AB28665-1169-43F4-975A-E891F3AECFEF}" srcOrd="2" destOrd="0" presId="urn:microsoft.com/office/officeart/2005/8/layout/venn1"/>
    <dgm:cxn modelId="{2DDFE7FD-2B20-40AD-B141-F96BD07FC8BA}" type="presParOf" srcId="{4EF4A649-31F5-4FB2-B659-5E67561D8C60}" destId="{17881D61-756E-4F31-AC63-6E6205A0ED31}" srcOrd="3" destOrd="0" presId="urn:microsoft.com/office/officeart/2005/8/layout/venn1"/>
    <dgm:cxn modelId="{99197151-97E8-4CC2-B6A0-6313BBDE6477}" type="presParOf" srcId="{4EF4A649-31F5-4FB2-B659-5E67561D8C60}" destId="{FE26E7BC-4221-4860-87F9-60E88B5DB76D}" srcOrd="4" destOrd="0" presId="urn:microsoft.com/office/officeart/2005/8/layout/venn1"/>
    <dgm:cxn modelId="{9B126ADF-909A-484F-BF5D-E3F8C750E2B2}" type="presParOf" srcId="{4EF4A649-31F5-4FB2-B659-5E67561D8C60}" destId="{F9F248F2-8245-41F1-823B-7309DA2FD1C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5B282-5DE5-4A1F-9FCA-77F8E3D57D84}">
      <dsp:nvSpPr>
        <dsp:cNvPr id="0" name=""/>
        <dsp:cNvSpPr/>
      </dsp:nvSpPr>
      <dsp:spPr>
        <a:xfrm>
          <a:off x="3891641" y="2004073"/>
          <a:ext cx="1351481" cy="1351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latin typeface="+mj-lt"/>
              <a:cs typeface="Arial" panose="020B0604020202020204" pitchFamily="34" charset="0"/>
            </a:rPr>
            <a:t>EBE Team</a:t>
          </a:r>
        </a:p>
      </dsp:txBody>
      <dsp:txXfrm>
        <a:off x="4089561" y="2201993"/>
        <a:ext cx="955641" cy="955641"/>
      </dsp:txXfrm>
    </dsp:sp>
    <dsp:sp modelId="{46F04135-1C10-459A-A4B0-FF0A706B0E6D}">
      <dsp:nvSpPr>
        <dsp:cNvPr id="0" name=""/>
        <dsp:cNvSpPr/>
      </dsp:nvSpPr>
      <dsp:spPr>
        <a:xfrm rot="16200000">
          <a:off x="4359544" y="1393939"/>
          <a:ext cx="415676" cy="459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latin typeface="+mj-lt"/>
            <a:cs typeface="Arial" panose="020B0604020202020204" pitchFamily="34" charset="0"/>
          </a:endParaRPr>
        </a:p>
      </dsp:txBody>
      <dsp:txXfrm>
        <a:off x="4421896" y="1548192"/>
        <a:ext cx="290973" cy="275701"/>
      </dsp:txXfrm>
    </dsp:sp>
    <dsp:sp modelId="{295A2375-31D4-46B3-9984-92DA0BCCB628}">
      <dsp:nvSpPr>
        <dsp:cNvPr id="0" name=""/>
        <dsp:cNvSpPr/>
      </dsp:nvSpPr>
      <dsp:spPr>
        <a:xfrm>
          <a:off x="3959215" y="3445"/>
          <a:ext cx="1216333" cy="12163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j-lt"/>
              <a:cs typeface="Arial" panose="020B0604020202020204" pitchFamily="34" charset="0"/>
            </a:rPr>
            <a:t>EBE Helpdesk</a:t>
          </a:r>
        </a:p>
      </dsp:txBody>
      <dsp:txXfrm>
        <a:off x="4137343" y="181573"/>
        <a:ext cx="860077" cy="860077"/>
      </dsp:txXfrm>
    </dsp:sp>
    <dsp:sp modelId="{B0DC72DF-C72F-40E3-B92B-2FAD5C5C8956}">
      <dsp:nvSpPr>
        <dsp:cNvPr id="0" name=""/>
        <dsp:cNvSpPr/>
      </dsp:nvSpPr>
      <dsp:spPr>
        <a:xfrm rot="18900000">
          <a:off x="5106336" y="1703270"/>
          <a:ext cx="415676" cy="459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124598" y="1839260"/>
        <a:ext cx="290973" cy="275701"/>
      </dsp:txXfrm>
    </dsp:sp>
    <dsp:sp modelId="{7AC44827-EDF1-4214-9BC5-31E18F3F6902}">
      <dsp:nvSpPr>
        <dsp:cNvPr id="0" name=""/>
        <dsp:cNvSpPr/>
      </dsp:nvSpPr>
      <dsp:spPr>
        <a:xfrm>
          <a:off x="5421655" y="609208"/>
          <a:ext cx="1216333" cy="12163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j-lt"/>
              <a:cs typeface="Arial" panose="020B0604020202020204" pitchFamily="34" charset="0"/>
            </a:rPr>
            <a:t>Access Workspace &amp; Budgets</a:t>
          </a:r>
        </a:p>
      </dsp:txBody>
      <dsp:txXfrm>
        <a:off x="5599783" y="787336"/>
        <a:ext cx="860077" cy="860077"/>
      </dsp:txXfrm>
    </dsp:sp>
    <dsp:sp modelId="{1ECE186F-AEC9-488E-BB7D-49D47B577D85}">
      <dsp:nvSpPr>
        <dsp:cNvPr id="0" name=""/>
        <dsp:cNvSpPr/>
      </dsp:nvSpPr>
      <dsp:spPr>
        <a:xfrm>
          <a:off x="5415668" y="2450062"/>
          <a:ext cx="415676" cy="459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415668" y="2541963"/>
        <a:ext cx="290973" cy="275701"/>
      </dsp:txXfrm>
    </dsp:sp>
    <dsp:sp modelId="{232EE9F0-283B-44EC-807F-6BF84BBEFE02}">
      <dsp:nvSpPr>
        <dsp:cNvPr id="0" name=""/>
        <dsp:cNvSpPr/>
      </dsp:nvSpPr>
      <dsp:spPr>
        <a:xfrm>
          <a:off x="6027417" y="2071647"/>
          <a:ext cx="1216333" cy="12163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j-lt"/>
              <a:cs typeface="Arial" panose="020B0604020202020204" pitchFamily="34" charset="0"/>
            </a:rPr>
            <a:t>Training &amp; CPD</a:t>
          </a:r>
        </a:p>
      </dsp:txBody>
      <dsp:txXfrm>
        <a:off x="6205545" y="2249775"/>
        <a:ext cx="860077" cy="860077"/>
      </dsp:txXfrm>
    </dsp:sp>
    <dsp:sp modelId="{02B3FF75-7DB7-4788-8FD8-345C602004D8}">
      <dsp:nvSpPr>
        <dsp:cNvPr id="0" name=""/>
        <dsp:cNvSpPr/>
      </dsp:nvSpPr>
      <dsp:spPr>
        <a:xfrm rot="2700000">
          <a:off x="5106336" y="3196854"/>
          <a:ext cx="415676" cy="459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latin typeface="+mj-lt"/>
            <a:cs typeface="Arial" panose="020B0604020202020204" pitchFamily="34" charset="0"/>
          </a:endParaRPr>
        </a:p>
      </dsp:txBody>
      <dsp:txXfrm>
        <a:off x="5124598" y="3244666"/>
        <a:ext cx="290973" cy="275701"/>
      </dsp:txXfrm>
    </dsp:sp>
    <dsp:sp modelId="{020BE71B-F5A6-46E8-8999-AFC28E41EE0D}">
      <dsp:nvSpPr>
        <dsp:cNvPr id="0" name=""/>
        <dsp:cNvSpPr/>
      </dsp:nvSpPr>
      <dsp:spPr>
        <a:xfrm>
          <a:off x="5421655" y="3534087"/>
          <a:ext cx="1216333" cy="12163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j-lt"/>
              <a:cs typeface="Arial" panose="020B0604020202020204" pitchFamily="34" charset="0"/>
            </a:rPr>
            <a:t>Budget setting support</a:t>
          </a:r>
        </a:p>
      </dsp:txBody>
      <dsp:txXfrm>
        <a:off x="5599783" y="3712215"/>
        <a:ext cx="860077" cy="860077"/>
      </dsp:txXfrm>
    </dsp:sp>
    <dsp:sp modelId="{EF5CE64F-666B-4D83-A83D-A6D9188C1C69}">
      <dsp:nvSpPr>
        <dsp:cNvPr id="0" name=""/>
        <dsp:cNvSpPr/>
      </dsp:nvSpPr>
      <dsp:spPr>
        <a:xfrm rot="5400000">
          <a:off x="4359544" y="3506186"/>
          <a:ext cx="415676" cy="459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latin typeface="+mj-lt"/>
            <a:cs typeface="Arial" panose="020B0604020202020204" pitchFamily="34" charset="0"/>
          </a:endParaRPr>
        </a:p>
      </dsp:txBody>
      <dsp:txXfrm>
        <a:off x="4421896" y="3535736"/>
        <a:ext cx="290973" cy="275701"/>
      </dsp:txXfrm>
    </dsp:sp>
    <dsp:sp modelId="{CEA97AED-4DAF-460F-938C-0319D5BBFD40}">
      <dsp:nvSpPr>
        <dsp:cNvPr id="0" name=""/>
        <dsp:cNvSpPr/>
      </dsp:nvSpPr>
      <dsp:spPr>
        <a:xfrm>
          <a:off x="3959215" y="4139849"/>
          <a:ext cx="1216333" cy="12163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j-lt"/>
              <a:cs typeface="Arial" panose="020B0604020202020204" pitchFamily="34" charset="0"/>
            </a:rPr>
            <a:t>Link to council services</a:t>
          </a:r>
        </a:p>
      </dsp:txBody>
      <dsp:txXfrm>
        <a:off x="4137343" y="4317977"/>
        <a:ext cx="860077" cy="860077"/>
      </dsp:txXfrm>
    </dsp:sp>
    <dsp:sp modelId="{731A0295-04AB-4ABC-B412-3877127CC888}">
      <dsp:nvSpPr>
        <dsp:cNvPr id="0" name=""/>
        <dsp:cNvSpPr/>
      </dsp:nvSpPr>
      <dsp:spPr>
        <a:xfrm rot="8100000">
          <a:off x="3612752" y="3196854"/>
          <a:ext cx="415676" cy="459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latin typeface="+mj-lt"/>
          </a:endParaRPr>
        </a:p>
      </dsp:txBody>
      <dsp:txXfrm rot="10800000">
        <a:off x="3719193" y="3244666"/>
        <a:ext cx="290973" cy="275701"/>
      </dsp:txXfrm>
    </dsp:sp>
    <dsp:sp modelId="{28D6504C-3A3F-452D-AAE6-00FFBA6541B7}">
      <dsp:nvSpPr>
        <dsp:cNvPr id="0" name=""/>
        <dsp:cNvSpPr/>
      </dsp:nvSpPr>
      <dsp:spPr>
        <a:xfrm>
          <a:off x="2496776" y="3534087"/>
          <a:ext cx="1216333" cy="12163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j-lt"/>
              <a:cs typeface="Arial" panose="020B0604020202020204" pitchFamily="34" charset="0"/>
            </a:rPr>
            <a:t>SBM Network</a:t>
          </a:r>
        </a:p>
      </dsp:txBody>
      <dsp:txXfrm>
        <a:off x="2674904" y="3712215"/>
        <a:ext cx="860077" cy="860077"/>
      </dsp:txXfrm>
    </dsp:sp>
    <dsp:sp modelId="{73F93C41-BBE8-410B-882D-05B7F801046C}">
      <dsp:nvSpPr>
        <dsp:cNvPr id="0" name=""/>
        <dsp:cNvSpPr/>
      </dsp:nvSpPr>
      <dsp:spPr>
        <a:xfrm rot="10800000">
          <a:off x="3303420" y="2450062"/>
          <a:ext cx="415676" cy="459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10800000">
        <a:off x="3428123" y="2541963"/>
        <a:ext cx="290973" cy="275701"/>
      </dsp:txXfrm>
    </dsp:sp>
    <dsp:sp modelId="{C549221A-5BC0-461F-B5BE-929C3E4399B8}">
      <dsp:nvSpPr>
        <dsp:cNvPr id="0" name=""/>
        <dsp:cNvSpPr/>
      </dsp:nvSpPr>
      <dsp:spPr>
        <a:xfrm>
          <a:off x="1891013" y="2071647"/>
          <a:ext cx="1216333" cy="12163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j-lt"/>
              <a:cs typeface="Arial" panose="020B0604020202020204" pitchFamily="34" charset="0"/>
            </a:rPr>
            <a:t>School Business Support</a:t>
          </a:r>
        </a:p>
      </dsp:txBody>
      <dsp:txXfrm>
        <a:off x="2069141" y="2249775"/>
        <a:ext cx="860077" cy="860077"/>
      </dsp:txXfrm>
    </dsp:sp>
    <dsp:sp modelId="{A25F912C-40ED-4C59-B7F2-0A59994330FB}">
      <dsp:nvSpPr>
        <dsp:cNvPr id="0" name=""/>
        <dsp:cNvSpPr/>
      </dsp:nvSpPr>
      <dsp:spPr>
        <a:xfrm rot="13500000">
          <a:off x="3612752" y="1703270"/>
          <a:ext cx="415676" cy="459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latin typeface="+mj-lt"/>
          </a:endParaRPr>
        </a:p>
      </dsp:txBody>
      <dsp:txXfrm rot="10800000">
        <a:off x="3719193" y="1839260"/>
        <a:ext cx="290973" cy="275701"/>
      </dsp:txXfrm>
    </dsp:sp>
    <dsp:sp modelId="{752B2F23-4975-4DD0-9C2C-4174087D3E6E}">
      <dsp:nvSpPr>
        <dsp:cNvPr id="0" name=""/>
        <dsp:cNvSpPr/>
      </dsp:nvSpPr>
      <dsp:spPr>
        <a:xfrm>
          <a:off x="2496776" y="609208"/>
          <a:ext cx="1216333" cy="12163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j-lt"/>
              <a:cs typeface="Arial" panose="020B0604020202020204" pitchFamily="34" charset="0"/>
            </a:rPr>
            <a:t>SFFC &amp; SUM Action Groups</a:t>
          </a:r>
        </a:p>
      </dsp:txBody>
      <dsp:txXfrm>
        <a:off x="2674904" y="787336"/>
        <a:ext cx="860077" cy="860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CF1A5-89F8-4BD5-A102-2B7EB91E9D77}">
      <dsp:nvSpPr>
        <dsp:cNvPr id="0" name=""/>
        <dsp:cNvSpPr/>
      </dsp:nvSpPr>
      <dsp:spPr>
        <a:xfrm>
          <a:off x="2152446" y="0"/>
          <a:ext cx="2995659" cy="2995659"/>
        </a:xfrm>
        <a:prstGeom prst="ellipse">
          <a:avLst/>
        </a:prstGeom>
        <a:solidFill>
          <a:srgbClr val="D0226D">
            <a:alpha val="71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>
            <a:solidFill>
              <a:schemeClr val="bg1"/>
            </a:solidFill>
            <a:latin typeface="+mj-lt"/>
          </a:endParaRPr>
        </a:p>
      </dsp:txBody>
      <dsp:txXfrm>
        <a:off x="2551867" y="524240"/>
        <a:ext cx="2196816" cy="1348046"/>
      </dsp:txXfrm>
    </dsp:sp>
    <dsp:sp modelId="{8AB28665-1169-43F4-975A-E891F3AECFEF}">
      <dsp:nvSpPr>
        <dsp:cNvPr id="0" name=""/>
        <dsp:cNvSpPr/>
      </dsp:nvSpPr>
      <dsp:spPr>
        <a:xfrm>
          <a:off x="3467969" y="1974179"/>
          <a:ext cx="2995659" cy="2995659"/>
        </a:xfrm>
        <a:prstGeom prst="ellipse">
          <a:avLst/>
        </a:prstGeom>
        <a:solidFill>
          <a:srgbClr val="00B0F0">
            <a:alpha val="6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400" kern="1200">
            <a:solidFill>
              <a:schemeClr val="bg1"/>
            </a:solidFill>
            <a:latin typeface="+mj-lt"/>
          </a:endParaRPr>
        </a:p>
      </dsp:txBody>
      <dsp:txXfrm>
        <a:off x="4384142" y="2748057"/>
        <a:ext cx="1797395" cy="1647612"/>
      </dsp:txXfrm>
    </dsp:sp>
    <dsp:sp modelId="{FE26E7BC-4221-4860-87F9-60E88B5DB76D}">
      <dsp:nvSpPr>
        <dsp:cNvPr id="0" name=""/>
        <dsp:cNvSpPr/>
      </dsp:nvSpPr>
      <dsp:spPr>
        <a:xfrm>
          <a:off x="870294" y="1987629"/>
          <a:ext cx="2995659" cy="2995659"/>
        </a:xfrm>
        <a:prstGeom prst="ellipse">
          <a:avLst/>
        </a:prstGeom>
        <a:solidFill>
          <a:srgbClr val="FFC000">
            <a:alpha val="7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>
            <a:solidFill>
              <a:schemeClr val="bg1"/>
            </a:solidFill>
            <a:latin typeface="+mj-lt"/>
          </a:endParaRPr>
        </a:p>
      </dsp:txBody>
      <dsp:txXfrm>
        <a:off x="1152385" y="2761508"/>
        <a:ext cx="1797395" cy="1647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DC9E935-1508-47E4-BCDC-F8506E707232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72E9BDF-BB44-4631-B1C5-60B91E52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7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GB">
                <a:ea typeface="Calibri"/>
                <a:cs typeface="Calibri"/>
              </a:rPr>
              <a:t>CF - intro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E9BDF-BB44-4631-B1C5-60B91E52A0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55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CF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E9BDF-BB44-4631-B1C5-60B91E52A0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30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CF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E9BDF-BB44-4631-B1C5-60B91E52A0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7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CF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E9BDF-BB44-4631-B1C5-60B91E52A0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57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PH/CF</a:t>
            </a:r>
          </a:p>
          <a:p>
            <a:endParaRPr lang="en-GB">
              <a:ea typeface="Calibri"/>
              <a:cs typeface="Calibri"/>
            </a:endParaRPr>
          </a:p>
          <a:p>
            <a:r>
              <a:rPr lang="en-GB" b="1">
                <a:ea typeface="Calibri"/>
                <a:cs typeface="Calibri"/>
              </a:rPr>
              <a:t>PH</a:t>
            </a:r>
            <a:r>
              <a:rPr lang="en-GB">
                <a:ea typeface="Calibri"/>
                <a:cs typeface="Calibri"/>
              </a:rPr>
              <a:t> - Based on your feedback from the Conference we will be we will be moving to a new 1-1 support model from September 23  – schools will have a named support officer as your first point of contact, the benefits of this will be tailored support and building a closer working relationships as by developing this your EBE support officer understand the specific needs for your school such as PFI, New SBM, SFFC, Traded Services) </a:t>
            </a:r>
          </a:p>
          <a:p>
            <a:endParaRPr lang="en-GB">
              <a:ea typeface="Calibri"/>
              <a:cs typeface="Calibri"/>
            </a:endParaRPr>
          </a:p>
          <a:p>
            <a:r>
              <a:rPr lang="en-GB" b="1">
                <a:ea typeface="Calibri"/>
                <a:cs typeface="Calibri"/>
              </a:rPr>
              <a:t>CF </a:t>
            </a:r>
            <a:r>
              <a:rPr lang="en-GB">
                <a:ea typeface="Calibri"/>
                <a:cs typeface="Calibri"/>
              </a:rPr>
              <a:t>- We will be aiming to have Touch base meetings – which will be us coming to you to catch up on key issues/ comms from school to LA – the main focus is to build a closer working relationship in order understand need and how we can support – this can be an opportunity to understand trends across school to inform training opportunities we have (EBE) and need for your school , linking school with others school facing similar issues and schools that have found solutions,</a:t>
            </a:r>
          </a:p>
          <a:p>
            <a:endParaRPr lang="en-GB">
              <a:ea typeface="Calibri"/>
              <a:cs typeface="Calibri"/>
            </a:endParaRPr>
          </a:p>
          <a:p>
            <a:r>
              <a:rPr lang="en-GB" b="1">
                <a:ea typeface="Calibri"/>
                <a:cs typeface="Calibri"/>
              </a:rPr>
              <a:t>PH – </a:t>
            </a:r>
            <a:r>
              <a:rPr lang="en-GB" b="0">
                <a:ea typeface="Calibri"/>
                <a:cs typeface="Calibri"/>
              </a:rPr>
              <a:t>Termly touch base (so for autumn term this will be in person the idea is to get to know your school and how you work )</a:t>
            </a:r>
          </a:p>
          <a:p>
            <a:endParaRPr lang="en-GB">
              <a:ea typeface="Calibri"/>
              <a:cs typeface="Calibri"/>
            </a:endParaRPr>
          </a:p>
          <a:p>
            <a:r>
              <a:rPr lang="en-GB" b="1">
                <a:ea typeface="Calibri"/>
                <a:cs typeface="Calibri"/>
              </a:rPr>
              <a:t>CF </a:t>
            </a:r>
            <a:r>
              <a:rPr lang="en-GB">
                <a:ea typeface="Calibri"/>
                <a:cs typeface="Calibri"/>
              </a:rPr>
              <a:t>- Returning drop in – focused around key milestones in year, topic areas </a:t>
            </a:r>
          </a:p>
          <a:p>
            <a:endParaRPr lang="en-GB">
              <a:ea typeface="Calibri"/>
              <a:cs typeface="Calibri"/>
            </a:endParaRPr>
          </a:p>
          <a:p>
            <a:r>
              <a:rPr lang="en-GB" b="1">
                <a:ea typeface="Calibri"/>
                <a:cs typeface="Calibri"/>
              </a:rPr>
              <a:t>PH </a:t>
            </a:r>
            <a:r>
              <a:rPr lang="en-GB">
                <a:ea typeface="Calibri"/>
                <a:cs typeface="Calibri"/>
              </a:rPr>
              <a:t>– First port of call is your EBE Support Officer but please do copy in Helpdesk as visibility and we can pick up any queries if someone is off – communications will still be coming via the helpdesk </a:t>
            </a:r>
            <a:r>
              <a:rPr lang="en-GB" b="1">
                <a:ea typeface="Calibri"/>
                <a:cs typeface="Calibri"/>
              </a:rPr>
              <a:t>but</a:t>
            </a:r>
            <a:r>
              <a:rPr lang="en-GB">
                <a:ea typeface="Calibri"/>
                <a:cs typeface="Calibri"/>
              </a:rPr>
              <a:t> support first point of contact LA Team/EBE Support Officer) </a:t>
            </a:r>
            <a:endParaRPr lang="en-GB"/>
          </a:p>
          <a:p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You can contact us multiple ways – email, mobile landline which will be shared after this meeting and sent out with the notes.</a:t>
            </a: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E9BDF-BB44-4631-B1C5-60B91E52A0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8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CF</a:t>
            </a:r>
            <a:r>
              <a:rPr lang="en-GB"/>
              <a:t> - These are your EBE Support Officers – introductory email and touch base meeting in Autumn 1/2 (stress benefit of 1 on 1 support and to understand need for school)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E9BDF-BB44-4631-B1C5-60B91E52A0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48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E9BDF-BB44-4631-B1C5-60B91E52A0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132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E9BDF-BB44-4631-B1C5-60B91E52A0A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57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F57D-9A69-4E9B-AD3A-C18BCDFF4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CE096-95CB-47C3-9181-59A430738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F20C9-B170-459F-9105-286BC545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A6ED-ED6C-4CB1-8839-BA5A0A52BDDB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1E5B7-F916-494D-8100-994FDCFF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7A62F-8E6B-4E0A-8B32-EC6CA8EB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5EFA-A003-4F83-830D-D2C9DF33C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5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7D40E-D048-4472-9531-669A9AAF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642FD-FE62-4314-B972-95ED36CC2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EF7D3-4E38-411C-9ED6-3ED4739A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A6ED-ED6C-4CB1-8839-BA5A0A52BDDB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0F8B-D9F7-43B5-846B-BADD0016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40889-0AC3-4253-9971-A81DE3C4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5EFA-A003-4F83-830D-D2C9DF33C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08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44363-1288-472E-8D71-3C1AF99AC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FBB0D-29C6-4895-9B0F-6918AF6E1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8181-CCE8-4B77-9879-327E0947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A6ED-ED6C-4CB1-8839-BA5A0A52BDDB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670D0-DEA4-4FF5-9C66-F55429FFC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0B7E2-2901-4046-847E-71896AC0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5EFA-A003-4F83-830D-D2C9DF33C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25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22177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11344"/>
            <a:ext cx="10460848" cy="31936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1257106"/>
            <a:ext cx="9844617" cy="219042"/>
          </a:xfrm>
        </p:spPr>
        <p:txBody>
          <a:bodyPr/>
          <a:lstStyle>
            <a:lvl1pPr marL="0" indent="0">
              <a:buNone/>
              <a:defRPr b="1">
                <a:solidFill>
                  <a:srgbClr val="4E226B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466725" y="-9523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2133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A6E92-B8A2-B94D-A971-70FE32BC8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5104" y="228845"/>
            <a:ext cx="1287702" cy="10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7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3C1A66-F47D-2442-9988-0652C4AFAB2E}"/>
              </a:ext>
            </a:extLst>
          </p:cNvPr>
          <p:cNvSpPr/>
          <p:nvPr userDrawn="1"/>
        </p:nvSpPr>
        <p:spPr>
          <a:xfrm>
            <a:off x="0" y="530"/>
            <a:ext cx="12192000" cy="6856941"/>
          </a:xfrm>
          <a:prstGeom prst="rect">
            <a:avLst/>
          </a:prstGeom>
          <a:solidFill>
            <a:srgbClr val="4E22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5C614F0-CBB7-944E-87B8-BAD168D26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7383" y="5917285"/>
            <a:ext cx="1058965" cy="588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184356-920D-CE44-8236-588B41D8C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454" t="7929" b="-2428"/>
          <a:stretch/>
        </p:blipFill>
        <p:spPr>
          <a:xfrm>
            <a:off x="1" y="529"/>
            <a:ext cx="2937149" cy="5932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1FCF5B-2DD2-264A-920C-5B16F55B20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2540" y="2674207"/>
            <a:ext cx="4478381" cy="3708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1122363"/>
            <a:ext cx="5257801" cy="2387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800" b="1" spc="-67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5999" y="3733348"/>
            <a:ext cx="5257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spc="-67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Subtitle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4E0F38-9288-5844-B9FE-B268DD5C4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2686" r="65182"/>
          <a:stretch/>
        </p:blipFill>
        <p:spPr>
          <a:xfrm>
            <a:off x="10670473" y="-175803"/>
            <a:ext cx="1521527" cy="36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9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4A4F-1266-4562-B988-9FF1052A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F67AF-B11D-4970-B452-C997BCBB6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0D0FE-657D-432B-9903-CAA358CE4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A6ED-ED6C-4CB1-8839-BA5A0A52BDDB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ADD33-83BC-4637-A249-2AE51FDC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14F25-12D7-4450-99FA-DC118C5F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5EFA-A003-4F83-830D-D2C9DF33C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4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B282-1CD8-4900-81EE-C599ECE5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CCE32-47C2-48EC-B3EF-1E49257D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8D648-A19D-42EB-81DC-C7A00052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A6ED-ED6C-4CB1-8839-BA5A0A52BDDB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86CDA-F404-4A09-BADC-5C27C4D7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63F4A-E952-4D63-94C9-66A99EC7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5EFA-A003-4F83-830D-D2C9DF33C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ACE3-AD98-4EF4-8351-4216A5A1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37589-5EB5-4E7B-A52E-5165DFCAE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ED4CB-422B-4E0F-9686-3BB118E19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56816-C068-41AC-A09B-F6D0EFAE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A6ED-ED6C-4CB1-8839-BA5A0A52BDDB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89FF8-9BC3-48DC-BDD5-084AC46F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A7AD1-8AB4-41BE-8478-E5805431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5EFA-A003-4F83-830D-D2C9DF33C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1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1061-A732-4BD0-9BA5-4A62BEFD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B40FC-A6FF-4A47-8C02-8676FE607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9232C-A917-41D6-98C2-32EA0F2A5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02402-09CA-4ABE-87CA-BB9ED72D4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2AA1D-7779-4722-82EC-47A021CD7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CBCF05-A9D3-4DB9-9E93-102D608B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A6ED-ED6C-4CB1-8839-BA5A0A52BDDB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978483-05B6-4C68-A0DD-2FF171C6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F3861D-B1D8-453F-AC5E-2C65D8C4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5EFA-A003-4F83-830D-D2C9DF33C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87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D472-9CDC-4206-A4DB-6FD37130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597079-B581-4D7A-A14A-D923627C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A6ED-ED6C-4CB1-8839-BA5A0A52BDDB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7D08C-E597-4E30-94A6-6D6274C1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89CCC-E19E-4B1D-BF9C-32EBC3DE9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5EFA-A003-4F83-830D-D2C9DF33C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1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6BA57-794D-4634-99C5-5282A273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A6ED-ED6C-4CB1-8839-BA5A0A52BDDB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EB934-0872-47E5-8D0D-98D738DCD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BCCF3-BFD7-482D-9D98-44F74E8B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5EFA-A003-4F83-830D-D2C9DF33C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16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2C75-AA86-4136-A0D8-4546D803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4AFD7-19F3-4658-8BD3-76A3E0403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A45D-5554-4D2A-95F3-A5A78DF85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C777C-F550-42C3-BB5B-FCA91CBA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A6ED-ED6C-4CB1-8839-BA5A0A52BDDB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6B77D-3AD7-468A-AE3F-B7210A467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04697-2412-446D-B697-124D23D6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5EFA-A003-4F83-830D-D2C9DF33C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09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9DA4-5CC1-4851-A7E6-F0F8B83B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AF93F1-4725-4F8B-BC8D-BB0BD6A81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A3FBA-B22A-4F33-BF73-44EBFF85F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830F4-8732-4A45-9E84-23ADEEC77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A6ED-ED6C-4CB1-8839-BA5A0A52BDDB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23408-8FA0-478B-8B0C-5B5CF8FF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DA22E-17BE-48A5-A849-9BC27D95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5EFA-A003-4F83-830D-D2C9DF33C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65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4E0C82-8103-4C39-8BA2-7DD5DA9CD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D2254-0E2E-40CF-A63F-918C173F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D39CA-3171-4452-9957-1B9C8DBB3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CA6ED-ED6C-4CB1-8839-BA5A0A52BDDB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55503-BA74-4C56-917F-AE3B2D05C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3785-ED31-4432-8EE4-08672855E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5EFA-A003-4F83-830D-D2C9DF33C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36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SchoolsHR.Helpdesk@walthamforest.gov.uk" TargetMode="External"/><Relationship Id="rId13" Type="http://schemas.openxmlformats.org/officeDocument/2006/relationships/hyperlink" Target="mailto:insurance-section@walthamforest.gov.uk" TargetMode="External"/><Relationship Id="rId18" Type="http://schemas.openxmlformats.org/officeDocument/2006/relationships/hyperlink" Target="https://thehub-beta.walthamforest.gov.uk/hub-newsletter-signup" TargetMode="External"/><Relationship Id="rId3" Type="http://schemas.openxmlformats.org/officeDocument/2006/relationships/hyperlink" Target="mailto:EducationFinance@walthamforest.gov.uk" TargetMode="External"/><Relationship Id="rId7" Type="http://schemas.openxmlformats.org/officeDocument/2006/relationships/hyperlink" Target="mailto:healthandsafety@walthamforest.gov.uk" TargetMode="External"/><Relationship Id="rId12" Type="http://schemas.openxmlformats.org/officeDocument/2006/relationships/hyperlink" Target="mailto:SEND@walthamforest.gov.uk" TargetMode="External"/><Relationship Id="rId17" Type="http://schemas.openxmlformats.org/officeDocument/2006/relationships/hyperlink" Target="mailto:thehub@walthamforest.gov.uk" TargetMode="External"/><Relationship Id="rId2" Type="http://schemas.openxmlformats.org/officeDocument/2006/relationships/hyperlink" Target="mailto:EBE.Helpdesk@walthamforest.gov.uk" TargetMode="External"/><Relationship Id="rId16" Type="http://schemas.openxmlformats.org/officeDocument/2006/relationships/hyperlink" Target="mailto:Energyteam@walthamforest.gov.uk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ublic.Health@walthamforest.gov.uk" TargetMode="External"/><Relationship Id="rId11" Type="http://schemas.openxmlformats.org/officeDocument/2006/relationships/hyperlink" Target="mailto:school.admissions@walthamforest.gov.uk" TargetMode="External"/><Relationship Id="rId5" Type="http://schemas.openxmlformats.org/officeDocument/2006/relationships/hyperlink" Target="mailto:wftsfinance@walthamforest.gov.uk" TargetMode="External"/><Relationship Id="rId15" Type="http://schemas.openxmlformats.org/officeDocument/2006/relationships/hyperlink" Target="mailto:ttowaltham@hrod.co.uk" TargetMode="External"/><Relationship Id="rId10" Type="http://schemas.openxmlformats.org/officeDocument/2006/relationships/hyperlink" Target="mailto:Pensions@walthamforest.gov.uk" TargetMode="External"/><Relationship Id="rId4" Type="http://schemas.openxmlformats.org/officeDocument/2006/relationships/hyperlink" Target="mailto:wftradedservices@walthamforest.gov.uk" TargetMode="External"/><Relationship Id="rId9" Type="http://schemas.openxmlformats.org/officeDocument/2006/relationships/hyperlink" Target="mailto:Governor.services@walthamforest.gov.uk" TargetMode="External"/><Relationship Id="rId14" Type="http://schemas.openxmlformats.org/officeDocument/2006/relationships/hyperlink" Target="mailto:earlyyears@walthamforest.gov.uk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accessgroup.com/education/" TargetMode="External"/><Relationship Id="rId3" Type="http://schemas.openxmlformats.org/officeDocument/2006/relationships/hyperlink" Target="https://thehub-beta.walthamforest.gov.uk/education-business-effectiveness-service" TargetMode="External"/><Relationship Id="rId7" Type="http://schemas.openxmlformats.org/officeDocument/2006/relationships/hyperlink" Target="https://go.education.accessacloud.com/login.aspx?state=EFo7T1HhS7QFShck1HEqhGNTcGraao%2b%2b%2bjFjm9z8vZvjl4cHBJDLovMY7Bbw7Wqosn%2bbOcaCVmnZ2%2fasiVBk2poY46XZcUp206dJsnTwGSs%3d&amp;_gl=1*1avds66*_gcl_au*NTQzODY5NTQ4LjE3MjY1MDI0MTc.*_ga*MjA4NTcyNjI5OC4xNzI2NTAyNDE3*_ga_32SNLM7F0E*MTcyNjUwMjQxNy4xLjEuMTcyNjUwMjQyNC41My4wLjg1MTQ2MDkwOA.." TargetMode="External"/><Relationship Id="rId2" Type="http://schemas.openxmlformats.org/officeDocument/2006/relationships/hyperlink" Target="mailto:EBE.Helpdesk@WalthamForest.gov.uk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EducationFinance@walthamforest.gov.uk" TargetMode="External"/><Relationship Id="rId5" Type="http://schemas.openxmlformats.org/officeDocument/2006/relationships/hyperlink" Target="mailto:ebe.helpdesk@walthamforest.gov.uk" TargetMode="External"/><Relationship Id="rId4" Type="http://schemas.openxmlformats.org/officeDocument/2006/relationships/hyperlink" Target="mailto:wftradedservices@walthamforest.gov.uk" TargetMode="External"/><Relationship Id="rId9" Type="http://schemas.openxmlformats.org/officeDocument/2006/relationships/hyperlink" Target="https://thehub-beta.walthamforest.gov.uk/hub-newsletter-signu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E713-9CD2-6341-AF99-DEDBB9C82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010021"/>
            <a:ext cx="5257801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  <a:cs typeface="Arial"/>
              </a:rPr>
              <a:t>Education Business Effectiveness  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br>
              <a:rPr lang="en-GB" sz="3100" dirty="0">
                <a:latin typeface="+mj-lt"/>
                <a:ea typeface="Calibri Light"/>
                <a:cs typeface="Arial"/>
              </a:rPr>
            </a:br>
            <a:r>
              <a:rPr lang="en-GB" sz="3100" dirty="0">
                <a:latin typeface="+mj-lt"/>
                <a:ea typeface="Calibri Light"/>
                <a:cs typeface="Arial"/>
              </a:rPr>
              <a:t>SBM Induction</a:t>
            </a:r>
            <a:br>
              <a:rPr lang="en-GB" sz="3100" dirty="0">
                <a:latin typeface="+mj-lt"/>
                <a:ea typeface="Calibri Light"/>
                <a:cs typeface="Arial"/>
              </a:rPr>
            </a:br>
            <a:br>
              <a:rPr lang="en-GB" sz="3100" dirty="0">
                <a:latin typeface="+mj-lt"/>
                <a:ea typeface="Calibri Light"/>
                <a:cs typeface="Arial"/>
              </a:rPr>
            </a:br>
            <a:r>
              <a:rPr lang="en-GB" sz="3100" dirty="0">
                <a:latin typeface="+mj-lt"/>
                <a:ea typeface="Calibri Light"/>
                <a:cs typeface="Calibri Light"/>
              </a:rPr>
              <a:t>Individual School Business Support </a:t>
            </a:r>
            <a:br>
              <a:rPr lang="en-GB" sz="3100" dirty="0">
                <a:latin typeface="+mj-lt"/>
                <a:cs typeface="Arial"/>
              </a:rPr>
            </a:br>
            <a:r>
              <a:rPr lang="en-GB" sz="3100" dirty="0">
                <a:latin typeface="+mj-lt"/>
                <a:cs typeface="Arial"/>
              </a:rPr>
              <a:t>September 2024</a:t>
            </a:r>
            <a:br>
              <a:rPr lang="en-GB" sz="3100" dirty="0">
                <a:latin typeface="+mn-lt"/>
                <a:cs typeface="Arial"/>
              </a:rPr>
            </a:br>
            <a:br>
              <a:rPr lang="en-GB" sz="3100" dirty="0">
                <a:latin typeface="+mn-lt"/>
                <a:cs typeface="Arial"/>
              </a:rPr>
            </a:br>
            <a:endParaRPr lang="en-GB" sz="3100" dirty="0">
              <a:latin typeface="+mn-lt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94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031B2B9-D331-CA3B-A3CC-5486A9DAE474}"/>
              </a:ext>
            </a:extLst>
          </p:cNvPr>
          <p:cNvSpPr txBox="1"/>
          <p:nvPr/>
        </p:nvSpPr>
        <p:spPr>
          <a:xfrm>
            <a:off x="304800" y="1740669"/>
            <a:ext cx="2653034" cy="4524315"/>
          </a:xfrm>
          <a:prstGeom prst="rect">
            <a:avLst/>
          </a:prstGeom>
          <a:noFill/>
          <a:ln w="25400">
            <a:solidFill>
              <a:srgbClr val="4E226B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D022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D0226D"/>
                </a:solidFill>
              </a:rPr>
              <a:t>Information and guidance relating to school business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D022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D0226D"/>
                </a:solidFill>
              </a:rPr>
              <a:t>Fortnightly 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D022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D0226D"/>
                </a:solidFill>
              </a:rPr>
              <a:t>School policy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D022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D0226D"/>
                </a:solidFill>
              </a:rPr>
              <a:t>LBWF Schools Forum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D022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D022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D0226D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E61657C-F3D4-46D6-BA5D-F25B1614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9" y="114714"/>
            <a:ext cx="10460037" cy="1268656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4E226B"/>
                </a:solidFill>
              </a:rPr>
              <a:t>The Hub Website</a:t>
            </a:r>
            <a:endParaRPr lang="en-GB" sz="2000" b="1" dirty="0">
              <a:solidFill>
                <a:srgbClr val="4E226B"/>
              </a:solidFill>
            </a:endParaRPr>
          </a:p>
        </p:txBody>
      </p:sp>
      <p:pic>
        <p:nvPicPr>
          <p:cNvPr id="5" name="Picture 4" descr="A collage of a person holding a phone&#10;&#10;Description automatically generated">
            <a:extLst>
              <a:ext uri="{FF2B5EF4-FFF2-40B4-BE49-F238E27FC236}">
                <a16:creationId xmlns:a16="http://schemas.microsoft.com/office/drawing/2014/main" id="{9C6E221E-31D4-B9B6-B417-6E66C3772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34" y="1740668"/>
            <a:ext cx="8698457" cy="4524315"/>
          </a:xfrm>
          <a:prstGeom prst="rect">
            <a:avLst/>
          </a:prstGeom>
          <a:ln w="22225">
            <a:solidFill>
              <a:srgbClr val="4E226B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A91F83-CAC4-1AA9-4BA1-CA677FE8CDC0}"/>
              </a:ext>
            </a:extLst>
          </p:cNvPr>
          <p:cNvSpPr txBox="1"/>
          <p:nvPr/>
        </p:nvSpPr>
        <p:spPr>
          <a:xfrm>
            <a:off x="5357091" y="564376"/>
            <a:ext cx="4331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u="sng" dirty="0">
                <a:solidFill>
                  <a:srgbClr val="D0226D"/>
                </a:solidFill>
                <a:latin typeface="+mn-lt"/>
              </a:rPr>
              <a:t>https://thehub-beta.walthamforest.gov.uk/</a:t>
            </a:r>
            <a:endParaRPr lang="en-GB" u="sng" dirty="0">
              <a:solidFill>
                <a:srgbClr val="D022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6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8DD0CB-CFDD-8024-C1E3-CB65F79D7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517425"/>
            <a:ext cx="5168207" cy="4734830"/>
          </a:xfrm>
          <a:ln w="25400">
            <a:solidFill>
              <a:schemeClr val="accent3"/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360000">
              <a:lnSpc>
                <a:spcPct val="110000"/>
              </a:lnSpc>
            </a:pPr>
            <a:r>
              <a:rPr lang="en-GB" sz="1900" b="1" dirty="0">
                <a:solidFill>
                  <a:srgbClr val="4E226B"/>
                </a:solidFill>
                <a:latin typeface="+mj-lt"/>
              </a:rPr>
              <a:t>EBE Helpdesk - </a:t>
            </a:r>
            <a:r>
              <a:rPr lang="en-GB" sz="1900" dirty="0">
                <a:solidFill>
                  <a:srgbClr val="D0226D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EBE.Helpdesk@walthamforest.gov.uk</a:t>
            </a:r>
            <a:r>
              <a:rPr lang="en-GB" sz="1900" dirty="0">
                <a:solidFill>
                  <a:srgbClr val="D0226D"/>
                </a:solidFill>
                <a:latin typeface="+mj-lt"/>
              </a:rPr>
              <a:t> </a:t>
            </a:r>
          </a:p>
          <a:p>
            <a:pPr marL="360000">
              <a:lnSpc>
                <a:spcPct val="80000"/>
              </a:lnSpc>
            </a:pPr>
            <a:r>
              <a:rPr lang="en-GB" sz="1900" b="1" dirty="0">
                <a:solidFill>
                  <a:srgbClr val="4E226B"/>
                </a:solidFill>
                <a:latin typeface="+mj-lt"/>
              </a:rPr>
              <a:t>Education Finance - </a:t>
            </a:r>
            <a:r>
              <a:rPr lang="en-GB" sz="1900" dirty="0">
                <a:solidFill>
                  <a:srgbClr val="D0226D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EducationFinance@walthamforest.gov.uk</a:t>
            </a:r>
            <a:r>
              <a:rPr lang="en-GB" sz="1900" dirty="0">
                <a:solidFill>
                  <a:srgbClr val="D0226D"/>
                </a:solidFill>
                <a:latin typeface="+mj-lt"/>
              </a:rPr>
              <a:t> </a:t>
            </a:r>
          </a:p>
          <a:p>
            <a:pPr marL="360000">
              <a:lnSpc>
                <a:spcPct val="80000"/>
              </a:lnSpc>
            </a:pPr>
            <a:r>
              <a:rPr lang="en-GB" sz="1900" b="1" dirty="0">
                <a:solidFill>
                  <a:srgbClr val="4E226B"/>
                </a:solidFill>
                <a:latin typeface="+mj-lt"/>
              </a:rPr>
              <a:t>Traded Services - </a:t>
            </a:r>
            <a:r>
              <a:rPr lang="en-GB" sz="1900" dirty="0">
                <a:solidFill>
                  <a:srgbClr val="D0226D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wftradedservices@walthamforest.gov.uk</a:t>
            </a:r>
            <a:r>
              <a:rPr lang="en-GB" sz="1900" dirty="0">
                <a:solidFill>
                  <a:srgbClr val="D0226D"/>
                </a:solidFill>
                <a:latin typeface="+mj-lt"/>
              </a:rPr>
              <a:t> </a:t>
            </a:r>
          </a:p>
          <a:p>
            <a:pPr marL="360000">
              <a:lnSpc>
                <a:spcPct val="80000"/>
              </a:lnSpc>
            </a:pPr>
            <a:r>
              <a:rPr lang="en-GB" sz="1900" b="1" dirty="0">
                <a:solidFill>
                  <a:srgbClr val="4E226B"/>
                </a:solidFill>
                <a:latin typeface="+mj-lt"/>
              </a:rPr>
              <a:t>Traded Services Finance - </a:t>
            </a:r>
            <a:r>
              <a:rPr lang="en-GB" sz="1900" dirty="0">
                <a:solidFill>
                  <a:srgbClr val="D0226D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wftsfinance@walthamforest.gov.uk</a:t>
            </a:r>
            <a:r>
              <a:rPr lang="en-GB" sz="1900" dirty="0">
                <a:solidFill>
                  <a:srgbClr val="D0226D"/>
                </a:solidFill>
                <a:latin typeface="+mj-lt"/>
              </a:rPr>
              <a:t> </a:t>
            </a:r>
          </a:p>
          <a:p>
            <a:pPr marL="360000">
              <a:lnSpc>
                <a:spcPct val="80000"/>
              </a:lnSpc>
            </a:pPr>
            <a:r>
              <a:rPr lang="en-GB" sz="1900" b="1" dirty="0">
                <a:solidFill>
                  <a:srgbClr val="4E226B"/>
                </a:solidFill>
                <a:latin typeface="+mj-lt"/>
              </a:rPr>
              <a:t>Public Health - </a:t>
            </a:r>
            <a:r>
              <a:rPr lang="en-GB" sz="1900" dirty="0">
                <a:solidFill>
                  <a:srgbClr val="D0226D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Public.Health@walthamforest.gov.uk</a:t>
            </a:r>
            <a:r>
              <a:rPr lang="en-GB" sz="1900" dirty="0">
                <a:solidFill>
                  <a:srgbClr val="D0226D"/>
                </a:solidFill>
                <a:latin typeface="+mj-lt"/>
              </a:rPr>
              <a:t> </a:t>
            </a:r>
          </a:p>
          <a:p>
            <a:pPr marL="360000">
              <a:lnSpc>
                <a:spcPct val="80000"/>
              </a:lnSpc>
            </a:pPr>
            <a:r>
              <a:rPr lang="en-GB" sz="1900" b="1" dirty="0">
                <a:solidFill>
                  <a:srgbClr val="4E226B"/>
                </a:solidFill>
                <a:latin typeface="+mj-lt"/>
              </a:rPr>
              <a:t>Health &amp; Safety - </a:t>
            </a:r>
            <a:r>
              <a:rPr lang="en-GB" sz="1900" dirty="0">
                <a:solidFill>
                  <a:srgbClr val="D0226D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healthandsafety@walthamforest.gov.uk</a:t>
            </a:r>
            <a:r>
              <a:rPr lang="en-GB" sz="1900" dirty="0">
                <a:solidFill>
                  <a:srgbClr val="D0226D"/>
                </a:solidFill>
                <a:latin typeface="+mj-lt"/>
              </a:rPr>
              <a:t> </a:t>
            </a:r>
          </a:p>
          <a:p>
            <a:pPr marL="360000">
              <a:lnSpc>
                <a:spcPct val="80000"/>
              </a:lnSpc>
            </a:pPr>
            <a:r>
              <a:rPr lang="en-GB" sz="1900" b="1" dirty="0">
                <a:solidFill>
                  <a:srgbClr val="4E226B"/>
                </a:solidFill>
                <a:latin typeface="+mj-lt"/>
              </a:rPr>
              <a:t>Schools’ HR - </a:t>
            </a:r>
            <a:r>
              <a:rPr lang="en-GB" sz="1900" dirty="0">
                <a:solidFill>
                  <a:srgbClr val="D0226D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SchoolsHR.Helpdesk@walthamforest.gov.uk</a:t>
            </a:r>
            <a:endParaRPr lang="en-GB" sz="1900" dirty="0">
              <a:solidFill>
                <a:srgbClr val="D0226D"/>
              </a:solidFill>
              <a:latin typeface="+mj-lt"/>
            </a:endParaRPr>
          </a:p>
          <a:p>
            <a:pPr marL="360000">
              <a:lnSpc>
                <a:spcPct val="80000"/>
              </a:lnSpc>
            </a:pPr>
            <a:r>
              <a:rPr lang="en-GB" sz="1900" b="1" dirty="0">
                <a:solidFill>
                  <a:srgbClr val="4E226B"/>
                </a:solidFill>
                <a:latin typeface="+mj-lt"/>
              </a:rPr>
              <a:t>Governor Services - </a:t>
            </a:r>
            <a:r>
              <a:rPr lang="en-GB" sz="1900" dirty="0">
                <a:solidFill>
                  <a:srgbClr val="D0226D"/>
                </a:solidFill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Governor.services@walthamforest.gov.uk</a:t>
            </a:r>
            <a:endParaRPr lang="en-GB" sz="1900" dirty="0">
              <a:solidFill>
                <a:srgbClr val="D0226D"/>
              </a:solidFill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1ED9B3-3074-9EB8-F334-76F4078D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05745"/>
            <a:ext cx="10460848" cy="319360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rgbClr val="4E226B"/>
                </a:solidFill>
                <a:cs typeface="Arial" panose="020B0604020202020204" pitchFamily="34" charset="0"/>
              </a:rPr>
              <a:t>Useful Contacts</a:t>
            </a:r>
            <a:endParaRPr lang="en-GB" dirty="0">
              <a:solidFill>
                <a:srgbClr val="4E226B"/>
              </a:solidFill>
              <a:cs typeface="Arial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4CB76F8-7B8F-0A79-3D68-26FA5374B2F9}"/>
              </a:ext>
            </a:extLst>
          </p:cNvPr>
          <p:cNvSpPr txBox="1">
            <a:spLocks/>
          </p:cNvSpPr>
          <p:nvPr/>
        </p:nvSpPr>
        <p:spPr>
          <a:xfrm>
            <a:off x="6096000" y="1517425"/>
            <a:ext cx="5168207" cy="4734830"/>
          </a:xfrm>
          <a:prstGeom prst="rect">
            <a:avLst/>
          </a:prstGeom>
          <a:ln w="25400">
            <a:solidFill>
              <a:schemeClr val="accent3"/>
            </a:solidFill>
            <a:prstDash val="dash"/>
          </a:ln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>
              <a:lnSpc>
                <a:spcPct val="110000"/>
              </a:lnSpc>
            </a:pPr>
            <a:r>
              <a:rPr lang="en-GB" sz="1900" b="1" dirty="0">
                <a:solidFill>
                  <a:srgbClr val="4E226B"/>
                </a:solidFill>
                <a:latin typeface="+mj-lt"/>
              </a:rPr>
              <a:t>Pensions - </a:t>
            </a:r>
            <a:r>
              <a:rPr lang="en-GB" sz="1900" b="0" i="0" u="sng" strike="noStrike" dirty="0">
                <a:solidFill>
                  <a:srgbClr val="D0226D"/>
                </a:solidFill>
                <a:effectLst/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Pensions@walthamforest.gov.uk</a:t>
            </a:r>
            <a:r>
              <a:rPr lang="en-GB" sz="1900" b="0" i="0" u="none" strike="noStrike" dirty="0">
                <a:solidFill>
                  <a:srgbClr val="D0226D"/>
                </a:solidFill>
                <a:effectLst/>
                <a:latin typeface="+mj-lt"/>
              </a:rPr>
              <a:t>  </a:t>
            </a:r>
            <a:endParaRPr lang="en-GB" sz="1900" b="1" i="0" strike="noStrike" dirty="0">
              <a:solidFill>
                <a:srgbClr val="D0226D"/>
              </a:solidFill>
              <a:effectLst/>
              <a:latin typeface="+mj-lt"/>
            </a:endParaRPr>
          </a:p>
          <a:p>
            <a:pPr marL="360000"/>
            <a:r>
              <a:rPr lang="en-US" sz="1900" b="1" dirty="0">
                <a:solidFill>
                  <a:srgbClr val="4E226B"/>
                </a:solidFill>
                <a:latin typeface="+mj-lt"/>
              </a:rPr>
              <a:t>Admissions - </a:t>
            </a:r>
            <a:r>
              <a:rPr lang="en-US" sz="1900" b="0" i="0" u="sng" strike="noStrike" dirty="0">
                <a:solidFill>
                  <a:srgbClr val="D0226D"/>
                </a:solidFill>
                <a:effectLst/>
                <a:latin typeface="+mj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school.admissions@walthamforest.gov.uk</a:t>
            </a:r>
            <a:endParaRPr lang="en-US" sz="1900" b="0" i="0" u="sng" strike="noStrike" dirty="0">
              <a:solidFill>
                <a:srgbClr val="D0226D"/>
              </a:solidFill>
              <a:effectLst/>
              <a:latin typeface="+mj-lt"/>
            </a:endParaRPr>
          </a:p>
          <a:p>
            <a:pPr marL="360000"/>
            <a:r>
              <a:rPr lang="en-US" sz="1900" b="1" dirty="0">
                <a:solidFill>
                  <a:srgbClr val="4E226B"/>
                </a:solidFill>
                <a:latin typeface="+mj-lt"/>
              </a:rPr>
              <a:t>SEND Service </a:t>
            </a:r>
            <a:r>
              <a:rPr lang="en-US" sz="1900" u="sng" dirty="0">
                <a:solidFill>
                  <a:srgbClr val="4E226B"/>
                </a:solidFill>
                <a:latin typeface="+mj-lt"/>
              </a:rPr>
              <a:t>– </a:t>
            </a:r>
            <a:r>
              <a:rPr lang="en-US" sz="1900" u="sng" dirty="0">
                <a:solidFill>
                  <a:srgbClr val="D0226D"/>
                </a:solidFill>
                <a:latin typeface="+mj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SEND@walthamforest.gov.uk</a:t>
            </a:r>
            <a:endParaRPr lang="en-US" sz="1900" u="sng" dirty="0">
              <a:solidFill>
                <a:srgbClr val="D0226D"/>
              </a:solidFill>
              <a:latin typeface="+mj-lt"/>
            </a:endParaRPr>
          </a:p>
          <a:p>
            <a:pPr marL="360000"/>
            <a:r>
              <a:rPr lang="en-GB" sz="1900" b="1" dirty="0">
                <a:solidFill>
                  <a:srgbClr val="4E226B"/>
                </a:solidFill>
                <a:latin typeface="+mj-lt"/>
              </a:rPr>
              <a:t>Insurance</a:t>
            </a:r>
            <a:r>
              <a:rPr lang="en-GB" sz="1900" dirty="0">
                <a:solidFill>
                  <a:srgbClr val="4E226B"/>
                </a:solidFill>
                <a:latin typeface="+mj-lt"/>
              </a:rPr>
              <a:t> - </a:t>
            </a:r>
            <a:r>
              <a:rPr lang="en-GB" sz="1900" dirty="0">
                <a:solidFill>
                  <a:srgbClr val="D0226D"/>
                </a:solidFill>
                <a:latin typeface="+mj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insurancesection@walthamforest.gov.uk</a:t>
            </a:r>
            <a:endParaRPr lang="en-GB" sz="1900" dirty="0">
              <a:solidFill>
                <a:srgbClr val="D0226D"/>
              </a:solidFill>
              <a:latin typeface="+mj-lt"/>
            </a:endParaRPr>
          </a:p>
          <a:p>
            <a:pPr marL="360000"/>
            <a:r>
              <a:rPr lang="en-GB" sz="1900" b="1" dirty="0">
                <a:solidFill>
                  <a:srgbClr val="4E226B"/>
                </a:solidFill>
                <a:latin typeface="+mj-lt"/>
              </a:rPr>
              <a:t>Early Years </a:t>
            </a:r>
            <a:r>
              <a:rPr lang="en-GB" sz="1900" dirty="0">
                <a:solidFill>
                  <a:srgbClr val="4E226B"/>
                </a:solidFill>
                <a:latin typeface="+mj-lt"/>
              </a:rPr>
              <a:t>- </a:t>
            </a:r>
            <a:r>
              <a:rPr lang="en-GB" sz="1900" dirty="0">
                <a:solidFill>
                  <a:srgbClr val="D0226D"/>
                </a:solidFill>
                <a:latin typeface="+mj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earlyyears@walthamforest.gov.uk</a:t>
            </a:r>
            <a:r>
              <a:rPr lang="en-GB" sz="1900" dirty="0">
                <a:solidFill>
                  <a:srgbClr val="D0226D"/>
                </a:solidFill>
                <a:latin typeface="+mj-lt"/>
              </a:rPr>
              <a:t> </a:t>
            </a:r>
          </a:p>
          <a:p>
            <a:pPr marL="360000"/>
            <a:r>
              <a:rPr lang="en-GB" sz="1900" b="1" dirty="0">
                <a:solidFill>
                  <a:srgbClr val="4E226B"/>
                </a:solidFill>
                <a:latin typeface="+mj-lt"/>
              </a:rPr>
              <a:t>School Annual Leave Agreement (SALA) </a:t>
            </a:r>
            <a:r>
              <a:rPr lang="en-GB" sz="1900" dirty="0">
                <a:solidFill>
                  <a:srgbClr val="4E226B"/>
                </a:solidFill>
                <a:latin typeface="+mj-lt"/>
              </a:rPr>
              <a:t>– </a:t>
            </a:r>
            <a:r>
              <a:rPr lang="en-GB" sz="1900" dirty="0">
                <a:solidFill>
                  <a:srgbClr val="D0226D"/>
                </a:solidFill>
                <a:latin typeface="+mj-l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ttowaltham@hrod.co.uk</a:t>
            </a:r>
            <a:endParaRPr lang="en-GB" sz="1900" dirty="0">
              <a:solidFill>
                <a:srgbClr val="D0226D"/>
              </a:solidFill>
              <a:latin typeface="+mj-lt"/>
            </a:endParaRPr>
          </a:p>
          <a:p>
            <a:pPr marL="360000"/>
            <a:r>
              <a:rPr lang="en-GB" sz="1900" b="1" i="0" u="none" strike="noStrike" dirty="0">
                <a:solidFill>
                  <a:srgbClr val="4E226B"/>
                </a:solidFill>
                <a:effectLst/>
                <a:latin typeface="+mj-lt"/>
              </a:rPr>
              <a:t>Energy Team </a:t>
            </a:r>
            <a:r>
              <a:rPr lang="en-GB" sz="1900" b="0" i="0" u="none" strike="noStrike" dirty="0">
                <a:solidFill>
                  <a:srgbClr val="4E226B"/>
                </a:solidFill>
                <a:effectLst/>
                <a:latin typeface="+mj-lt"/>
              </a:rPr>
              <a:t>- </a:t>
            </a:r>
            <a:r>
              <a:rPr lang="en-GB" sz="1900" i="0" u="sng" strike="noStrike" dirty="0">
                <a:solidFill>
                  <a:srgbClr val="D0226D"/>
                </a:solidFill>
                <a:effectLst/>
                <a:latin typeface="+mj-lt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Energyteam@walthamforest.gov.uk</a:t>
            </a:r>
            <a:endParaRPr lang="en-GB" sz="1900" i="0" u="sng" strike="noStrike" dirty="0">
              <a:solidFill>
                <a:srgbClr val="D0226D"/>
              </a:solidFill>
              <a:effectLst/>
              <a:latin typeface="+mj-lt"/>
            </a:endParaRPr>
          </a:p>
          <a:p>
            <a:pPr marL="360000"/>
            <a:r>
              <a:rPr lang="en-GB" sz="1900" b="1" dirty="0">
                <a:solidFill>
                  <a:srgbClr val="4E226B"/>
                </a:solidFill>
                <a:latin typeface="+mj-lt"/>
              </a:rPr>
              <a:t>The Hub </a:t>
            </a:r>
            <a:r>
              <a:rPr lang="en-GB" sz="1900" u="sng" dirty="0">
                <a:solidFill>
                  <a:srgbClr val="4E226B"/>
                </a:solidFill>
                <a:latin typeface="+mj-lt"/>
              </a:rPr>
              <a:t>- </a:t>
            </a:r>
            <a:r>
              <a:rPr lang="en-US" sz="1900" b="0" i="0" u="sng" strike="noStrike" dirty="0">
                <a:solidFill>
                  <a:srgbClr val="D0226D"/>
                </a:solidFill>
                <a:effectLst/>
                <a:latin typeface="+mj-l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thehub@walthamforest.gov.uk</a:t>
            </a:r>
            <a:r>
              <a:rPr lang="en-US" sz="1900" b="0" i="0" u="none" strike="noStrike" dirty="0">
                <a:solidFill>
                  <a:srgbClr val="D0226D"/>
                </a:solidFill>
                <a:effectLst/>
                <a:latin typeface="+mj-lt"/>
              </a:rPr>
              <a:t> </a:t>
            </a:r>
            <a:endParaRPr lang="en-GB" sz="1900" i="0" dirty="0">
              <a:solidFill>
                <a:srgbClr val="D0226D"/>
              </a:solidFill>
              <a:effectLst/>
              <a:latin typeface="+mj-lt"/>
            </a:endParaRPr>
          </a:p>
          <a:p>
            <a:pPr marL="360000"/>
            <a:r>
              <a:rPr lang="en-GB" sz="1900" b="1" dirty="0">
                <a:solidFill>
                  <a:srgbClr val="4E226B"/>
                </a:solidFill>
                <a:latin typeface="+mj-lt"/>
              </a:rPr>
              <a:t>The HUB newsletter - </a:t>
            </a:r>
            <a:r>
              <a:rPr lang="en-GB" sz="1900" u="sng" dirty="0">
                <a:solidFill>
                  <a:srgbClr val="D0226D"/>
                </a:solidFill>
                <a:latin typeface="+mj-lt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https://thehubbeta.walthamforest.gov.uk/hub-newsletter-signup</a:t>
            </a:r>
            <a:r>
              <a:rPr lang="en-GB" sz="1900" dirty="0">
                <a:solidFill>
                  <a:srgbClr val="D0226D"/>
                </a:solidFill>
                <a:latin typeface="+mj-lt"/>
              </a:rPr>
              <a:t> </a:t>
            </a:r>
          </a:p>
          <a:p>
            <a:endParaRPr lang="en-US" sz="1800" u="sng" dirty="0">
              <a:solidFill>
                <a:srgbClr val="0563C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707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1ED9B3-3074-9EB8-F334-76F4078D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69" y="605745"/>
            <a:ext cx="10460848" cy="319360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rgbClr val="4E226B"/>
                </a:solidFill>
                <a:cs typeface="Arial" panose="020B0604020202020204" pitchFamily="34" charset="0"/>
              </a:rPr>
              <a:t>New SBM Checklist</a:t>
            </a:r>
            <a:endParaRPr lang="en-GB" dirty="0">
              <a:solidFill>
                <a:srgbClr val="4E226B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DA841-690D-20F6-0383-641BBDD99821}"/>
              </a:ext>
            </a:extLst>
          </p:cNvPr>
          <p:cNvSpPr txBox="1"/>
          <p:nvPr/>
        </p:nvSpPr>
        <p:spPr>
          <a:xfrm>
            <a:off x="685569" y="1512276"/>
            <a:ext cx="10878358" cy="4431983"/>
          </a:xfrm>
          <a:prstGeom prst="rect">
            <a:avLst/>
          </a:prstGeom>
          <a:noFill/>
          <a:ln w="25400">
            <a:solidFill>
              <a:srgbClr val="D0226D"/>
            </a:solidFill>
            <a:prstDash val="dash"/>
          </a:ln>
        </p:spPr>
        <p:txBody>
          <a:bodyPr wrap="square">
            <a:spAutoFit/>
          </a:bodyPr>
          <a:lstStyle/>
          <a:p>
            <a:pPr marL="171450" indent="-171450" algn="l" rtl="0" fontAlgn="base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WF SBM Network meetings 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- Ensure you have received email invites to the three WF SBM Network meetings for the academic year (held via Microsoft Teams) - Please contact </a:t>
            </a:r>
            <a:r>
              <a:rPr lang="en-GB" sz="1400" b="0" i="0" u="sng" strike="noStrike" dirty="0">
                <a:solidFill>
                  <a:srgbClr val="0000FF"/>
                </a:solidFill>
                <a:effectLst/>
                <a:latin typeface="+mj-lt"/>
                <a:hlinkClick r:id="rId2"/>
              </a:rPr>
              <a:t>ebe.helpdesk@walthamforest.gov.uk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 for further details and consult The Hub website for meeting dates - 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+mj-lt"/>
                <a:hlinkClick r:id="rId3"/>
              </a:rPr>
              <a:t>https://thehub-beta.walthamforest.gov.uk/education-business-effectiveness-service  </a:t>
            </a:r>
            <a:endParaRPr lang="en-GB" sz="14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marL="171450" indent="-171450" algn="l" rtl="0" fontAlgn="base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Waltham Forest traded services -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Ensure you have your login details for Waltham Forest Traded Services an online portal (WF Online) where you can access a range of paid for services to further support your work in Education- Please contact </a:t>
            </a:r>
            <a:r>
              <a:rPr lang="en-GB" sz="1400" b="0" i="0" u="sng" strike="noStrike" dirty="0">
                <a:solidFill>
                  <a:srgbClr val="0000FF"/>
                </a:solidFill>
                <a:effectLst/>
                <a:latin typeface="+mj-lt"/>
                <a:hlinkClick r:id="rId4"/>
              </a:rPr>
              <a:t>wftradedservices@walthamforest.gov.uk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  <a:p>
            <a:pPr marL="171450" indent="-171450" algn="l" rtl="0" fontAlgn="base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Ensure you have the name and contact details of your dedicated</a:t>
            </a:r>
            <a:r>
              <a:rPr lang="en-US" sz="1400" b="1" dirty="0">
                <a:solidFill>
                  <a:srgbClr val="000000"/>
                </a:solidFill>
                <a:latin typeface="+mj-lt"/>
              </a:rPr>
              <a:t> EBE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+mj-lt"/>
              </a:rPr>
              <a:t>School Business Support Officer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– please contact </a:t>
            </a:r>
            <a:r>
              <a:rPr lang="en-US" sz="1400" dirty="0">
                <a:solidFill>
                  <a:srgbClr val="000000"/>
                </a:solidFill>
                <a:latin typeface="+mj-lt"/>
                <a:hlinkClick r:id="rId5"/>
              </a:rPr>
              <a:t>ebe.helpdesk@walthamforest.gov.uk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endParaRPr lang="en-US" sz="14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171450" indent="-171450" algn="l" rtl="0" fontAlgn="base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Ensure you have the name and contact details of your allocated </a:t>
            </a: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WF Education Finance officer -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Please contact </a:t>
            </a:r>
            <a:r>
              <a:rPr lang="en-GB" sz="1400" b="0" i="0" u="sng" strike="noStrike" dirty="0">
                <a:solidFill>
                  <a:srgbClr val="0000FF"/>
                </a:solidFill>
                <a:effectLst/>
                <a:latin typeface="+mj-lt"/>
                <a:hlinkClick r:id="rId6"/>
              </a:rPr>
              <a:t>EducationFinance@walthamforest.gov.uk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  <a:p>
            <a:pPr marL="171450" indent="-171450" algn="l" rtl="0" fontAlgn="base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Access Workspace and Education Budgets-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Ensure you have login details and access to Access Workspace and the </a:t>
            </a:r>
            <a:r>
              <a:rPr lang="en-GB" sz="1400" b="1" i="0" u="sng" strike="noStrike" dirty="0">
                <a:solidFill>
                  <a:srgbClr val="0000FF"/>
                </a:solidFill>
                <a:effectLst/>
                <a:latin typeface="+mj-lt"/>
                <a:hlinkClick r:id="rId7"/>
              </a:rPr>
              <a:t>Access School Budget tool</a:t>
            </a:r>
            <a:r>
              <a:rPr lang="en-GB" sz="1400" b="1" i="0" u="sng" strike="noStrike" dirty="0">
                <a:solidFill>
                  <a:srgbClr val="0000FF"/>
                </a:solidFill>
                <a:effectLst/>
                <a:latin typeface="+mj-lt"/>
                <a:hlinkClick r:id="rId8"/>
              </a:rPr>
              <a:t> </a:t>
            </a: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(previously HCSS) - 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+mj-lt"/>
              </a:rPr>
              <a:t>Please contact </a:t>
            </a:r>
            <a:r>
              <a:rPr lang="en-GB" sz="1400" b="0" i="0" u="sng" strike="noStrike" dirty="0">
                <a:solidFill>
                  <a:srgbClr val="0000FF"/>
                </a:solidFill>
                <a:effectLst/>
                <a:latin typeface="+mj-lt"/>
                <a:hlinkClick r:id="rId5"/>
              </a:rPr>
              <a:t>ebe.helpdesk@walthamforest.gov.uk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.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  <a:p>
            <a:pPr marL="171450" indent="-171450" algn="l" rtl="0" fontAlgn="base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The Hub -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Ensure you have signed up to The Hub newsletters. The newsletters are an important way to keep up to date with key information - </a:t>
            </a:r>
            <a:r>
              <a:rPr lang="en-GB" sz="1400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lease consult </a:t>
            </a:r>
            <a:r>
              <a:rPr lang="en-GB" sz="1400" b="0" i="0" u="sng" strike="noStrike" dirty="0">
                <a:solidFill>
                  <a:srgbClr val="0000FF"/>
                </a:solidFill>
                <a:effectLst/>
                <a:latin typeface="+mj-lt"/>
                <a:hlinkClick r:id="rId9"/>
              </a:rPr>
              <a:t>https://thehub-beta.walthamforest.gov.uk/hub-newsletter-signup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 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  <a:p>
            <a:pPr marL="171450" indent="-171450" algn="l" rtl="0" fontAlgn="base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EBE Training Offer-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Ensure you have received email invites to a range of free EBE Service training sessions for School Business Managers, including School Budget tool training - </a:t>
            </a:r>
            <a:r>
              <a:rPr lang="en-GB" sz="1400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lease contact </a:t>
            </a:r>
            <a:r>
              <a:rPr lang="en-GB" sz="1400" b="0" i="0" u="sng" strike="noStrike" dirty="0">
                <a:solidFill>
                  <a:srgbClr val="0000FF"/>
                </a:solidFill>
                <a:effectLst/>
                <a:latin typeface="+mj-lt"/>
                <a:hlinkClick r:id="rId5"/>
              </a:rPr>
              <a:t>ebe.helpdesk@walthamforest.gov.uk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 for further information. 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9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ACF397-2CB8-ABCB-EE5B-B6AEAEDC23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8844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9F7A88-B55C-4C0B-AC5A-1C20843A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83" y="3429000"/>
            <a:ext cx="10459234" cy="319360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4E226B"/>
                </a:solidFill>
                <a:ea typeface="Calibri"/>
                <a:cs typeface="Arial" panose="020B0604020202020204" pitchFamily="34" charset="0"/>
              </a:rPr>
              <a:t>Education Business </a:t>
            </a:r>
            <a:br>
              <a:rPr lang="en-GB" sz="6000" b="1" dirty="0">
                <a:solidFill>
                  <a:srgbClr val="4E226B"/>
                </a:solidFill>
                <a:ea typeface="Calibri"/>
                <a:cs typeface="Arial" panose="020B0604020202020204" pitchFamily="34" charset="0"/>
              </a:rPr>
            </a:br>
            <a:r>
              <a:rPr lang="en-GB" sz="6000" b="1" dirty="0">
                <a:solidFill>
                  <a:srgbClr val="4E226B"/>
                </a:solidFill>
                <a:ea typeface="Calibri"/>
                <a:cs typeface="Arial" panose="020B0604020202020204" pitchFamily="34" charset="0"/>
              </a:rPr>
              <a:t>Effectiveness</a:t>
            </a:r>
            <a:b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6000" b="1" dirty="0">
              <a:solidFill>
                <a:srgbClr val="4E226B"/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0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54C2D5-92F4-8AE5-3FDF-60CE7E57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30" y="492212"/>
            <a:ext cx="10460848" cy="319360"/>
          </a:xfrm>
        </p:spPr>
        <p:txBody>
          <a:bodyPr>
            <a:normAutofit fontScale="90000"/>
          </a:bodyPr>
          <a:lstStyle/>
          <a:p>
            <a:r>
              <a:rPr lang="en-GB" sz="4900" b="1" dirty="0">
                <a:solidFill>
                  <a:srgbClr val="4E226B"/>
                </a:solidFill>
                <a:cs typeface="Arial"/>
              </a:rPr>
              <a:t>EBE</a:t>
            </a:r>
            <a:r>
              <a:rPr lang="en-GB" sz="5300" b="1" dirty="0">
                <a:solidFill>
                  <a:srgbClr val="4E226B"/>
                </a:solidFill>
                <a:cs typeface="Arial"/>
              </a:rPr>
              <a:t> Service – Structure Access, Participation &amp; Inclusion</a:t>
            </a:r>
            <a:endParaRPr lang="en-GB" dirty="0">
              <a:cs typeface="Arial"/>
            </a:endParaRPr>
          </a:p>
        </p:txBody>
      </p:sp>
      <p:pic>
        <p:nvPicPr>
          <p:cNvPr id="24" name="Content Placeholder 23" descr="A diagram of a company structure&#10;&#10;Description automatically generated with medium confidence">
            <a:extLst>
              <a:ext uri="{FF2B5EF4-FFF2-40B4-BE49-F238E27FC236}">
                <a16:creationId xmlns:a16="http://schemas.microsoft.com/office/drawing/2014/main" id="{15B995F2-140E-CA5A-DAFA-34D83AB94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0" y="1380666"/>
            <a:ext cx="11245353" cy="5379559"/>
          </a:xfr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A4C33AA-B091-503A-6AA2-F7F2813E6CA8}"/>
              </a:ext>
            </a:extLst>
          </p:cNvPr>
          <p:cNvSpPr txBox="1"/>
          <p:nvPr/>
        </p:nvSpPr>
        <p:spPr>
          <a:xfrm>
            <a:off x="6537103" y="2112740"/>
            <a:ext cx="1376039" cy="2031325"/>
          </a:xfrm>
          <a:prstGeom prst="rect">
            <a:avLst/>
          </a:prstGeom>
          <a:noFill/>
          <a:ln w="28575">
            <a:solidFill>
              <a:srgbClr val="D0226D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BE4E0D-8E95-1D6C-6DCF-214A60D5C8E2}"/>
              </a:ext>
            </a:extLst>
          </p:cNvPr>
          <p:cNvCxnSpPr>
            <a:stCxn id="26" idx="2"/>
          </p:cNvCxnSpPr>
          <p:nvPr/>
        </p:nvCxnSpPr>
        <p:spPr>
          <a:xfrm>
            <a:off x="7225123" y="4144065"/>
            <a:ext cx="4439" cy="1333312"/>
          </a:xfrm>
          <a:prstGeom prst="line">
            <a:avLst/>
          </a:prstGeom>
          <a:ln w="28575">
            <a:solidFill>
              <a:srgbClr val="D0226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A77F1F4-5652-F83A-4D45-6C0C33A2701F}"/>
              </a:ext>
            </a:extLst>
          </p:cNvPr>
          <p:cNvSpPr txBox="1"/>
          <p:nvPr/>
        </p:nvSpPr>
        <p:spPr>
          <a:xfrm>
            <a:off x="5597214" y="5480438"/>
            <a:ext cx="3451194" cy="646331"/>
          </a:xfrm>
          <a:prstGeom prst="rect">
            <a:avLst/>
          </a:prstGeom>
          <a:noFill/>
          <a:ln w="28575">
            <a:solidFill>
              <a:srgbClr val="D0226D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E226B"/>
                </a:solidFill>
                <a:latin typeface="+mj-lt"/>
                <a:cs typeface="Arial" panose="020B0604020202020204" pitchFamily="34" charset="0"/>
              </a:rPr>
              <a:t>The EBE Team / </a:t>
            </a:r>
          </a:p>
          <a:p>
            <a:pPr algn="ctr"/>
            <a:r>
              <a:rPr lang="en-GB" dirty="0">
                <a:solidFill>
                  <a:srgbClr val="4E226B"/>
                </a:solidFill>
                <a:latin typeface="+mj-lt"/>
                <a:cs typeface="Arial" panose="020B0604020202020204" pitchFamily="34" charset="0"/>
              </a:rPr>
              <a:t>School Business Support Team</a:t>
            </a:r>
          </a:p>
        </p:txBody>
      </p:sp>
    </p:spTree>
    <p:extLst>
      <p:ext uri="{BB962C8B-B14F-4D97-AF65-F5344CB8AC3E}">
        <p14:creationId xmlns:p14="http://schemas.microsoft.com/office/powerpoint/2010/main" val="135795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9F7A88-B55C-4C0B-AC5A-1C20843A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83" y="751397"/>
            <a:ext cx="10459234" cy="31936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4E226B"/>
                </a:solidFill>
                <a:ea typeface="Calibri"/>
                <a:cs typeface="Calibri"/>
              </a:rPr>
              <a:t>Education Business Effectiveness Team</a:t>
            </a:r>
            <a:br>
              <a:rPr lang="en-GB" b="1" dirty="0"/>
            </a:br>
            <a:endParaRPr lang="en-GB" b="1" dirty="0">
              <a:solidFill>
                <a:srgbClr val="4E226B"/>
              </a:solidFill>
              <a:ea typeface="Calibri Light"/>
              <a:cs typeface="Calibri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8E936-FA64-404F-9056-BE7BB4AF07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783" y="934053"/>
            <a:ext cx="10025747" cy="565724"/>
          </a:xfrm>
        </p:spPr>
        <p:txBody>
          <a:bodyPr>
            <a:normAutofit fontScale="62500" lnSpcReduction="20000"/>
          </a:bodyPr>
          <a:lstStyle/>
          <a:p>
            <a:r>
              <a:rPr lang="en-GB" b="0" dirty="0">
                <a:latin typeface="+mj-lt"/>
              </a:rPr>
              <a:t>The Education Business Effectiveness Service (EBE Service) is a non-statutory service within the borough’s Strategic People Directorate, providing free </a:t>
            </a:r>
            <a:r>
              <a:rPr lang="en-GB" sz="2900" b="0" dirty="0">
                <a:latin typeface="+mj-lt"/>
              </a:rPr>
              <a:t>business</a:t>
            </a:r>
            <a:r>
              <a:rPr lang="en-GB" b="0" dirty="0">
                <a:latin typeface="+mj-lt"/>
              </a:rPr>
              <a:t> support to all maintained schools by:</a:t>
            </a:r>
          </a:p>
          <a:p>
            <a:endParaRPr lang="en-GB" dirty="0"/>
          </a:p>
        </p:txBody>
      </p:sp>
      <p:pic>
        <p:nvPicPr>
          <p:cNvPr id="7" name="Graphic 6" descr="Connections with solid fill">
            <a:extLst>
              <a:ext uri="{FF2B5EF4-FFF2-40B4-BE49-F238E27FC236}">
                <a16:creationId xmlns:a16="http://schemas.microsoft.com/office/drawing/2014/main" id="{341E6E44-9E01-7C11-64C7-B8EFFFF87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5340" y="2086727"/>
            <a:ext cx="3440753" cy="3440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78502A-4CAD-5706-3B08-574210E32AAE}"/>
              </a:ext>
            </a:extLst>
          </p:cNvPr>
          <p:cNvSpPr txBox="1"/>
          <p:nvPr/>
        </p:nvSpPr>
        <p:spPr>
          <a:xfrm>
            <a:off x="668062" y="1499777"/>
            <a:ext cx="7747278" cy="4724370"/>
          </a:xfrm>
          <a:prstGeom prst="rect">
            <a:avLst/>
          </a:prstGeom>
          <a:noFill/>
          <a:ln w="25400">
            <a:solidFill>
              <a:srgbClr val="4E226B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1100" dirty="0">
              <a:latin typeface="+mj-lt"/>
              <a:cs typeface="Arial"/>
            </a:endParaRPr>
          </a:p>
          <a:p>
            <a:pPr>
              <a:buChar char="•"/>
            </a:pPr>
            <a:r>
              <a:rPr lang="en-GB" dirty="0">
                <a:latin typeface="+mj-lt"/>
                <a:cs typeface="Arial"/>
              </a:rPr>
              <a:t> </a:t>
            </a:r>
            <a:r>
              <a:rPr lang="en-GB" sz="1700" dirty="0">
                <a:latin typeface="+mj-lt"/>
                <a:cs typeface="Arial"/>
              </a:rPr>
              <a:t>Providing </a:t>
            </a:r>
            <a:r>
              <a:rPr lang="en-GB" sz="1700" b="1" dirty="0">
                <a:solidFill>
                  <a:srgbClr val="D0226D"/>
                </a:solidFill>
                <a:latin typeface="+mj-lt"/>
                <a:cs typeface="Arial"/>
              </a:rPr>
              <a:t>advice, guidance and training </a:t>
            </a:r>
            <a:r>
              <a:rPr lang="en-GB" sz="1700" dirty="0">
                <a:latin typeface="+mj-lt"/>
                <a:cs typeface="Arial"/>
              </a:rPr>
              <a:t>to business professionals within schools to support best practice and continued professional development</a:t>
            </a:r>
            <a:r>
              <a:rPr lang="en-US" sz="1700" dirty="0">
                <a:latin typeface="+mj-lt"/>
                <a:cs typeface="Arial"/>
              </a:rPr>
              <a:t>​</a:t>
            </a:r>
            <a:endParaRPr lang="en-US" sz="1700" dirty="0">
              <a:latin typeface="+mj-lt"/>
              <a:ea typeface="Calibri"/>
              <a:cs typeface="Arial"/>
            </a:endParaRPr>
          </a:p>
          <a:p>
            <a:endParaRPr lang="en-GB" sz="1700" dirty="0">
              <a:latin typeface="+mj-lt"/>
              <a:ea typeface="Calibri"/>
              <a:cs typeface="Arial"/>
            </a:endParaRPr>
          </a:p>
          <a:p>
            <a:pPr>
              <a:buChar char="•"/>
            </a:pPr>
            <a:r>
              <a:rPr lang="en-GB" sz="1700" dirty="0">
                <a:latin typeface="+mj-lt"/>
                <a:cs typeface="Arial"/>
              </a:rPr>
              <a:t> Chairing termly</a:t>
            </a:r>
            <a:r>
              <a:rPr lang="en-GB" sz="1700" b="1" dirty="0">
                <a:latin typeface="+mj-lt"/>
                <a:cs typeface="Arial"/>
              </a:rPr>
              <a:t> </a:t>
            </a:r>
            <a:r>
              <a:rPr lang="en-GB" sz="1700" b="1" dirty="0">
                <a:solidFill>
                  <a:srgbClr val="D0226D"/>
                </a:solidFill>
                <a:latin typeface="+mj-lt"/>
                <a:cs typeface="Arial"/>
              </a:rPr>
              <a:t>SBM Network meetings </a:t>
            </a:r>
            <a:r>
              <a:rPr lang="en-GB" sz="1700" dirty="0">
                <a:latin typeface="+mj-lt"/>
                <a:cs typeface="Arial"/>
              </a:rPr>
              <a:t>to</a:t>
            </a:r>
            <a:r>
              <a:rPr lang="en-GB" sz="1700" b="1" dirty="0">
                <a:latin typeface="+mj-lt"/>
                <a:cs typeface="Arial"/>
              </a:rPr>
              <a:t> </a:t>
            </a:r>
            <a:r>
              <a:rPr lang="en-GB" sz="1700" dirty="0">
                <a:latin typeface="+mj-lt"/>
                <a:cs typeface="Arial"/>
              </a:rPr>
              <a:t>share expertise and best practice among business professionals in schools</a:t>
            </a:r>
            <a:r>
              <a:rPr lang="en-US" sz="1700" dirty="0">
                <a:latin typeface="+mj-lt"/>
                <a:cs typeface="Arial"/>
              </a:rPr>
              <a:t>​</a:t>
            </a:r>
          </a:p>
          <a:p>
            <a:pPr>
              <a:buChar char="•"/>
            </a:pPr>
            <a:endParaRPr lang="en-US" sz="1700" dirty="0">
              <a:latin typeface="+mj-lt"/>
              <a:ea typeface="Calibri"/>
              <a:cs typeface="Arial"/>
            </a:endParaRPr>
          </a:p>
          <a:p>
            <a:pPr>
              <a:buChar char="•"/>
            </a:pPr>
            <a:r>
              <a:rPr lang="en-US" sz="1700" dirty="0">
                <a:latin typeface="+mj-lt"/>
                <a:ea typeface="Calibri"/>
                <a:cs typeface="Arial"/>
              </a:rPr>
              <a:t> Series of </a:t>
            </a:r>
            <a:r>
              <a:rPr lang="en-US" sz="1700" b="1" dirty="0">
                <a:solidFill>
                  <a:srgbClr val="D0226D"/>
                </a:solidFill>
                <a:latin typeface="+mj-lt"/>
                <a:cs typeface="Arial"/>
              </a:rPr>
              <a:t>focused training sessions </a:t>
            </a:r>
            <a:r>
              <a:rPr lang="en-US" sz="1700" dirty="0">
                <a:latin typeface="+mj-lt"/>
                <a:ea typeface="Calibri"/>
                <a:cs typeface="Arial"/>
              </a:rPr>
              <a:t>delivered each term through the SBM Network</a:t>
            </a:r>
          </a:p>
          <a:p>
            <a:endParaRPr lang="en-GB" sz="1700" dirty="0">
              <a:latin typeface="+mj-lt"/>
              <a:ea typeface="Calibri"/>
              <a:cs typeface="Arial"/>
            </a:endParaRPr>
          </a:p>
          <a:p>
            <a:pPr>
              <a:buChar char="•"/>
            </a:pPr>
            <a:r>
              <a:rPr lang="en-GB" sz="1700" dirty="0">
                <a:latin typeface="+mj-lt"/>
                <a:cs typeface="Arial"/>
              </a:rPr>
              <a:t> Supporting schools’ financial management by </a:t>
            </a:r>
            <a:r>
              <a:rPr lang="en-GB" sz="1700" b="1" dirty="0">
                <a:solidFill>
                  <a:srgbClr val="D0226D"/>
                </a:solidFill>
                <a:latin typeface="+mj-lt"/>
                <a:cs typeface="Arial"/>
              </a:rPr>
              <a:t>linking to other council services </a:t>
            </a:r>
            <a:r>
              <a:rPr lang="en-GB" sz="1700" dirty="0">
                <a:latin typeface="+mj-lt"/>
                <a:cs typeface="Arial"/>
              </a:rPr>
              <a:t>and </a:t>
            </a:r>
            <a:r>
              <a:rPr lang="en-GB" sz="1700" b="1" dirty="0">
                <a:solidFill>
                  <a:srgbClr val="D0226D"/>
                </a:solidFill>
                <a:latin typeface="+mj-lt"/>
                <a:cs typeface="Arial"/>
              </a:rPr>
              <a:t>providing first line support for finance management software</a:t>
            </a:r>
            <a:r>
              <a:rPr lang="en-GB" sz="1700" dirty="0">
                <a:latin typeface="+mj-lt"/>
                <a:cs typeface="Arial"/>
              </a:rPr>
              <a:t> and key software licences </a:t>
            </a:r>
            <a:r>
              <a:rPr lang="en-US" sz="1700" dirty="0">
                <a:latin typeface="+mj-lt"/>
                <a:cs typeface="Arial"/>
              </a:rPr>
              <a:t>​</a:t>
            </a:r>
            <a:endParaRPr lang="en-US" sz="1700" dirty="0">
              <a:latin typeface="+mj-lt"/>
              <a:ea typeface="Calibri"/>
              <a:cs typeface="Arial"/>
            </a:endParaRPr>
          </a:p>
          <a:p>
            <a:endParaRPr lang="en-GB" sz="1700" dirty="0">
              <a:latin typeface="+mj-lt"/>
              <a:ea typeface="Calibri"/>
              <a:cs typeface="Arial"/>
            </a:endParaRPr>
          </a:p>
          <a:p>
            <a:pPr>
              <a:buChar char="•"/>
            </a:pPr>
            <a:r>
              <a:rPr lang="en-GB" sz="1700" dirty="0">
                <a:latin typeface="+mj-lt"/>
                <a:cs typeface="Arial"/>
              </a:rPr>
              <a:t> Running </a:t>
            </a:r>
            <a:r>
              <a:rPr lang="en-GB" sz="1700" b="1" dirty="0">
                <a:solidFill>
                  <a:srgbClr val="D0226D"/>
                </a:solidFill>
                <a:latin typeface="+mj-lt"/>
                <a:cs typeface="Arial"/>
              </a:rPr>
              <a:t>Action Groups </a:t>
            </a:r>
            <a:r>
              <a:rPr lang="en-GB" sz="1700" dirty="0">
                <a:latin typeface="+mj-lt"/>
                <a:cs typeface="Arial"/>
              </a:rPr>
              <a:t>to support maintained schools in challenging financial positions, including falling reserves or deficit budgets, to protect education standards for children and young people in Waltham Forest. </a:t>
            </a:r>
          </a:p>
          <a:p>
            <a:pPr>
              <a:buChar char="•"/>
            </a:pPr>
            <a:endParaRPr lang="en-GB" sz="1700" dirty="0">
              <a:latin typeface="+mj-lt"/>
              <a:ea typeface="Calibri"/>
              <a:cs typeface="Arial"/>
            </a:endParaRPr>
          </a:p>
          <a:p>
            <a:pPr>
              <a:buChar char="•"/>
            </a:pPr>
            <a:r>
              <a:rPr lang="en-GB" sz="1700" dirty="0">
                <a:latin typeface="+mj-lt"/>
                <a:ea typeface="Calibri"/>
                <a:cs typeface="Arial"/>
              </a:rPr>
              <a:t>  You can find full details on EBE page on </a:t>
            </a:r>
            <a:r>
              <a:rPr lang="en-GB" sz="1700" b="1" dirty="0">
                <a:solidFill>
                  <a:srgbClr val="D0226D"/>
                </a:solidFill>
                <a:latin typeface="+mj-lt"/>
                <a:ea typeface="Calibri"/>
                <a:cs typeface="Arial"/>
              </a:rPr>
              <a:t>The Hub website</a:t>
            </a:r>
          </a:p>
        </p:txBody>
      </p:sp>
    </p:spTree>
    <p:extLst>
      <p:ext uri="{BB962C8B-B14F-4D97-AF65-F5344CB8AC3E}">
        <p14:creationId xmlns:p14="http://schemas.microsoft.com/office/powerpoint/2010/main" val="247661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9F7A88-B55C-4C0B-AC5A-1C20843A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83" y="751397"/>
            <a:ext cx="10459234" cy="31936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4E226B"/>
                </a:solidFill>
                <a:ea typeface="Calibri"/>
                <a:cs typeface="Calibri"/>
              </a:rPr>
              <a:t>Education Business Effectiveness</a:t>
            </a:r>
            <a:br>
              <a:rPr lang="en-GB" b="1" dirty="0"/>
            </a:br>
            <a:endParaRPr lang="en-GB" b="1" dirty="0">
              <a:solidFill>
                <a:srgbClr val="4E226B"/>
              </a:solidFill>
              <a:ea typeface="Calibri Light"/>
              <a:cs typeface="Calibri Light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627E0BB-798A-4432-8040-EB3AF517E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42587"/>
              </p:ext>
            </p:extLst>
          </p:nvPr>
        </p:nvGraphicFramePr>
        <p:xfrm>
          <a:off x="1528617" y="1070757"/>
          <a:ext cx="9134765" cy="5359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CD6D4AB5-6D93-FB16-3298-B1D0AA043237}"/>
              </a:ext>
            </a:extLst>
          </p:cNvPr>
          <p:cNvSpPr/>
          <p:nvPr/>
        </p:nvSpPr>
        <p:spPr>
          <a:xfrm>
            <a:off x="3334344" y="3093551"/>
            <a:ext cx="1412087" cy="131404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22225">
                <a:solidFill>
                  <a:srgbClr val="4E226B">
                    <a:alpha val="54000"/>
                  </a:srgbClr>
                </a:solidFill>
                <a:prstDash val="dash"/>
              </a:ln>
              <a:noFill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3E3BFF-9F9C-54F6-52D3-87FDEEF8AE68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913048" y="2938410"/>
            <a:ext cx="628091" cy="347578"/>
          </a:xfrm>
          <a:prstGeom prst="line">
            <a:avLst/>
          </a:prstGeom>
          <a:ln w="317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B3578C-2773-7599-D356-C139A6CF7855}"/>
              </a:ext>
            </a:extLst>
          </p:cNvPr>
          <p:cNvSpPr txBox="1"/>
          <p:nvPr/>
        </p:nvSpPr>
        <p:spPr>
          <a:xfrm>
            <a:off x="637309" y="2346036"/>
            <a:ext cx="2184417" cy="923330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  <a:latin typeface="+mj-lt"/>
              </a:rPr>
              <a:t>1:1 tailored support from dedicated officer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398580-7D53-17C0-D163-917C5641243B}"/>
              </a:ext>
            </a:extLst>
          </p:cNvPr>
          <p:cNvSpPr/>
          <p:nvPr/>
        </p:nvSpPr>
        <p:spPr>
          <a:xfrm>
            <a:off x="6848780" y="4562732"/>
            <a:ext cx="1412087" cy="131404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22225">
                <a:solidFill>
                  <a:srgbClr val="4E226B">
                    <a:alpha val="54000"/>
                  </a:srgbClr>
                </a:solidFill>
                <a:prstDash val="dash"/>
              </a:ln>
              <a:noFill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DA0E6C-7652-FA10-77E2-B892EFBCAFBE}"/>
              </a:ext>
            </a:extLst>
          </p:cNvPr>
          <p:cNvCxnSpPr>
            <a:cxnSpLocks/>
          </p:cNvCxnSpPr>
          <p:nvPr/>
        </p:nvCxnSpPr>
        <p:spPr>
          <a:xfrm flipH="1" flipV="1">
            <a:off x="8260867" y="5242244"/>
            <a:ext cx="628091" cy="347578"/>
          </a:xfrm>
          <a:prstGeom prst="line">
            <a:avLst/>
          </a:prstGeom>
          <a:ln w="317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A834129-8C41-BAC2-5A01-088F0CA159E0}"/>
              </a:ext>
            </a:extLst>
          </p:cNvPr>
          <p:cNvSpPr txBox="1"/>
          <p:nvPr/>
        </p:nvSpPr>
        <p:spPr>
          <a:xfrm>
            <a:off x="8888958" y="5166651"/>
            <a:ext cx="2799258" cy="923330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  <a:latin typeface="+mj-lt"/>
              </a:rPr>
              <a:t>Budget setting assumptions document shared with schools in Spring term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37FA2A-B7CA-92DF-909F-9E812F4719FC}"/>
              </a:ext>
            </a:extLst>
          </p:cNvPr>
          <p:cNvSpPr/>
          <p:nvPr/>
        </p:nvSpPr>
        <p:spPr>
          <a:xfrm>
            <a:off x="6848780" y="1624370"/>
            <a:ext cx="1412087" cy="131404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22225">
                <a:solidFill>
                  <a:srgbClr val="4E226B">
                    <a:alpha val="54000"/>
                  </a:srgbClr>
                </a:solidFill>
                <a:prstDash val="dash"/>
              </a:ln>
              <a:noFill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6F37EC-A86E-02E8-FBEB-A3141AC920C6}"/>
              </a:ext>
            </a:extLst>
          </p:cNvPr>
          <p:cNvCxnSpPr>
            <a:cxnSpLocks/>
          </p:cNvCxnSpPr>
          <p:nvPr/>
        </p:nvCxnSpPr>
        <p:spPr>
          <a:xfrm flipH="1">
            <a:off x="8260867" y="1908365"/>
            <a:ext cx="628091" cy="417327"/>
          </a:xfrm>
          <a:prstGeom prst="line">
            <a:avLst/>
          </a:prstGeom>
          <a:ln w="317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FE5691F-D4BB-3B8E-C865-C686B7EF64EF}"/>
              </a:ext>
            </a:extLst>
          </p:cNvPr>
          <p:cNvSpPr txBox="1"/>
          <p:nvPr/>
        </p:nvSpPr>
        <p:spPr>
          <a:xfrm>
            <a:off x="8901416" y="1402362"/>
            <a:ext cx="2274584" cy="923330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  <a:latin typeface="+mj-lt"/>
              </a:rPr>
              <a:t>Secure file sharing and budget development software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857314-045D-C3FA-426D-9346E187A4E0}"/>
              </a:ext>
            </a:extLst>
          </p:cNvPr>
          <p:cNvSpPr/>
          <p:nvPr/>
        </p:nvSpPr>
        <p:spPr>
          <a:xfrm>
            <a:off x="3931134" y="4562732"/>
            <a:ext cx="1412087" cy="131404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22225">
                <a:solidFill>
                  <a:srgbClr val="4E226B">
                    <a:alpha val="54000"/>
                  </a:srgbClr>
                </a:solidFill>
                <a:prstDash val="dash"/>
              </a:ln>
              <a:noFill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ED56754-D9DE-BC66-C6C6-D9E6BA417EE9}"/>
              </a:ext>
            </a:extLst>
          </p:cNvPr>
          <p:cNvCxnSpPr>
            <a:cxnSpLocks/>
          </p:cNvCxnSpPr>
          <p:nvPr/>
        </p:nvCxnSpPr>
        <p:spPr>
          <a:xfrm flipH="1">
            <a:off x="3303043" y="5253522"/>
            <a:ext cx="628091" cy="417327"/>
          </a:xfrm>
          <a:prstGeom prst="line">
            <a:avLst/>
          </a:prstGeom>
          <a:ln w="317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4D7828-B4AF-DBB0-EBAF-B553B6B5758B}"/>
              </a:ext>
            </a:extLst>
          </p:cNvPr>
          <p:cNvSpPr txBox="1"/>
          <p:nvPr/>
        </p:nvSpPr>
        <p:spPr>
          <a:xfrm>
            <a:off x="503783" y="5308782"/>
            <a:ext cx="2799258" cy="923330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+mj-lt"/>
              </a:rPr>
              <a:t>Forum meetings for School Business Managers – advice, guidance &amp; best practice</a:t>
            </a:r>
          </a:p>
        </p:txBody>
      </p:sp>
    </p:spTree>
    <p:extLst>
      <p:ext uri="{BB962C8B-B14F-4D97-AF65-F5344CB8AC3E}">
        <p14:creationId xmlns:p14="http://schemas.microsoft.com/office/powerpoint/2010/main" val="312187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9E61657C-F3D4-46D6-BA5D-F25B1614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43" y="108555"/>
            <a:ext cx="10460037" cy="1268656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tx2"/>
                </a:solidFill>
              </a:rPr>
              <a:t>School Business Support</a:t>
            </a:r>
            <a:r>
              <a:rPr lang="en-GB" sz="4000" b="1" dirty="0">
                <a:solidFill>
                  <a:schemeClr val="accent3"/>
                </a:solidFill>
              </a:rPr>
              <a:t>  </a:t>
            </a:r>
            <a:endParaRPr lang="en-GB" sz="1600" b="1" dirty="0">
              <a:solidFill>
                <a:schemeClr val="accent3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AF22324-7612-5EB8-8DE7-30E940D529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869011"/>
              </p:ext>
            </p:extLst>
          </p:nvPr>
        </p:nvGraphicFramePr>
        <p:xfrm>
          <a:off x="5239820" y="1053361"/>
          <a:ext cx="7262686" cy="4992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1B10BA-3ACD-5CC1-C171-2E06E9F116C1}"/>
              </a:ext>
            </a:extLst>
          </p:cNvPr>
          <p:cNvSpPr txBox="1"/>
          <p:nvPr/>
        </p:nvSpPr>
        <p:spPr>
          <a:xfrm>
            <a:off x="7528392" y="1947640"/>
            <a:ext cx="2756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Dedicated Support Officer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C936F4-254E-E56B-2D23-E0D7525E953A}"/>
              </a:ext>
            </a:extLst>
          </p:cNvPr>
          <p:cNvSpPr txBox="1"/>
          <p:nvPr/>
        </p:nvSpPr>
        <p:spPr>
          <a:xfrm>
            <a:off x="6308622" y="3851203"/>
            <a:ext cx="243954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Regular Support Meetings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7A2A5-1CD5-45DC-0841-58C52F89D97D}"/>
              </a:ext>
            </a:extLst>
          </p:cNvPr>
          <p:cNvSpPr txBox="1"/>
          <p:nvPr/>
        </p:nvSpPr>
        <p:spPr>
          <a:xfrm>
            <a:off x="9369179" y="4023368"/>
            <a:ext cx="1832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Tailored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Support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8EB9B-CE3E-4057-F1FB-06415C435CCD}"/>
              </a:ext>
            </a:extLst>
          </p:cNvPr>
          <p:cNvSpPr txBox="1"/>
          <p:nvPr/>
        </p:nvSpPr>
        <p:spPr>
          <a:xfrm>
            <a:off x="234443" y="1345712"/>
            <a:ext cx="5648936" cy="5016758"/>
          </a:xfrm>
          <a:prstGeom prst="rect">
            <a:avLst/>
          </a:prstGeom>
          <a:noFill/>
          <a:ln w="25400">
            <a:solidFill>
              <a:srgbClr val="4E226B"/>
            </a:solidFill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rgbClr val="D0226D"/>
                </a:solidFill>
                <a:latin typeface="+mj-lt"/>
              </a:rPr>
              <a:t>Launched in September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Designated EBE Support Officer - first point of contact for schools</a:t>
            </a:r>
            <a:endParaRPr lang="en-GB" sz="2000" dirty="0">
              <a:latin typeface="+mj-lt"/>
              <a:cs typeface="Calibri"/>
            </a:endParaRPr>
          </a:p>
          <a:p>
            <a:endParaRPr lang="en-GB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Tailored support through regular contact to progress school specific queries/ outstanding queries with other LA Teams</a:t>
            </a:r>
            <a:endParaRPr lang="en-GB" sz="2000" dirty="0">
              <a:latin typeface="+mj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Regular support meetings with Support Officer</a:t>
            </a:r>
            <a:endParaRPr lang="en-GB" sz="2000" dirty="0">
              <a:latin typeface="+mj-lt"/>
              <a:ea typeface="Calibri"/>
              <a:cs typeface="Calibri"/>
            </a:endParaRPr>
          </a:p>
          <a:p>
            <a:endParaRPr lang="en-GB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Contact your Support Officer via mobile, email and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j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Continued support through EBE Helpdesk </a:t>
            </a:r>
            <a:endParaRPr lang="en-GB" sz="2000" dirty="0">
              <a:latin typeface="+mj-lt"/>
              <a:cs typeface="Calibri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3060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9E61657C-F3D4-46D6-BA5D-F25B1614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9" y="114714"/>
            <a:ext cx="10460037" cy="1268656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tx2"/>
                </a:solidFill>
              </a:rPr>
              <a:t>School</a:t>
            </a:r>
            <a:r>
              <a:rPr lang="en-GB" sz="4800" b="1" dirty="0">
                <a:solidFill>
                  <a:schemeClr val="tx2"/>
                </a:solidFill>
              </a:rPr>
              <a:t> </a:t>
            </a:r>
            <a:r>
              <a:rPr lang="en-GB" sz="4000" b="1" dirty="0">
                <a:solidFill>
                  <a:schemeClr val="tx2"/>
                </a:solidFill>
              </a:rPr>
              <a:t>Business</a:t>
            </a:r>
            <a:r>
              <a:rPr lang="en-GB" sz="4800" b="1" dirty="0">
                <a:solidFill>
                  <a:schemeClr val="tx2"/>
                </a:solidFill>
              </a:rPr>
              <a:t> </a:t>
            </a:r>
            <a:r>
              <a:rPr lang="en-GB" sz="4000" b="1" dirty="0">
                <a:solidFill>
                  <a:schemeClr val="tx2"/>
                </a:solidFill>
              </a:rPr>
              <a:t>Support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8EB9B-CE3E-4057-F1FB-06415C435CCD}"/>
              </a:ext>
            </a:extLst>
          </p:cNvPr>
          <p:cNvSpPr txBox="1"/>
          <p:nvPr/>
        </p:nvSpPr>
        <p:spPr>
          <a:xfrm>
            <a:off x="208429" y="958437"/>
            <a:ext cx="731517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D0226D"/>
                </a:solidFill>
                <a:latin typeface="+mj-lt"/>
              </a:rPr>
              <a:t>1:1 tailored support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ABC111-3D2D-89EA-6CC9-08FA88EDE28F}"/>
              </a:ext>
            </a:extLst>
          </p:cNvPr>
          <p:cNvSpPr/>
          <p:nvPr/>
        </p:nvSpPr>
        <p:spPr>
          <a:xfrm>
            <a:off x="267420" y="1463039"/>
            <a:ext cx="3506756" cy="4967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2B0EF2-E4F9-2D0F-5241-394887479B76}"/>
              </a:ext>
            </a:extLst>
          </p:cNvPr>
          <p:cNvSpPr/>
          <p:nvPr/>
        </p:nvSpPr>
        <p:spPr>
          <a:xfrm>
            <a:off x="4301124" y="1448138"/>
            <a:ext cx="3506756" cy="4972867"/>
          </a:xfrm>
          <a:prstGeom prst="rect">
            <a:avLst/>
          </a:prstGeom>
          <a:solidFill>
            <a:srgbClr val="FFCCFF"/>
          </a:solidFill>
          <a:ln w="28575">
            <a:solidFill>
              <a:srgbClr val="D0226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D0226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3A0BFD-9208-073F-F916-CF13A5F274C8}"/>
              </a:ext>
            </a:extLst>
          </p:cNvPr>
          <p:cNvSpPr txBox="1"/>
          <p:nvPr/>
        </p:nvSpPr>
        <p:spPr>
          <a:xfrm>
            <a:off x="8334828" y="1458039"/>
            <a:ext cx="3698575" cy="489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 u="sng" dirty="0">
                <a:solidFill>
                  <a:schemeClr val="accent2">
                    <a:lumMod val="76000"/>
                  </a:schemeClr>
                </a:solidFill>
                <a:latin typeface="+mj-lt"/>
                <a:ea typeface="Calibri"/>
                <a:cs typeface="Calibri"/>
              </a:rPr>
              <a:t>Fiza Kazmi</a:t>
            </a:r>
          </a:p>
          <a:p>
            <a:r>
              <a:rPr lang="en-GB" sz="1400" dirty="0">
                <a:latin typeface="+mj-lt"/>
              </a:rPr>
              <a:t>Fiza.Kazmi@walthamforest.gov.uk</a:t>
            </a:r>
            <a:endParaRPr lang="en-GB" sz="1400" dirty="0">
              <a:latin typeface="+mj-lt"/>
              <a:ea typeface="Calibri"/>
              <a:cs typeface="Calibri"/>
            </a:endParaRPr>
          </a:p>
          <a:p>
            <a:r>
              <a:rPr lang="en-GB" sz="1400" dirty="0">
                <a:latin typeface="+mj-lt"/>
              </a:rPr>
              <a:t>Mobile: 07824 747 874</a:t>
            </a:r>
          </a:p>
          <a:p>
            <a:endParaRPr lang="en-GB" sz="1400" dirty="0">
              <a:latin typeface="+mj-lt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Ainslie Wood Primary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Buxton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Chingford CofE Voluntary Controlled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err="1">
                <a:latin typeface="+mj-lt"/>
              </a:rPr>
              <a:t>Coppermill</a:t>
            </a:r>
            <a:r>
              <a:rPr lang="en-GB" sz="1400" dirty="0">
                <a:latin typeface="+mj-lt"/>
              </a:rPr>
              <a:t> Primary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Heathcote School &amp; Science College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Holy Family Catholic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Jenny Hammond Primary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Opossum Federation – Dawlish, Oakhill, Newport, Thorpe Hall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Our Lady and St George’s Catholic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Parkside Primary School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Walthamstow School for Girls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The </a:t>
            </a:r>
            <a:r>
              <a:rPr lang="en-GB" sz="1400" dirty="0" err="1">
                <a:latin typeface="+mj-lt"/>
              </a:rPr>
              <a:t>Winns</a:t>
            </a:r>
            <a:r>
              <a:rPr lang="en-GB" sz="1400" dirty="0">
                <a:latin typeface="+mj-lt"/>
              </a:rPr>
              <a:t> Primary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Whitehall Primary School</a:t>
            </a:r>
          </a:p>
          <a:p>
            <a:endParaRPr lang="en-GB" dirty="0">
              <a:latin typeface="+mj-lt"/>
              <a:cs typeface="Calibri"/>
            </a:endParaRPr>
          </a:p>
          <a:p>
            <a:endParaRPr lang="en-GB" dirty="0">
              <a:latin typeface="+mj-lt"/>
              <a:cs typeface="Calibri"/>
            </a:endParaRPr>
          </a:p>
          <a:p>
            <a:endParaRPr lang="en-GB" dirty="0">
              <a:latin typeface="+mj-lt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14EE8-026E-1FF1-94C6-D023F9E31CB3}"/>
              </a:ext>
            </a:extLst>
          </p:cNvPr>
          <p:cNvSpPr txBox="1"/>
          <p:nvPr/>
        </p:nvSpPr>
        <p:spPr>
          <a:xfrm>
            <a:off x="441229" y="1458039"/>
            <a:ext cx="3159138" cy="50475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 u="sng" dirty="0">
                <a:solidFill>
                  <a:srgbClr val="00B0F0"/>
                </a:solidFill>
                <a:latin typeface="+mj-lt"/>
              </a:rPr>
              <a:t>Charlie Fagan</a:t>
            </a:r>
            <a:endParaRPr lang="en-GB" sz="2000" dirty="0">
              <a:latin typeface="+mj-lt"/>
            </a:endParaRPr>
          </a:p>
          <a:p>
            <a:r>
              <a:rPr lang="en-GB" sz="1400" dirty="0">
                <a:latin typeface="+mj-lt"/>
              </a:rPr>
              <a:t>charlie.fagan@walthamforest.gov.uk</a:t>
            </a:r>
          </a:p>
          <a:p>
            <a:r>
              <a:rPr lang="en-GB" sz="1400" dirty="0">
                <a:latin typeface="+mj-lt"/>
              </a:rPr>
              <a:t>Mobile: 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</a:rPr>
              <a:t>07770 053 282</a:t>
            </a:r>
            <a:endParaRPr lang="en-GB" sz="1400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Acacia Nursery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Barn Croft Primary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Chapel End Infant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Chase Lane Primary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Church Hill Nursery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Frederick Bremer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George Tomlinson Primary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Greenleaf Primary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Handsworth Primary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Henry Maynard Primary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Kelmscott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Leytonstone 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Low Hall Nursery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South Grove Primary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St Patrick’s Catholic Primary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Willowfield School</a:t>
            </a:r>
          </a:p>
          <a:p>
            <a:endParaRPr lang="en-GB" sz="1400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BAC14F-3FB3-41E0-31AB-5DF5C1B0C592}"/>
              </a:ext>
            </a:extLst>
          </p:cNvPr>
          <p:cNvSpPr txBox="1"/>
          <p:nvPr/>
        </p:nvSpPr>
        <p:spPr>
          <a:xfrm>
            <a:off x="4400466" y="1494771"/>
            <a:ext cx="3313489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 u="sng" dirty="0">
                <a:solidFill>
                  <a:srgbClr val="D0226D"/>
                </a:solidFill>
                <a:latin typeface="+mj-lt"/>
              </a:rPr>
              <a:t>Gurpreet Kataora </a:t>
            </a:r>
          </a:p>
          <a:p>
            <a:r>
              <a:rPr lang="en-GB" sz="1400" dirty="0">
                <a:latin typeface="+mj-lt"/>
              </a:rPr>
              <a:t>Gurpreet.Kataora@walthamforest.gov.uk</a:t>
            </a:r>
          </a:p>
          <a:p>
            <a:r>
              <a:rPr lang="en-GB" sz="1400" dirty="0">
                <a:latin typeface="+mj-lt"/>
              </a:rPr>
              <a:t>Mobile: 07799 191 446</a:t>
            </a:r>
          </a:p>
          <a:p>
            <a:endParaRPr lang="en-GB" sz="14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Belmont Park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Downsell Primary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Edinburgh Primary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Gwyn Jones Primary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err="1">
                <a:latin typeface="+mj-lt"/>
              </a:rPr>
              <a:t>Hawkswood</a:t>
            </a:r>
            <a:r>
              <a:rPr lang="en-GB" sz="1400" dirty="0">
                <a:latin typeface="+mj-lt"/>
              </a:rPr>
              <a:t> Group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Leytonstone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Mission Grove Primary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St Joseph’s Junior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St Joseph’s Infant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+mj-lt"/>
              </a:rPr>
              <a:t>St Mary’s Catholic Primary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err="1">
                <a:latin typeface="+mj-lt"/>
              </a:rPr>
              <a:t>Stoneydown</a:t>
            </a:r>
            <a:r>
              <a:rPr lang="en-GB" sz="1400" dirty="0">
                <a:latin typeface="+mj-lt"/>
              </a:rPr>
              <a:t> Park School</a:t>
            </a:r>
          </a:p>
        </p:txBody>
      </p:sp>
    </p:spTree>
    <p:extLst>
      <p:ext uri="{BB962C8B-B14F-4D97-AF65-F5344CB8AC3E}">
        <p14:creationId xmlns:p14="http://schemas.microsoft.com/office/powerpoint/2010/main" val="383864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8DD0CB-CFDD-8024-C1E3-CB65F79D7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175" y="1517425"/>
            <a:ext cx="4318462" cy="4734830"/>
          </a:xfrm>
          <a:ln w="25400">
            <a:solidFill>
              <a:schemeClr val="accent3"/>
            </a:solidFill>
            <a:prstDash val="dash"/>
          </a:ln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359410">
              <a:spcBef>
                <a:spcPts val="0"/>
              </a:spcBef>
            </a:pPr>
            <a:endParaRPr lang="en-GB" sz="2400" dirty="0">
              <a:solidFill>
                <a:srgbClr val="4E226B"/>
              </a:solidFill>
              <a:latin typeface="+mj-lt"/>
              <a:ea typeface="Calibri Light" panose="020F0302020204030204"/>
              <a:cs typeface="Arial" panose="020B0604020202020204" pitchFamily="34" charset="0"/>
            </a:endParaRPr>
          </a:p>
          <a:p>
            <a:pPr marL="359410">
              <a:spcBef>
                <a:spcPts val="0"/>
              </a:spcBef>
            </a:pPr>
            <a:r>
              <a:rPr lang="en-GB" sz="2400" dirty="0">
                <a:solidFill>
                  <a:srgbClr val="4E226B"/>
                </a:solidFill>
                <a:latin typeface="+mj-lt"/>
                <a:cs typeface="Arial" panose="020B0604020202020204" pitchFamily="34" charset="0"/>
              </a:rPr>
              <a:t>Education Finance</a:t>
            </a:r>
            <a:endParaRPr lang="en-GB" sz="2400" dirty="0">
              <a:solidFill>
                <a:srgbClr val="4E226B"/>
              </a:solidFill>
              <a:latin typeface="+mj-lt"/>
              <a:ea typeface="Calibri Light" panose="020F0302020204030204"/>
              <a:cs typeface="Arial" panose="020B0604020202020204" pitchFamily="34" charset="0"/>
            </a:endParaRPr>
          </a:p>
          <a:p>
            <a:pPr marL="359410"/>
            <a:r>
              <a:rPr lang="en-GB" sz="2400" dirty="0">
                <a:solidFill>
                  <a:srgbClr val="4E226B"/>
                </a:solidFill>
                <a:latin typeface="+mj-lt"/>
                <a:cs typeface="Arial" panose="020B0604020202020204" pitchFamily="34" charset="0"/>
              </a:rPr>
              <a:t>Traded Services</a:t>
            </a:r>
            <a:endParaRPr lang="en-GB" sz="2400" dirty="0">
              <a:solidFill>
                <a:srgbClr val="4E226B"/>
              </a:solidFill>
              <a:latin typeface="+mj-lt"/>
              <a:ea typeface="Calibri Light" panose="020F0302020204030204"/>
              <a:cs typeface="Arial" panose="020B0604020202020204" pitchFamily="34" charset="0"/>
            </a:endParaRPr>
          </a:p>
          <a:p>
            <a:pPr marL="359410"/>
            <a:r>
              <a:rPr lang="en-GB" sz="2400" dirty="0">
                <a:solidFill>
                  <a:srgbClr val="4E226B"/>
                </a:solidFill>
                <a:latin typeface="+mj-lt"/>
                <a:cs typeface="Arial" panose="020B0604020202020204" pitchFamily="34" charset="0"/>
              </a:rPr>
              <a:t>Assets/Premises</a:t>
            </a:r>
            <a:endParaRPr lang="en-GB" sz="2400" dirty="0">
              <a:solidFill>
                <a:srgbClr val="4E226B"/>
              </a:solidFill>
              <a:latin typeface="+mj-lt"/>
              <a:ea typeface="Calibri Light" panose="020F0302020204030204"/>
              <a:cs typeface="Arial" panose="020B0604020202020204" pitchFamily="34" charset="0"/>
            </a:endParaRPr>
          </a:p>
          <a:p>
            <a:pPr marL="359410"/>
            <a:r>
              <a:rPr lang="en-GB" sz="2400" dirty="0">
                <a:solidFill>
                  <a:srgbClr val="4E226B"/>
                </a:solidFill>
                <a:latin typeface="+mj-lt"/>
                <a:cs typeface="Arial" panose="020B0604020202020204" pitchFamily="34" charset="0"/>
              </a:rPr>
              <a:t>Insurance</a:t>
            </a:r>
            <a:endParaRPr lang="en-GB" sz="2400" dirty="0">
              <a:solidFill>
                <a:srgbClr val="4E226B"/>
              </a:solidFill>
              <a:latin typeface="+mj-lt"/>
              <a:ea typeface="Calibri Light" panose="020F0302020204030204"/>
              <a:cs typeface="Arial" panose="020B0604020202020204" pitchFamily="34" charset="0"/>
            </a:endParaRPr>
          </a:p>
          <a:p>
            <a:pPr marL="359410"/>
            <a:r>
              <a:rPr lang="en-GB" sz="2400" dirty="0">
                <a:solidFill>
                  <a:srgbClr val="4E226B"/>
                </a:solidFill>
                <a:latin typeface="+mj-lt"/>
                <a:cs typeface="Arial" panose="020B0604020202020204" pitchFamily="34" charset="0"/>
              </a:rPr>
              <a:t>Schools HR</a:t>
            </a:r>
            <a:endParaRPr lang="en-GB" sz="2400" dirty="0">
              <a:solidFill>
                <a:srgbClr val="4E226B"/>
              </a:solidFill>
              <a:latin typeface="+mj-lt"/>
              <a:ea typeface="Calibri Light" panose="020F0302020204030204"/>
              <a:cs typeface="Arial" panose="020B0604020202020204" pitchFamily="34" charset="0"/>
            </a:endParaRPr>
          </a:p>
          <a:p>
            <a:pPr marL="359410"/>
            <a:r>
              <a:rPr lang="en-GB" sz="2400" dirty="0">
                <a:solidFill>
                  <a:srgbClr val="4E226B"/>
                </a:solidFill>
                <a:latin typeface="+mj-lt"/>
                <a:cs typeface="Arial" panose="020B0604020202020204" pitchFamily="34" charset="0"/>
              </a:rPr>
              <a:t>School Admissions</a:t>
            </a:r>
            <a:endParaRPr lang="en-GB" sz="2400" dirty="0">
              <a:solidFill>
                <a:srgbClr val="4E226B"/>
              </a:solidFill>
              <a:latin typeface="+mj-lt"/>
              <a:ea typeface="Calibri Light" panose="020F0302020204030204"/>
              <a:cs typeface="Arial" panose="020B0604020202020204" pitchFamily="34" charset="0"/>
            </a:endParaRPr>
          </a:p>
          <a:p>
            <a:pPr marL="359410"/>
            <a:r>
              <a:rPr lang="en-GB" sz="2400" dirty="0">
                <a:solidFill>
                  <a:srgbClr val="4E226B"/>
                </a:solidFill>
                <a:latin typeface="+mj-lt"/>
                <a:cs typeface="Arial" panose="020B0604020202020204" pitchFamily="34" charset="0"/>
              </a:rPr>
              <a:t>Health &amp; Safety</a:t>
            </a:r>
            <a:endParaRPr lang="en-GB" sz="2400" dirty="0">
              <a:solidFill>
                <a:srgbClr val="4E226B"/>
              </a:solidFill>
              <a:latin typeface="+mj-lt"/>
              <a:ea typeface="Calibri Light" panose="020F0302020204030204"/>
              <a:cs typeface="Arial" panose="020B0604020202020204" pitchFamily="34" charset="0"/>
            </a:endParaRPr>
          </a:p>
          <a:p>
            <a:pPr marL="359410"/>
            <a:r>
              <a:rPr lang="en-GB" sz="2400" dirty="0">
                <a:solidFill>
                  <a:srgbClr val="4E226B"/>
                </a:solidFill>
                <a:latin typeface="+mj-lt"/>
                <a:cs typeface="Arial" panose="020B0604020202020204" pitchFamily="34" charset="0"/>
              </a:rPr>
              <a:t>Capital Delivery</a:t>
            </a:r>
            <a:endParaRPr lang="en-GB" sz="2400" dirty="0">
              <a:solidFill>
                <a:srgbClr val="4E226B"/>
              </a:solidFill>
              <a:latin typeface="+mj-lt"/>
              <a:ea typeface="Calibri Light" panose="020F0302020204030204"/>
              <a:cs typeface="Arial" panose="020B0604020202020204" pitchFamily="34" charset="0"/>
            </a:endParaRPr>
          </a:p>
          <a:p>
            <a:pPr marL="359410"/>
            <a:r>
              <a:rPr lang="en-GB" sz="2400" dirty="0">
                <a:solidFill>
                  <a:srgbClr val="4E226B"/>
                </a:solidFill>
                <a:latin typeface="+mj-lt"/>
                <a:cs typeface="Arial" panose="020B0604020202020204" pitchFamily="34" charset="0"/>
              </a:rPr>
              <a:t>Energy Team</a:t>
            </a:r>
            <a:endParaRPr lang="en-GB" sz="2400" dirty="0">
              <a:solidFill>
                <a:srgbClr val="4E226B"/>
              </a:solidFill>
              <a:latin typeface="+mj-lt"/>
              <a:ea typeface="Calibri Light" panose="020F0302020204030204"/>
              <a:cs typeface="Arial" panose="020B0604020202020204" pitchFamily="34" charset="0"/>
            </a:endParaRPr>
          </a:p>
          <a:p>
            <a:pPr marL="359410"/>
            <a:r>
              <a:rPr lang="en-GB" sz="2400" dirty="0">
                <a:solidFill>
                  <a:srgbClr val="4E226B"/>
                </a:solidFill>
                <a:latin typeface="+mj-lt"/>
                <a:cs typeface="Arial" panose="020B0604020202020204" pitchFamily="34" charset="0"/>
              </a:rPr>
              <a:t>Early Years Service</a:t>
            </a:r>
            <a:endParaRPr lang="en-GB" sz="2400" dirty="0">
              <a:solidFill>
                <a:srgbClr val="4E226B"/>
              </a:solidFill>
              <a:latin typeface="+mj-lt"/>
              <a:ea typeface="Calibri Light" panose="020F0302020204030204"/>
              <a:cs typeface="Arial" panose="020B0604020202020204" pitchFamily="34" charset="0"/>
            </a:endParaRPr>
          </a:p>
          <a:p>
            <a:pPr marL="359410"/>
            <a:r>
              <a:rPr lang="en-GB" sz="2400" dirty="0">
                <a:solidFill>
                  <a:srgbClr val="4E226B"/>
                </a:solidFill>
                <a:latin typeface="+mj-lt"/>
                <a:cs typeface="Arial" panose="020B0604020202020204" pitchFamily="34" charset="0"/>
              </a:rPr>
              <a:t>SALA / NOPAL / TTO Project</a:t>
            </a:r>
            <a:endParaRPr lang="en-GB" sz="2400" dirty="0">
              <a:solidFill>
                <a:srgbClr val="4E226B"/>
              </a:solidFill>
              <a:latin typeface="+mj-lt"/>
              <a:ea typeface="Calibri Light"/>
              <a:cs typeface="Arial" panose="020B0604020202020204" pitchFamily="34" charset="0"/>
            </a:endParaRPr>
          </a:p>
          <a:p>
            <a:pPr marL="359410"/>
            <a:endParaRPr lang="en-GB" sz="2400" dirty="0">
              <a:solidFill>
                <a:srgbClr val="4E226B"/>
              </a:solidFill>
              <a:latin typeface="+mj-lt"/>
              <a:ea typeface="Calibri Light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1ED9B3-3074-9EB8-F334-76F4078D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05745"/>
            <a:ext cx="10460848" cy="319360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accent6"/>
                </a:solidFill>
                <a:cs typeface="Arial" panose="020B0604020202020204" pitchFamily="34" charset="0"/>
              </a:rPr>
              <a:t>EBE Team – Links to Council support</a:t>
            </a:r>
            <a:br>
              <a:rPr lang="en-GB" sz="4400" b="1" dirty="0">
                <a:solidFill>
                  <a:schemeClr val="accent6"/>
                </a:solidFill>
                <a:cs typeface="Arial" panose="020B0604020202020204" pitchFamily="34" charset="0"/>
              </a:rPr>
            </a:br>
            <a:r>
              <a:rPr lang="en-GB" sz="3100" b="1" dirty="0">
                <a:solidFill>
                  <a:srgbClr val="D0226D"/>
                </a:solidFill>
                <a:cs typeface="Arial" panose="020B0604020202020204" pitchFamily="34" charset="0"/>
              </a:rPr>
              <a:t>Council teams we work with</a:t>
            </a:r>
            <a:endParaRPr lang="en-GB" dirty="0">
              <a:solidFill>
                <a:srgbClr val="D0226D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5F8A62F-9281-528E-E6E9-1604EB5699CA}"/>
              </a:ext>
            </a:extLst>
          </p:cNvPr>
          <p:cNvSpPr txBox="1">
            <a:spLocks/>
          </p:cNvSpPr>
          <p:nvPr/>
        </p:nvSpPr>
        <p:spPr>
          <a:xfrm>
            <a:off x="6253018" y="1440260"/>
            <a:ext cx="4318462" cy="4889160"/>
          </a:xfrm>
          <a:prstGeom prst="rect">
            <a:avLst/>
          </a:prstGeom>
          <a:ln w="25400">
            <a:solidFill>
              <a:schemeClr val="accent3"/>
            </a:solidFill>
            <a:prstDash val="dash"/>
          </a:ln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410"/>
            <a:r>
              <a:rPr lang="en-GB" sz="2200" dirty="0">
                <a:solidFill>
                  <a:srgbClr val="4E226B"/>
                </a:solidFill>
                <a:latin typeface="+mj-lt"/>
                <a:cs typeface="Arial"/>
              </a:rPr>
              <a:t>Enrichment Activities</a:t>
            </a:r>
            <a:endParaRPr lang="en-US" sz="2200">
              <a:ea typeface="Calibri"/>
              <a:cs typeface="Arial"/>
            </a:endParaRPr>
          </a:p>
          <a:p>
            <a:pPr marL="359410"/>
            <a:r>
              <a:rPr lang="en-GB" sz="2200" dirty="0">
                <a:solidFill>
                  <a:srgbClr val="4E226B"/>
                </a:solidFill>
                <a:latin typeface="+mj-lt"/>
                <a:cs typeface="Arial"/>
              </a:rPr>
              <a:t>The Hub</a:t>
            </a:r>
            <a:endParaRPr lang="en-GB" sz="2200">
              <a:solidFill>
                <a:srgbClr val="4E226B"/>
              </a:solidFill>
              <a:latin typeface="+mj-lt"/>
              <a:ea typeface="Calibri Light" panose="020F0302020204030204"/>
              <a:cs typeface="Arial"/>
            </a:endParaRPr>
          </a:p>
          <a:p>
            <a:pPr marL="359410"/>
            <a:r>
              <a:rPr lang="en-GB" sz="2200" dirty="0">
                <a:solidFill>
                  <a:srgbClr val="4E226B"/>
                </a:solidFill>
                <a:latin typeface="+mj-lt"/>
                <a:cs typeface="Arial"/>
              </a:rPr>
              <a:t>16-17 Participation Service</a:t>
            </a:r>
            <a:endParaRPr lang="en-GB" sz="2200">
              <a:solidFill>
                <a:srgbClr val="4E226B"/>
              </a:solidFill>
              <a:latin typeface="+mj-lt"/>
              <a:ea typeface="Calibri Light" panose="020F0302020204030204"/>
              <a:cs typeface="Arial"/>
            </a:endParaRPr>
          </a:p>
          <a:p>
            <a:pPr marL="359410"/>
            <a:r>
              <a:rPr lang="en-GB" sz="2200" dirty="0">
                <a:solidFill>
                  <a:srgbClr val="4E226B"/>
                </a:solidFill>
                <a:latin typeface="+mj-lt"/>
                <a:cs typeface="Arial"/>
              </a:rPr>
              <a:t>SEND Service</a:t>
            </a:r>
            <a:endParaRPr lang="en-GB" sz="2200">
              <a:solidFill>
                <a:srgbClr val="4E226B"/>
              </a:solidFill>
              <a:latin typeface="+mj-lt"/>
              <a:ea typeface="Calibri Light" panose="020F0302020204030204"/>
              <a:cs typeface="Arial"/>
            </a:endParaRPr>
          </a:p>
          <a:p>
            <a:pPr marL="359410"/>
            <a:r>
              <a:rPr lang="en-GB" sz="2200" dirty="0">
                <a:solidFill>
                  <a:srgbClr val="4E226B"/>
                </a:solidFill>
                <a:latin typeface="+mj-lt"/>
                <a:cs typeface="Arial"/>
              </a:rPr>
              <a:t>Pupil Place Planning</a:t>
            </a:r>
            <a:endParaRPr lang="en-GB" sz="2200">
              <a:solidFill>
                <a:srgbClr val="4E226B"/>
              </a:solidFill>
              <a:latin typeface="+mj-lt"/>
              <a:ea typeface="Calibri Light" panose="020F0302020204030204"/>
              <a:cs typeface="Arial"/>
            </a:endParaRPr>
          </a:p>
          <a:p>
            <a:pPr marL="359410"/>
            <a:r>
              <a:rPr lang="en-GB" sz="2200" dirty="0">
                <a:solidFill>
                  <a:srgbClr val="4E226B"/>
                </a:solidFill>
                <a:latin typeface="+mj-lt"/>
                <a:cs typeface="Arial"/>
              </a:rPr>
              <a:t>Apprenticeships</a:t>
            </a:r>
            <a:endParaRPr lang="en-GB" sz="2200">
              <a:solidFill>
                <a:srgbClr val="4E226B"/>
              </a:solidFill>
              <a:latin typeface="+mj-lt"/>
              <a:ea typeface="Calibri Light" panose="020F0302020204030204"/>
              <a:cs typeface="Arial"/>
            </a:endParaRPr>
          </a:p>
          <a:p>
            <a:pPr marL="359410"/>
            <a:r>
              <a:rPr lang="en-GB" sz="2200" dirty="0">
                <a:solidFill>
                  <a:srgbClr val="4E226B"/>
                </a:solidFill>
                <a:latin typeface="+mj-lt"/>
                <a:cs typeface="Arial"/>
              </a:rPr>
              <a:t>BACME</a:t>
            </a:r>
            <a:endParaRPr lang="en-GB" sz="2200">
              <a:solidFill>
                <a:srgbClr val="4E226B"/>
              </a:solidFill>
              <a:latin typeface="+mj-lt"/>
              <a:ea typeface="Calibri Light" panose="020F0302020204030204"/>
              <a:cs typeface="Arial"/>
            </a:endParaRPr>
          </a:p>
          <a:p>
            <a:pPr marL="359410"/>
            <a:r>
              <a:rPr lang="en-GB" sz="2200" dirty="0">
                <a:solidFill>
                  <a:srgbClr val="4E226B"/>
                </a:solidFill>
                <a:latin typeface="+mj-lt"/>
                <a:cs typeface="Arial"/>
              </a:rPr>
              <a:t>Governor Services</a:t>
            </a:r>
            <a:endParaRPr lang="en-GB" sz="2200">
              <a:solidFill>
                <a:srgbClr val="4E226B"/>
              </a:solidFill>
              <a:latin typeface="+mj-lt"/>
              <a:ea typeface="Calibri Light" panose="020F0302020204030204"/>
              <a:cs typeface="Arial"/>
            </a:endParaRPr>
          </a:p>
          <a:p>
            <a:pPr marL="359410"/>
            <a:r>
              <a:rPr lang="en-GB" sz="2200" dirty="0">
                <a:solidFill>
                  <a:srgbClr val="4E226B"/>
                </a:solidFill>
                <a:latin typeface="+mj-lt"/>
                <a:cs typeface="Arial"/>
              </a:rPr>
              <a:t>Catering Team</a:t>
            </a:r>
            <a:endParaRPr lang="en-GB" sz="2200">
              <a:solidFill>
                <a:srgbClr val="4E226B"/>
              </a:solidFill>
              <a:latin typeface="+mj-lt"/>
              <a:ea typeface="Calibri Light" panose="020F0302020204030204"/>
              <a:cs typeface="Arial"/>
            </a:endParaRPr>
          </a:p>
          <a:p>
            <a:pPr marL="359410"/>
            <a:r>
              <a:rPr lang="en-GB" sz="2200" dirty="0">
                <a:solidFill>
                  <a:srgbClr val="4E226B"/>
                </a:solidFill>
                <a:latin typeface="+mj-lt"/>
                <a:cs typeface="Arial"/>
              </a:rPr>
              <a:t>Pensions </a:t>
            </a:r>
            <a:endParaRPr lang="en-GB" sz="2200">
              <a:solidFill>
                <a:srgbClr val="4E226B"/>
              </a:solidFill>
              <a:latin typeface="+mj-lt"/>
              <a:ea typeface="Calibri Light"/>
              <a:cs typeface="Arial" panose="020B0604020202020204" pitchFamily="34" charset="0"/>
            </a:endParaRPr>
          </a:p>
          <a:p>
            <a:pPr marL="359410"/>
            <a:r>
              <a:rPr lang="en-GB" sz="2200" dirty="0">
                <a:solidFill>
                  <a:srgbClr val="4E226B"/>
                </a:solidFill>
                <a:latin typeface="+mj-lt"/>
                <a:ea typeface="Calibri Light"/>
                <a:cs typeface="Calibri Light"/>
              </a:rPr>
              <a:t>Climate Outreach Team</a:t>
            </a:r>
            <a:endParaRPr lang="en-GB" sz="2200" dirty="0">
              <a:solidFill>
                <a:srgbClr val="4E226B"/>
              </a:solidFill>
              <a:latin typeface="+mj-lt"/>
              <a:ea typeface="Calibri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1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1ED9B3-3074-9EB8-F334-76F4078D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1" y="718425"/>
            <a:ext cx="10460848" cy="319360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Access Workspace and Budgets</a:t>
            </a:r>
            <a:br>
              <a:rPr lang="en-GB" sz="4400" b="1" dirty="0">
                <a:solidFill>
                  <a:schemeClr val="accent6"/>
                </a:solidFill>
                <a:cs typeface="Arial" panose="020B0604020202020204" pitchFamily="34" charset="0"/>
              </a:rPr>
            </a:br>
            <a:endParaRPr lang="en-GB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035CF6EA-0439-2259-1E9D-5A0C63631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7" y="1230437"/>
            <a:ext cx="5217876" cy="3256002"/>
          </a:xfrm>
          <a:ln>
            <a:solidFill>
              <a:schemeClr val="tx1"/>
            </a:solidFill>
          </a:ln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5F1CC7D-246B-9931-CFF5-83699BDAB8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" t="218" r="44774"/>
          <a:stretch/>
        </p:blipFill>
        <p:spPr>
          <a:xfrm>
            <a:off x="6402958" y="3069877"/>
            <a:ext cx="5069604" cy="34590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4F07F2-7D79-F7CE-FAC9-B0C401D9AA08}"/>
              </a:ext>
            </a:extLst>
          </p:cNvPr>
          <p:cNvSpPr txBox="1"/>
          <p:nvPr/>
        </p:nvSpPr>
        <p:spPr>
          <a:xfrm>
            <a:off x="6229545" y="1070756"/>
            <a:ext cx="5416430" cy="5632311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latin typeface="+mj-lt"/>
              </a:rPr>
              <a:t>Access Education Budgets</a:t>
            </a:r>
          </a:p>
          <a:p>
            <a:endParaRPr lang="en-GB" b="0" i="0" dirty="0">
              <a:solidFill>
                <a:srgbClr val="273667"/>
              </a:solidFill>
              <a:effectLst/>
              <a:latin typeface="FS Ellio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+mj-lt"/>
              </a:rPr>
              <a:t>Cloud-based budget setting and monitoring software.​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+mj-lt"/>
              </a:rPr>
              <a:t>5-year financial forecasting functionality, supporting strong financial management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+mj-lt"/>
              </a:rPr>
              <a:t>Scenario modelling to forecast changes income or expenditure, staff pay, pupils, etc. 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73667"/>
              </a:solidFill>
              <a:effectLst/>
              <a:latin typeface="inheri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273667"/>
              </a:solidFill>
              <a:latin typeface="inheri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273667"/>
              </a:solidFill>
              <a:latin typeface="inheri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73667"/>
              </a:solidFill>
              <a:effectLst/>
              <a:latin typeface="inheri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273667"/>
              </a:solidFill>
              <a:latin typeface="inherit"/>
            </a:endParaRPr>
          </a:p>
          <a:p>
            <a:pPr algn="l" fontAlgn="base"/>
            <a:endParaRPr lang="en-GB" dirty="0">
              <a:solidFill>
                <a:srgbClr val="273667"/>
              </a:solidFill>
              <a:latin typeface="inheri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73667"/>
              </a:solidFill>
              <a:effectLst/>
              <a:latin typeface="inheri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273667"/>
              </a:solidFill>
              <a:latin typeface="inheri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73667"/>
              </a:solidFill>
              <a:effectLst/>
              <a:latin typeface="inheri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273667"/>
              </a:solidFill>
              <a:latin typeface="inheri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73667"/>
              </a:solidFill>
              <a:effectLst/>
              <a:latin typeface="inheri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73667"/>
              </a:solidFill>
              <a:effectLst/>
              <a:latin typeface="inherit"/>
            </a:endParaRP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D5DB7-4EF3-1A12-DDB6-2B7202BD75CA}"/>
              </a:ext>
            </a:extLst>
          </p:cNvPr>
          <p:cNvSpPr txBox="1"/>
          <p:nvPr/>
        </p:nvSpPr>
        <p:spPr>
          <a:xfrm>
            <a:off x="502921" y="1070757"/>
            <a:ext cx="5416430" cy="5632311"/>
          </a:xfrm>
          <a:prstGeom prst="rect">
            <a:avLst/>
          </a:prstGeom>
          <a:noFill/>
          <a:ln w="25400">
            <a:solidFill>
              <a:srgbClr val="4E226B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GB" dirty="0">
              <a:latin typeface="Calibri (Body)"/>
            </a:endParaRPr>
          </a:p>
          <a:p>
            <a:endParaRPr lang="en-GB" dirty="0">
              <a:latin typeface="Calibri (Body)"/>
            </a:endParaRPr>
          </a:p>
          <a:p>
            <a:endParaRPr lang="en-GB" dirty="0">
              <a:latin typeface="Calibri (Body)"/>
            </a:endParaRPr>
          </a:p>
          <a:p>
            <a:endParaRPr lang="en-GB" dirty="0">
              <a:latin typeface="Calibri (Body)"/>
            </a:endParaRPr>
          </a:p>
          <a:p>
            <a:endParaRPr lang="en-GB" dirty="0">
              <a:latin typeface="Calibri (Body)"/>
            </a:endParaRPr>
          </a:p>
          <a:p>
            <a:endParaRPr lang="en-GB" dirty="0">
              <a:latin typeface="Calibri (Body)"/>
            </a:endParaRPr>
          </a:p>
          <a:p>
            <a:endParaRPr lang="en-GB" dirty="0">
              <a:latin typeface="Calibri (Body)"/>
            </a:endParaRPr>
          </a:p>
          <a:p>
            <a:endParaRPr lang="en-GB" dirty="0">
              <a:latin typeface="Calibri (Body)"/>
            </a:endParaRPr>
          </a:p>
          <a:p>
            <a:endParaRPr lang="en-GB" dirty="0">
              <a:latin typeface="Calibri (Body)"/>
            </a:endParaRPr>
          </a:p>
          <a:p>
            <a:endParaRPr lang="en-GB" dirty="0">
              <a:latin typeface="Calibri (Body)"/>
            </a:endParaRPr>
          </a:p>
          <a:p>
            <a:endParaRPr lang="en-GB" dirty="0">
              <a:latin typeface="Calibri (Body)"/>
            </a:endParaRPr>
          </a:p>
          <a:p>
            <a:endParaRPr lang="en-GB" dirty="0">
              <a:latin typeface="Calibri (Body)"/>
            </a:endParaRPr>
          </a:p>
          <a:p>
            <a:endParaRPr lang="en-GB" b="1" dirty="0">
              <a:solidFill>
                <a:srgbClr val="4E226B"/>
              </a:solidFill>
              <a:latin typeface="+mj-lt"/>
            </a:endParaRPr>
          </a:p>
          <a:p>
            <a:r>
              <a:rPr lang="en-GB" b="1" dirty="0">
                <a:solidFill>
                  <a:srgbClr val="4E226B"/>
                </a:solidFill>
                <a:latin typeface="+mj-lt"/>
              </a:rPr>
              <a:t>Access Workspace</a:t>
            </a:r>
          </a:p>
          <a:p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Secure financial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Secure file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Training and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Accessible by designated school and council staff</a:t>
            </a:r>
            <a:endParaRPr lang="en-GB" dirty="0">
              <a:latin typeface="Calibri (Body)"/>
            </a:endParaRP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4087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751F74D24124B884F8307C4BFAA64" ma:contentTypeVersion="6" ma:contentTypeDescription="Create a new document." ma:contentTypeScope="" ma:versionID="29f2aba3a8c860302dc428e3cff9b00e">
  <xsd:schema xmlns:xsd="http://www.w3.org/2001/XMLSchema" xmlns:xs="http://www.w3.org/2001/XMLSchema" xmlns:p="http://schemas.microsoft.com/office/2006/metadata/properties" xmlns:ns2="bc8c2247-7fe9-4598-9f7e-88a40a9eef71" xmlns:ns3="68802551-4936-49ce-bb83-4d01d1e4a3a7" targetNamespace="http://schemas.microsoft.com/office/2006/metadata/properties" ma:root="true" ma:fieldsID="0c3a1d507c417123b53e3dfe9ad5db46" ns2:_="" ns3:_="">
    <xsd:import namespace="bc8c2247-7fe9-4598-9f7e-88a40a9eef71"/>
    <xsd:import namespace="68802551-4936-49ce-bb83-4d01d1e4a3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c2247-7fe9-4598-9f7e-88a40a9eef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02551-4936-49ce-bb83-4d01d1e4a3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9882EB-23D7-4B31-89AB-DFB7B78DBCEB}">
  <ds:schemaRefs>
    <ds:schemaRef ds:uri="68802551-4936-49ce-bb83-4d01d1e4a3a7"/>
    <ds:schemaRef ds:uri="bc8c2247-7fe9-4598-9f7e-88a40a9eef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CB012A6-844B-49FF-A2B3-F33226A23336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68802551-4936-49ce-bb83-4d01d1e4a3a7"/>
    <ds:schemaRef ds:uri="bc8c2247-7fe9-4598-9f7e-88a40a9eef71"/>
  </ds:schemaRefs>
</ds:datastoreItem>
</file>

<file path=customXml/itemProps3.xml><?xml version="1.0" encoding="utf-8"?>
<ds:datastoreItem xmlns:ds="http://schemas.openxmlformats.org/officeDocument/2006/customXml" ds:itemID="{EA55D476-9F40-439B-9612-DD59004339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6096</TotalTime>
  <Words>1519</Words>
  <Application>Microsoft Office PowerPoint</Application>
  <PresentationFormat>Widescreen</PresentationFormat>
  <Paragraphs>233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(Body)</vt:lpstr>
      <vt:lpstr>Calibri Light</vt:lpstr>
      <vt:lpstr>FS Elliot</vt:lpstr>
      <vt:lpstr>inherit</vt:lpstr>
      <vt:lpstr>Wingdings</vt:lpstr>
      <vt:lpstr>Office Theme</vt:lpstr>
      <vt:lpstr>Education Business Effectiveness     SBM Induction  Individual School Business Support  September 2024  </vt:lpstr>
      <vt:lpstr>Education Business  Effectiveness </vt:lpstr>
      <vt:lpstr>EBE Service – Structure Access, Participation &amp; Inclusion</vt:lpstr>
      <vt:lpstr>Education Business Effectiveness Team </vt:lpstr>
      <vt:lpstr>Education Business Effectiveness </vt:lpstr>
      <vt:lpstr>School Business Support  </vt:lpstr>
      <vt:lpstr>School Business Support</vt:lpstr>
      <vt:lpstr>EBE Team – Links to Council support Council teams we work with</vt:lpstr>
      <vt:lpstr>Access Workspace and Budgets </vt:lpstr>
      <vt:lpstr>The Hub Website</vt:lpstr>
      <vt:lpstr>Useful Contacts</vt:lpstr>
      <vt:lpstr>New SBM Checklist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WF School Conference – Feedback 2022</dc:title>
  <dc:creator>Paige Heirs</dc:creator>
  <cp:lastModifiedBy>Sev Hassan</cp:lastModifiedBy>
  <cp:revision>49</cp:revision>
  <dcterms:created xsi:type="dcterms:W3CDTF">2022-11-18T15:12:18Z</dcterms:created>
  <dcterms:modified xsi:type="dcterms:W3CDTF">2024-11-18T14:49:42Z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0x010100D0A751F74D24124B884F8307C4BFAA64</vt:lpwstr>
  </property>
</Properties>
</file>