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4509" r:id="rId5"/>
    <p:sldId id="4510" r:id="rId6"/>
    <p:sldId id="4511" r:id="rId7"/>
    <p:sldId id="4512" r:id="rId8"/>
    <p:sldId id="4513" r:id="rId9"/>
    <p:sldId id="4514" r:id="rId10"/>
    <p:sldId id="4515" r:id="rId11"/>
    <p:sldId id="45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55C1B-A422-5206-CD91-5C028EFDCA9F}" name="Shireena Hancock" initials="SH" userId="S::Shireena.Hancock@walthamforest.gov.uk::1fb71d56-b934-45e4-bf51-e39c7fd6890a" providerId="AD"/>
  <p188:author id="{3FB07663-0EDE-BDD8-0634-37F35976E6EC}" name="Ines Belo" initials="IB" userId="S::Ines.Belo@walthamforest.gov.uk::38cc223a-d7a6-4026-a1d1-d4cdddc547c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3B"/>
    <a:srgbClr val="ECB44E"/>
    <a:srgbClr val="E278DA"/>
    <a:srgbClr val="AA1FE1"/>
    <a:srgbClr val="C32DD3"/>
    <a:srgbClr val="F2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B9F40-B05E-44B6-96C9-B12A1BE9CF42}" v="3" dt="2023-04-27T14:32:03.836"/>
    <p1510:client id="{E1C38C9B-D6AB-4C77-B19E-EE643BAB2F65}" v="3" dt="2023-04-27T14:29:56.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378ED-708F-45DB-9C88-8E7D27E16BFF}"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F50B9-AD76-493F-A391-CF399D42CA9A}" type="slidenum">
              <a:rPr lang="en-GB" smtClean="0"/>
              <a:t>‹#›</a:t>
            </a:fld>
            <a:endParaRPr lang="en-GB"/>
          </a:p>
        </p:txBody>
      </p:sp>
    </p:spTree>
    <p:extLst>
      <p:ext uri="{BB962C8B-B14F-4D97-AF65-F5344CB8AC3E}">
        <p14:creationId xmlns:p14="http://schemas.microsoft.com/office/powerpoint/2010/main" val="225176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0B52ED-884A-574F-AF9E-86A46DB4E294}" type="slidenum">
              <a:rPr lang="en-US" smtClean="0"/>
              <a:t>2</a:t>
            </a:fld>
            <a:endParaRPr lang="en-US"/>
          </a:p>
        </p:txBody>
      </p:sp>
    </p:spTree>
    <p:extLst>
      <p:ext uri="{BB962C8B-B14F-4D97-AF65-F5344CB8AC3E}">
        <p14:creationId xmlns:p14="http://schemas.microsoft.com/office/powerpoint/2010/main" val="34672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0B52ED-884A-574F-AF9E-86A46DB4E294}" type="slidenum">
              <a:rPr lang="en-US" smtClean="0"/>
              <a:t>3</a:t>
            </a:fld>
            <a:endParaRPr lang="en-US"/>
          </a:p>
        </p:txBody>
      </p:sp>
    </p:spTree>
    <p:extLst>
      <p:ext uri="{BB962C8B-B14F-4D97-AF65-F5344CB8AC3E}">
        <p14:creationId xmlns:p14="http://schemas.microsoft.com/office/powerpoint/2010/main" val="163712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0B52ED-884A-574F-AF9E-86A46DB4E294}" type="slidenum">
              <a:rPr lang="en-US" smtClean="0"/>
              <a:t>4</a:t>
            </a:fld>
            <a:endParaRPr lang="en-US"/>
          </a:p>
        </p:txBody>
      </p:sp>
    </p:spTree>
    <p:extLst>
      <p:ext uri="{BB962C8B-B14F-4D97-AF65-F5344CB8AC3E}">
        <p14:creationId xmlns:p14="http://schemas.microsoft.com/office/powerpoint/2010/main" val="257892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0B52ED-884A-574F-AF9E-86A46DB4E294}" type="slidenum">
              <a:rPr lang="en-US" smtClean="0"/>
              <a:t>5</a:t>
            </a:fld>
            <a:endParaRPr lang="en-US"/>
          </a:p>
        </p:txBody>
      </p:sp>
    </p:spTree>
    <p:extLst>
      <p:ext uri="{BB962C8B-B14F-4D97-AF65-F5344CB8AC3E}">
        <p14:creationId xmlns:p14="http://schemas.microsoft.com/office/powerpoint/2010/main" val="308023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0B52ED-884A-574F-AF9E-86A46DB4E294}" type="slidenum">
              <a:rPr lang="en-US" smtClean="0"/>
              <a:t>6</a:t>
            </a:fld>
            <a:endParaRPr lang="en-US"/>
          </a:p>
        </p:txBody>
      </p:sp>
    </p:spTree>
    <p:extLst>
      <p:ext uri="{BB962C8B-B14F-4D97-AF65-F5344CB8AC3E}">
        <p14:creationId xmlns:p14="http://schemas.microsoft.com/office/powerpoint/2010/main" val="351860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0B52ED-884A-574F-AF9E-86A46DB4E294}" type="slidenum">
              <a:rPr lang="en-US" smtClean="0"/>
              <a:t>7</a:t>
            </a:fld>
            <a:endParaRPr lang="en-US"/>
          </a:p>
        </p:txBody>
      </p:sp>
    </p:spTree>
    <p:extLst>
      <p:ext uri="{BB962C8B-B14F-4D97-AF65-F5344CB8AC3E}">
        <p14:creationId xmlns:p14="http://schemas.microsoft.com/office/powerpoint/2010/main" val="11949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0B52ED-884A-574F-AF9E-86A46DB4E294}" type="slidenum">
              <a:rPr lang="en-US" smtClean="0"/>
              <a:t>8</a:t>
            </a:fld>
            <a:endParaRPr lang="en-US"/>
          </a:p>
        </p:txBody>
      </p:sp>
    </p:spTree>
    <p:extLst>
      <p:ext uri="{BB962C8B-B14F-4D97-AF65-F5344CB8AC3E}">
        <p14:creationId xmlns:p14="http://schemas.microsoft.com/office/powerpoint/2010/main" val="169151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3E3D-82A5-4479-88ED-8F50486DA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8350E3-3457-49BC-9EE4-9DA0020BD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0EEE6E-9193-4C1B-9CA6-990A2B13E300}"/>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5" name="Footer Placeholder 4">
            <a:extLst>
              <a:ext uri="{FF2B5EF4-FFF2-40B4-BE49-F238E27FC236}">
                <a16:creationId xmlns:a16="http://schemas.microsoft.com/office/drawing/2014/main" id="{27EB9E3C-F4DE-426C-A44D-C76E54385E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25AAAD-64EA-47F3-A3CD-B30434618C70}"/>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259518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5360-A71A-4994-AFBC-4A86ACC967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337070-CF4E-44A1-9885-86395D2B6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DD01A-1BBD-47F4-A850-716FCD33858A}"/>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5" name="Footer Placeholder 4">
            <a:extLst>
              <a:ext uri="{FF2B5EF4-FFF2-40B4-BE49-F238E27FC236}">
                <a16:creationId xmlns:a16="http://schemas.microsoft.com/office/drawing/2014/main" id="{425DF79A-F554-4392-A5EE-5FF32DD52C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DC1680-3AAF-4F87-A237-11D88C09E421}"/>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324220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FC4DB-0B0C-4477-B257-A1BE761096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BEB6FA-4C23-4BB5-B52D-71F2393D6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3B669A-5545-4782-A40F-CE8D1851F349}"/>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5" name="Footer Placeholder 4">
            <a:extLst>
              <a:ext uri="{FF2B5EF4-FFF2-40B4-BE49-F238E27FC236}">
                <a16:creationId xmlns:a16="http://schemas.microsoft.com/office/drawing/2014/main" id="{FD968C0A-E9C2-4C4D-8364-136F3780A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C2C32A-62FC-46A6-8256-F96BEFA970D2}"/>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33664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530"/>
            <a:ext cx="12192000" cy="6856941"/>
          </a:xfrm>
          <a:prstGeom prst="rect">
            <a:avLst/>
          </a:prstGeom>
          <a:solidFill>
            <a:srgbClr val="03A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530"/>
            <a:ext cx="2255519" cy="4555752"/>
          </a:xfrm>
          <a:prstGeom prst="rect">
            <a:avLst/>
          </a:prstGeom>
        </p:spPr>
      </p:pic>
      <p:pic>
        <p:nvPicPr>
          <p:cNvPr id="4" name="Picture 3">
            <a:extLst>
              <a:ext uri="{FF2B5EF4-FFF2-40B4-BE49-F238E27FC236}">
                <a16:creationId xmlns:a16="http://schemas.microsoft.com/office/drawing/2014/main" id="{677ADB77-3BD0-7C43-A7D1-8CC882714DDC}"/>
              </a:ext>
            </a:extLst>
          </p:cNvPr>
          <p:cNvPicPr>
            <a:picLocks noChangeAspect="1"/>
          </p:cNvPicPr>
          <p:nvPr userDrawn="1"/>
        </p:nvPicPr>
        <p:blipFill>
          <a:blip r:embed="rId3"/>
          <a:stretch>
            <a:fillRect/>
          </a:stretch>
        </p:blipFill>
        <p:spPr>
          <a:xfrm>
            <a:off x="1127758" y="2245412"/>
            <a:ext cx="3248785" cy="2689985"/>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0790827" y="529"/>
            <a:ext cx="1401173" cy="3228134"/>
          </a:xfrm>
          <a:prstGeom prst="rect">
            <a:avLst/>
          </a:prstGeom>
        </p:spPr>
      </p:pic>
      <p:sp>
        <p:nvSpPr>
          <p:cNvPr id="2" name="Title 1"/>
          <p:cNvSpPr>
            <a:spLocks noGrp="1"/>
          </p:cNvSpPr>
          <p:nvPr>
            <p:ph type="ctrTitle" hasCustomPrompt="1"/>
          </p:nvPr>
        </p:nvSpPr>
        <p:spPr>
          <a:xfrm>
            <a:off x="4800601" y="1122363"/>
            <a:ext cx="6553200" cy="2387600"/>
          </a:xfrm>
          <a:prstGeom prst="rect">
            <a:avLst/>
          </a:prstGeom>
        </p:spPr>
        <p:txBody>
          <a:bodyPr lIns="0" tIns="0" rIns="0" bIns="0" anchor="b">
            <a:normAutofit/>
          </a:bodyPr>
          <a:lstStyle>
            <a:lvl1pPr algn="l">
              <a:defRPr sz="4800" b="1" spc="-67"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4800599" y="3733348"/>
            <a:ext cx="6553200" cy="1655762"/>
          </a:xfrm>
          <a:prstGeom prst="rect">
            <a:avLst/>
          </a:prstGeom>
        </p:spPr>
        <p:txBody>
          <a:bodyPr>
            <a:normAutofit/>
          </a:bodyPr>
          <a:lstStyle>
            <a:lvl1pPr marL="0" indent="0" algn="l">
              <a:buNone/>
              <a:defRPr sz="2800" spc="-67" baseline="0">
                <a:solidFill>
                  <a:schemeClr val="bg1"/>
                </a:solidFill>
                <a:latin typeface="Arial" panose="020B0604020202020204" pitchFamily="34" charset="0"/>
                <a:cs typeface="Arial" panose="020B0604020202020204" pitchFamily="34" charset="0"/>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Subtitle</a:t>
            </a:r>
            <a:endParaRPr lang="en-US"/>
          </a:p>
        </p:txBody>
      </p:sp>
      <p:pic>
        <p:nvPicPr>
          <p:cNvPr id="9" name="Picture 8" descr="Icon&#10;&#10;Description automatically generated">
            <a:extLst>
              <a:ext uri="{FF2B5EF4-FFF2-40B4-BE49-F238E27FC236}">
                <a16:creationId xmlns:a16="http://schemas.microsoft.com/office/drawing/2014/main" id="{7C6591B2-1E36-1F4A-BC4A-9CDDAD3F8148}"/>
              </a:ext>
            </a:extLst>
          </p:cNvPr>
          <p:cNvPicPr>
            <a:picLocks noChangeAspect="1"/>
          </p:cNvPicPr>
          <p:nvPr userDrawn="1"/>
        </p:nvPicPr>
        <p:blipFill>
          <a:blip r:embed="rId5"/>
          <a:stretch>
            <a:fillRect/>
          </a:stretch>
        </p:blipFill>
        <p:spPr>
          <a:xfrm>
            <a:off x="10697383" y="5917285"/>
            <a:ext cx="1058965" cy="588873"/>
          </a:xfrm>
          <a:prstGeom prst="rect">
            <a:avLst/>
          </a:prstGeom>
        </p:spPr>
      </p:pic>
    </p:spTree>
    <p:extLst>
      <p:ext uri="{BB962C8B-B14F-4D97-AF65-F5344CB8AC3E}">
        <p14:creationId xmlns:p14="http://schemas.microsoft.com/office/powerpoint/2010/main" val="263168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E652B-3BB9-AE4B-91DD-86A28AEF705B}"/>
              </a:ext>
            </a:extLst>
          </p:cNvPr>
          <p:cNvPicPr>
            <a:picLocks noChangeAspect="1"/>
          </p:cNvPicPr>
          <p:nvPr userDrawn="1"/>
        </p:nvPicPr>
        <p:blipFill>
          <a:blip r:embed="rId2"/>
          <a:stretch>
            <a:fillRect/>
          </a:stretch>
        </p:blipFill>
        <p:spPr>
          <a:xfrm>
            <a:off x="10695102" y="228845"/>
            <a:ext cx="1287702" cy="1066213"/>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502920" y="1822177"/>
            <a:ext cx="10515600" cy="4351338"/>
          </a:xfrm>
          <a:prstGeom prst="rect">
            <a:avLst/>
          </a:prstGeom>
        </p:spPr>
        <p:txBody>
          <a:bodyPr vert="horz" lIns="0" tIns="0" rIns="0" bIns="0" rtlCol="0">
            <a:normAutofit/>
          </a:bodyPr>
          <a:lstStyle>
            <a:lvl1pPr marL="228577" indent="-228577">
              <a:buFontTx/>
              <a:buBlip>
                <a:blip r:embed="rId3">
                  <a:extLst>
                    <a:ext uri="{96DAC541-7B7A-43D3-8B79-37D633B846F1}">
                      <asvg:svgBlip xmlns:asvg="http://schemas.microsoft.com/office/drawing/2016/SVG/main" r:embed="rId4"/>
                    </a:ext>
                  </a:extLst>
                </a:blip>
              </a:buBlip>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502920" y="611344"/>
            <a:ext cx="9844617" cy="319360"/>
          </a:xfrm>
        </p:spPr>
        <p:txBody>
          <a:bodyPr/>
          <a:lstStyle>
            <a:lvl1pPr>
              <a:defRPr>
                <a:solidFill>
                  <a:srgbClr val="03ACE9"/>
                </a:solidFil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502920" y="1257106"/>
            <a:ext cx="9844617" cy="219042"/>
          </a:xfrm>
        </p:spPr>
        <p:txBody>
          <a:bodyPr/>
          <a:lstStyle>
            <a:lvl1pPr marL="0" indent="0">
              <a:buNone/>
              <a:defRPr b="1">
                <a:solidFill>
                  <a:srgbClr val="03ACE9"/>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466725" y="-95235"/>
            <a:ext cx="0" cy="0"/>
          </a:xfrm>
          <a:prstGeom prst="rect">
            <a:avLst/>
          </a:prstGeom>
        </p:spPr>
        <p:txBody>
          <a:bodyPr vert="horz" wrap="none" lIns="0" tIns="0" rIns="0" bIns="0" rtlCol="0" anchor="b">
            <a:normAutofit fontScale="25000" lnSpcReduction="20000"/>
          </a:bodyPr>
          <a:lstStyle/>
          <a:p>
            <a:pPr algn="l"/>
            <a:endParaRPr lang="en-US" sz="2133"/>
          </a:p>
        </p:txBody>
      </p:sp>
    </p:spTree>
    <p:extLst>
      <p:ext uri="{BB962C8B-B14F-4D97-AF65-F5344CB8AC3E}">
        <p14:creationId xmlns:p14="http://schemas.microsoft.com/office/powerpoint/2010/main" val="416927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9045-ECE8-4FF7-BF9F-0CB5270BA8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FFE1D3-94C0-400A-B5D1-7CC1C3077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102FC0-105A-4431-8D26-A0EC1BA6EFE5}"/>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5" name="Footer Placeholder 4">
            <a:extLst>
              <a:ext uri="{FF2B5EF4-FFF2-40B4-BE49-F238E27FC236}">
                <a16:creationId xmlns:a16="http://schemas.microsoft.com/office/drawing/2014/main" id="{0D7B5CFF-78FE-4955-A991-52BEF2EE6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431EEC-FA4E-476B-8F9E-477D2AED6C74}"/>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355199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8AA1-0B00-44F9-888A-809725ECA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29B5DC-4E20-47A6-8F65-D2D8867BC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3BEF2C-2B5C-4EEA-BBC4-7C062C320F6C}"/>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5" name="Footer Placeholder 4">
            <a:extLst>
              <a:ext uri="{FF2B5EF4-FFF2-40B4-BE49-F238E27FC236}">
                <a16:creationId xmlns:a16="http://schemas.microsoft.com/office/drawing/2014/main" id="{EFAD10AE-B54D-4B85-9224-F326C06F2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7511F-8F42-48A3-ABB1-2F718ABBC800}"/>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179077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904A-EC39-4C8F-BF6D-0CFA006301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25EE1D-D487-4C0D-BAC3-41AFDE1CF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E57DDE-A45B-438C-BB8B-1252FFB194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4997B5-D742-46FB-B15F-7B29B4BC90FB}"/>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6" name="Footer Placeholder 5">
            <a:extLst>
              <a:ext uri="{FF2B5EF4-FFF2-40B4-BE49-F238E27FC236}">
                <a16:creationId xmlns:a16="http://schemas.microsoft.com/office/drawing/2014/main" id="{BACE5C18-7730-49DA-8269-BD95D70DBF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CD7071-FB56-4FFE-9879-FC13731CCA47}"/>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5488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E9F2-6986-4DEA-82FA-1D85BC5CBD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3316A7-C5BC-4976-AE99-742C01254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54F67C-84B1-4CBD-804C-C19BE29D2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DAD104-01FA-4F9C-A8AD-63DAA9DAA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3057D-C15F-4223-8275-C3FE33823E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21A604-1820-488C-A548-AAB8DF77E59D}"/>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8" name="Footer Placeholder 7">
            <a:extLst>
              <a:ext uri="{FF2B5EF4-FFF2-40B4-BE49-F238E27FC236}">
                <a16:creationId xmlns:a16="http://schemas.microsoft.com/office/drawing/2014/main" id="{98982EF1-220F-46CD-AE4D-9E59136E2C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775EA3-A016-4711-AA17-DF62A15A7345}"/>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173315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DF73-8F5D-4932-81E2-CC5F3A0DBB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4182D0-B198-4AB1-AFA4-7479AC8DB7CF}"/>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4" name="Footer Placeholder 3">
            <a:extLst>
              <a:ext uri="{FF2B5EF4-FFF2-40B4-BE49-F238E27FC236}">
                <a16:creationId xmlns:a16="http://schemas.microsoft.com/office/drawing/2014/main" id="{FBE01445-81F0-4C11-B08B-7AAA6A7A60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497D63-4DBF-4EEF-81FB-C9812EBB2D91}"/>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49277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7F0C65-6F5C-4643-8BC1-7C1E001D2F0A}"/>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3" name="Footer Placeholder 2">
            <a:extLst>
              <a:ext uri="{FF2B5EF4-FFF2-40B4-BE49-F238E27FC236}">
                <a16:creationId xmlns:a16="http://schemas.microsoft.com/office/drawing/2014/main" id="{24EA1135-6284-453F-BD71-76479C5CCE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D2CF7D-53F0-4E0D-955A-B6700DF9BACD}"/>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86420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E8F5-325C-4B1B-897E-91ACF1B1E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173ACE-0395-4650-8146-B4E5125D00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4F3086-016D-4C1C-8CB3-DF73CE8B2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62A4A-7DD4-41C8-988C-5526B488FD42}"/>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6" name="Footer Placeholder 5">
            <a:extLst>
              <a:ext uri="{FF2B5EF4-FFF2-40B4-BE49-F238E27FC236}">
                <a16:creationId xmlns:a16="http://schemas.microsoft.com/office/drawing/2014/main" id="{9595BE2C-DBD3-4540-BFEB-5BE34280FD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4E53A8-3963-4FE6-9E2E-F6ED0C6DC2B3}"/>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387342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6DC7-A719-4325-8466-78776C836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77B9AD-15E0-4B10-83C7-C06D15B8E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C802BB-C0DC-422C-B4D9-DACFA34E0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E54EA-7FFE-46C0-B13B-5DA3BC9AE5B8}"/>
              </a:ext>
            </a:extLst>
          </p:cNvPr>
          <p:cNvSpPr>
            <a:spLocks noGrp="1"/>
          </p:cNvSpPr>
          <p:nvPr>
            <p:ph type="dt" sz="half" idx="10"/>
          </p:nvPr>
        </p:nvSpPr>
        <p:spPr/>
        <p:txBody>
          <a:bodyPr/>
          <a:lstStyle/>
          <a:p>
            <a:fld id="{2568A2AC-9BB6-4DBF-82D7-6489A004ED60}" type="datetimeFigureOut">
              <a:rPr lang="en-GB" smtClean="0"/>
              <a:t>27/04/2023</a:t>
            </a:fld>
            <a:endParaRPr lang="en-GB"/>
          </a:p>
        </p:txBody>
      </p:sp>
      <p:sp>
        <p:nvSpPr>
          <p:cNvPr id="6" name="Footer Placeholder 5">
            <a:extLst>
              <a:ext uri="{FF2B5EF4-FFF2-40B4-BE49-F238E27FC236}">
                <a16:creationId xmlns:a16="http://schemas.microsoft.com/office/drawing/2014/main" id="{EFFA2E6B-5917-4263-95A4-6E12B52FB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0C386A-1018-41EE-A13E-BCDFA4ADD72D}"/>
              </a:ext>
            </a:extLst>
          </p:cNvPr>
          <p:cNvSpPr>
            <a:spLocks noGrp="1"/>
          </p:cNvSpPr>
          <p:nvPr>
            <p:ph type="sldNum" sz="quarter" idx="12"/>
          </p:nvPr>
        </p:nvSpPr>
        <p:spPr/>
        <p:txBody>
          <a:bodyPr/>
          <a:lstStyle/>
          <a:p>
            <a:fld id="{0C5C1225-EF74-4752-ACDE-B362E9B58B71}" type="slidenum">
              <a:rPr lang="en-GB" smtClean="0"/>
              <a:t>‹#›</a:t>
            </a:fld>
            <a:endParaRPr lang="en-GB"/>
          </a:p>
        </p:txBody>
      </p:sp>
    </p:spTree>
    <p:extLst>
      <p:ext uri="{BB962C8B-B14F-4D97-AF65-F5344CB8AC3E}">
        <p14:creationId xmlns:p14="http://schemas.microsoft.com/office/powerpoint/2010/main" val="220432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CD0FE-C485-422E-9A11-BC905418E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A7A6FC-3560-427F-85DE-0C2F92B60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FA9381-A59D-41B7-BED6-227737100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8A2AC-9BB6-4DBF-82D7-6489A004ED60}" type="datetimeFigureOut">
              <a:rPr lang="en-GB" smtClean="0"/>
              <a:t>27/04/2023</a:t>
            </a:fld>
            <a:endParaRPr lang="en-GB"/>
          </a:p>
        </p:txBody>
      </p:sp>
      <p:sp>
        <p:nvSpPr>
          <p:cNvPr id="5" name="Footer Placeholder 4">
            <a:extLst>
              <a:ext uri="{FF2B5EF4-FFF2-40B4-BE49-F238E27FC236}">
                <a16:creationId xmlns:a16="http://schemas.microsoft.com/office/drawing/2014/main" id="{8ACDCA5F-A0C7-4DE0-A2A8-7816BDCF7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8F8EB0-D0AC-412A-8A64-719AAC35F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C1225-EF74-4752-ACDE-B362E9B58B71}" type="slidenum">
              <a:rPr lang="en-GB" smtClean="0"/>
              <a:t>‹#›</a:t>
            </a:fld>
            <a:endParaRPr lang="en-GB"/>
          </a:p>
        </p:txBody>
      </p:sp>
    </p:spTree>
    <p:extLst>
      <p:ext uri="{BB962C8B-B14F-4D97-AF65-F5344CB8AC3E}">
        <p14:creationId xmlns:p14="http://schemas.microsoft.com/office/powerpoint/2010/main" val="410477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readingmuseum.org.uk/windrush-day-caribbean-fun-pac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hyperlink" Target="https://forms.office.com/e/8kFTguWUvj" TargetMode="External"/><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hyperlink" Target="mailto:ConnectingCommunities@walthamforest.gov.uk" TargetMode="Externa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C7A4-C3DD-4BF3-8225-DFA45E5608C9}"/>
              </a:ext>
            </a:extLst>
          </p:cNvPr>
          <p:cNvSpPr>
            <a:spLocks noGrp="1"/>
          </p:cNvSpPr>
          <p:nvPr>
            <p:ph type="ctrTitle"/>
          </p:nvPr>
        </p:nvSpPr>
        <p:spPr>
          <a:xfrm>
            <a:off x="5113622" y="1041400"/>
            <a:ext cx="6750278" cy="2387600"/>
          </a:xfrm>
        </p:spPr>
        <p:txBody>
          <a:bodyPr>
            <a:normAutofit/>
          </a:bodyPr>
          <a:lstStyle/>
          <a:p>
            <a:r>
              <a:rPr lang="en-GB" sz="5400"/>
              <a:t>Windrush 2023</a:t>
            </a:r>
          </a:p>
        </p:txBody>
      </p:sp>
      <p:sp>
        <p:nvSpPr>
          <p:cNvPr id="3" name="Subtitle 2">
            <a:extLst>
              <a:ext uri="{FF2B5EF4-FFF2-40B4-BE49-F238E27FC236}">
                <a16:creationId xmlns:a16="http://schemas.microsoft.com/office/drawing/2014/main" id="{B300E8D6-DC80-4399-8405-879E0519F0DB}"/>
              </a:ext>
            </a:extLst>
          </p:cNvPr>
          <p:cNvSpPr>
            <a:spLocks noGrp="1"/>
          </p:cNvSpPr>
          <p:nvPr>
            <p:ph type="subTitle" idx="1"/>
          </p:nvPr>
        </p:nvSpPr>
        <p:spPr>
          <a:xfrm>
            <a:off x="4271210" y="3613032"/>
            <a:ext cx="6553200" cy="1655762"/>
          </a:xfrm>
        </p:spPr>
        <p:txBody>
          <a:bodyPr>
            <a:normAutofit/>
          </a:bodyPr>
          <a:lstStyle/>
          <a:p>
            <a:pPr algn="ctr"/>
            <a:r>
              <a:rPr lang="en-GB" sz="3600" dirty="0"/>
              <a:t>75 pieces exhibition briefing pack for schools</a:t>
            </a:r>
          </a:p>
        </p:txBody>
      </p:sp>
    </p:spTree>
    <p:extLst>
      <p:ext uri="{BB962C8B-B14F-4D97-AF65-F5344CB8AC3E}">
        <p14:creationId xmlns:p14="http://schemas.microsoft.com/office/powerpoint/2010/main" val="278189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9026D-FF1D-4678-AA18-E252EBA85FD1}"/>
              </a:ext>
            </a:extLst>
          </p:cNvPr>
          <p:cNvSpPr>
            <a:spLocks noGrp="1"/>
          </p:cNvSpPr>
          <p:nvPr>
            <p:ph type="title"/>
          </p:nvPr>
        </p:nvSpPr>
        <p:spPr>
          <a:xfrm>
            <a:off x="333555" y="597223"/>
            <a:ext cx="9843098" cy="485766"/>
          </a:xfrm>
          <a:solidFill>
            <a:schemeClr val="bg1"/>
          </a:solidFill>
        </p:spPr>
        <p:txBody>
          <a:bodyPr>
            <a:normAutofit fontScale="90000"/>
          </a:bodyPr>
          <a:lstStyle/>
          <a:p>
            <a:r>
              <a:rPr lang="en-GB" b="1"/>
              <a:t>Briefing Pack for Schools - Context</a:t>
            </a:r>
          </a:p>
        </p:txBody>
      </p:sp>
      <p:sp>
        <p:nvSpPr>
          <p:cNvPr id="24" name="TextBox 23">
            <a:extLst>
              <a:ext uri="{FF2B5EF4-FFF2-40B4-BE49-F238E27FC236}">
                <a16:creationId xmlns:a16="http://schemas.microsoft.com/office/drawing/2014/main" id="{C5FB79C3-DA5B-4D94-9BC4-25AACA559769}"/>
              </a:ext>
            </a:extLst>
          </p:cNvPr>
          <p:cNvSpPr txBox="1"/>
          <p:nvPr/>
        </p:nvSpPr>
        <p:spPr>
          <a:xfrm>
            <a:off x="116603" y="1298851"/>
            <a:ext cx="11814956" cy="2554545"/>
          </a:xfrm>
          <a:prstGeom prst="rect">
            <a:avLst/>
          </a:prstGeom>
          <a:solidFill>
            <a:schemeClr val="bg1"/>
          </a:solidFill>
        </p:spPr>
        <p:txBody>
          <a:bodyPr wrap="square" lIns="91440" tIns="45720" rIns="91440" bIns="45720" anchor="t">
            <a:spAutoFit/>
          </a:bodyPr>
          <a:lstStyle/>
          <a:p>
            <a:pPr marL="285750" indent="-285750">
              <a:buFont typeface="Arial" panose="020B0604020202020204" pitchFamily="34" charset="0"/>
              <a:buChar char="•"/>
              <a:defRPr/>
            </a:pP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The 22</a:t>
            </a:r>
            <a:r>
              <a:rPr kumimoji="0" lang="en-GB" sz="1600" b="1" i="0" u="none" strike="noStrike" kern="1200" cap="none" spc="0" normalizeH="0" baseline="30000" noProof="0" dirty="0">
                <a:ln>
                  <a:noFill/>
                </a:ln>
                <a:solidFill>
                  <a:schemeClr val="tx1">
                    <a:lumMod val="65000"/>
                    <a:lumOff val="35000"/>
                  </a:schemeClr>
                </a:solidFill>
                <a:effectLst/>
                <a:uLnTx/>
                <a:uFillTx/>
                <a:latin typeface="Arial"/>
                <a:ea typeface="+mn-ea"/>
                <a:cs typeface="Arial"/>
              </a:rPr>
              <a:t>nd</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June 2023 marks the 75</a:t>
            </a:r>
            <a:r>
              <a:rPr kumimoji="0" lang="en-GB" sz="1600" b="1" i="0" u="none" strike="noStrike" kern="1200" cap="none" spc="0" normalizeH="0" baseline="30000" noProof="0" dirty="0">
                <a:ln>
                  <a:noFill/>
                </a:ln>
                <a:solidFill>
                  <a:schemeClr val="tx1">
                    <a:lumMod val="65000"/>
                    <a:lumOff val="35000"/>
                  </a:schemeClr>
                </a:solidFill>
                <a:effectLst/>
                <a:uLnTx/>
                <a:uFillTx/>
                <a:latin typeface="Arial"/>
                <a:ea typeface="+mn-ea"/>
                <a:cs typeface="Arial"/>
              </a:rPr>
              <a:t>th</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year anniversary of the arrival of </a:t>
            </a:r>
            <a:r>
              <a:rPr kumimoji="0" lang="en-GB" sz="1600" b="1" i="0" u="none" strike="noStrike" kern="1200" cap="none" spc="0" normalizeH="0" baseline="0" noProof="0" dirty="0">
                <a:ln>
                  <a:noFill/>
                </a:ln>
                <a:solidFill>
                  <a:srgbClr val="00B0F0"/>
                </a:solidFill>
                <a:effectLst/>
                <a:uLnTx/>
                <a:uFillTx/>
                <a:latin typeface="Arial"/>
                <a:ea typeface="+mn-ea"/>
                <a:cs typeface="Arial"/>
              </a:rPr>
              <a:t>HMT Empire Windrush </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bringing one of the first large groups of post war West Indians Immigrants to the UK.</a:t>
            </a:r>
          </a:p>
          <a:p>
            <a:pPr marL="285750" indent="-285750">
              <a:buFont typeface="Arial" panose="020B0604020202020204" pitchFamily="34" charset="0"/>
              <a:buChar char="•"/>
              <a:defRPr/>
            </a:pPr>
            <a:endParaRPr lang="en-GB" sz="1600" b="1" dirty="0">
              <a:solidFill>
                <a:schemeClr val="tx1">
                  <a:lumMod val="65000"/>
                  <a:lumOff val="35000"/>
                </a:schemeClr>
              </a:solidFill>
              <a:latin typeface="Arial"/>
              <a:cs typeface="Arial"/>
            </a:endParaRPr>
          </a:p>
          <a:p>
            <a:pPr marL="285750" indent="-285750">
              <a:buFont typeface="Arial" panose="020B0604020202020204" pitchFamily="34" charset="0"/>
              <a:buChar char="•"/>
              <a:defRPr/>
            </a:pP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To </a:t>
            </a:r>
            <a:r>
              <a:rPr kumimoji="0" lang="en-GB" sz="1600" b="1" i="0" u="none" strike="noStrike" kern="1200" cap="none" spc="0" normalizeH="0" baseline="0" noProof="0" dirty="0">
                <a:ln>
                  <a:noFill/>
                </a:ln>
                <a:solidFill>
                  <a:srgbClr val="00B0F0"/>
                </a:solidFill>
                <a:effectLst/>
                <a:uLnTx/>
                <a:uFillTx/>
                <a:latin typeface="Arial"/>
                <a:ea typeface="+mn-ea"/>
                <a:cs typeface="Arial"/>
              </a:rPr>
              <a:t>commemorate</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a:t>
            </a:r>
            <a:r>
              <a:rPr kumimoji="0" lang="en-GB" sz="1600" b="1" i="0" u="none" strike="noStrike" kern="1200" cap="none" spc="0" normalizeH="0" baseline="0" noProof="0" dirty="0">
                <a:ln>
                  <a:noFill/>
                </a:ln>
                <a:solidFill>
                  <a:srgbClr val="00B0F0"/>
                </a:solidFill>
                <a:effectLst/>
                <a:uLnTx/>
                <a:uFillTx/>
                <a:latin typeface="Arial"/>
                <a:ea typeface="+mn-ea"/>
                <a:cs typeface="Arial"/>
              </a:rPr>
              <a:t>and</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a:t>
            </a:r>
            <a:r>
              <a:rPr kumimoji="0" lang="en-GB" sz="1600" b="1" i="0" u="none" strike="noStrike" kern="1200" cap="none" spc="0" normalizeH="0" baseline="0" noProof="0" dirty="0">
                <a:ln>
                  <a:noFill/>
                </a:ln>
                <a:solidFill>
                  <a:srgbClr val="00B0F0"/>
                </a:solidFill>
                <a:effectLst/>
                <a:uLnTx/>
                <a:uFillTx/>
                <a:latin typeface="Arial"/>
                <a:ea typeface="+mn-ea"/>
                <a:cs typeface="Arial"/>
              </a:rPr>
              <a:t>celebrate</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the arrival of the Windrush generation and the contribution made to the UK, Waltham Forest Council have curated a programme of </a:t>
            </a:r>
            <a:r>
              <a:rPr kumimoji="0" lang="en-GB" sz="1600" b="1" i="0" u="none" strike="noStrike" kern="1200" cap="none" spc="0" normalizeH="0" baseline="0" noProof="0" dirty="0">
                <a:ln>
                  <a:noFill/>
                </a:ln>
                <a:solidFill>
                  <a:srgbClr val="00B0F0"/>
                </a:solidFill>
                <a:effectLst/>
                <a:uLnTx/>
                <a:uFillTx/>
                <a:latin typeface="Arial"/>
                <a:ea typeface="+mn-ea"/>
                <a:cs typeface="Arial"/>
              </a:rPr>
              <a:t>celebratory</a:t>
            </a:r>
            <a:r>
              <a:rPr kumimoji="0" lang="en-GB" sz="16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events and activities in partnership with schools and local community groups.</a:t>
            </a:r>
          </a:p>
          <a:p>
            <a:pPr marL="285750" indent="-285750">
              <a:buFont typeface="Arial" panose="020B0604020202020204" pitchFamily="34" charset="0"/>
              <a:buChar char="•"/>
              <a:defRPr/>
            </a:pPr>
            <a:endParaRPr lang="en-GB" sz="1600" b="1" dirty="0">
              <a:solidFill>
                <a:schemeClr val="tx1">
                  <a:lumMod val="65000"/>
                  <a:lumOff val="35000"/>
                </a:schemeClr>
              </a:solidFill>
              <a:latin typeface="Arial"/>
              <a:cs typeface="Arial"/>
            </a:endParaRPr>
          </a:p>
          <a:p>
            <a:pPr marL="285750" indent="-285750">
              <a:buFont typeface="Arial" panose="020B0604020202020204" pitchFamily="34" charset="0"/>
              <a:buChar char="•"/>
              <a:defRPr/>
            </a:pPr>
            <a:r>
              <a:rPr lang="en-GB" sz="1600" b="1" dirty="0">
                <a:solidFill>
                  <a:schemeClr val="tx1">
                    <a:lumMod val="65000"/>
                    <a:lumOff val="35000"/>
                  </a:schemeClr>
                </a:solidFill>
                <a:latin typeface="Arial"/>
                <a:cs typeface="Arial"/>
              </a:rPr>
              <a:t>To mark Windrush 2023 we are asking schools across the borough to create </a:t>
            </a:r>
            <a:r>
              <a:rPr lang="en-GB" sz="1600" b="1" dirty="0">
                <a:solidFill>
                  <a:srgbClr val="00B0F0"/>
                </a:solidFill>
                <a:latin typeface="Arial"/>
                <a:cs typeface="Arial"/>
              </a:rPr>
              <a:t>Windrush themed art pieces </a:t>
            </a:r>
            <a:r>
              <a:rPr lang="en-GB" sz="1600" b="1" dirty="0">
                <a:solidFill>
                  <a:schemeClr val="tx1">
                    <a:lumMod val="65000"/>
                    <a:lumOff val="35000"/>
                  </a:schemeClr>
                </a:solidFill>
                <a:latin typeface="Arial"/>
                <a:cs typeface="Arial"/>
              </a:rPr>
              <a:t>that will be collected to create a </a:t>
            </a:r>
            <a:r>
              <a:rPr lang="en-GB" sz="1600" b="1" dirty="0">
                <a:solidFill>
                  <a:srgbClr val="00B0F0"/>
                </a:solidFill>
                <a:latin typeface="Arial"/>
                <a:cs typeface="Arial"/>
              </a:rPr>
              <a:t>75 Pieces Exhibition. </a:t>
            </a:r>
            <a:r>
              <a:rPr lang="en-GB" sz="1600" b="1" dirty="0">
                <a:solidFill>
                  <a:schemeClr val="tx1">
                    <a:lumMod val="65000"/>
                    <a:lumOff val="35000"/>
                  </a:schemeClr>
                </a:solidFill>
                <a:latin typeface="Arial"/>
                <a:cs typeface="Arial"/>
              </a:rPr>
              <a:t>The art pieces will be unveiled at the Windrush Day flag raising ceremony on the 22</a:t>
            </a:r>
            <a:r>
              <a:rPr lang="en-GB" sz="1600" b="1" baseline="30000" dirty="0">
                <a:solidFill>
                  <a:schemeClr val="tx1">
                    <a:lumMod val="65000"/>
                    <a:lumOff val="35000"/>
                  </a:schemeClr>
                </a:solidFill>
                <a:latin typeface="Arial"/>
                <a:cs typeface="Arial"/>
              </a:rPr>
              <a:t>nd</a:t>
            </a:r>
            <a:r>
              <a:rPr lang="en-GB" sz="1600" b="1" dirty="0">
                <a:solidFill>
                  <a:schemeClr val="tx1">
                    <a:lumMod val="65000"/>
                    <a:lumOff val="35000"/>
                  </a:schemeClr>
                </a:solidFill>
                <a:latin typeface="Arial"/>
                <a:cs typeface="Arial"/>
              </a:rPr>
              <a:t> and feature in the </a:t>
            </a:r>
            <a:r>
              <a:rPr lang="en-GB" sz="1600" b="1" dirty="0">
                <a:solidFill>
                  <a:srgbClr val="00B0F0"/>
                </a:solidFill>
                <a:latin typeface="Arial"/>
                <a:cs typeface="Arial"/>
              </a:rPr>
              <a:t>West Indian Front Room Exhibition </a:t>
            </a:r>
            <a:r>
              <a:rPr lang="en-GB" sz="1600" b="1" dirty="0">
                <a:solidFill>
                  <a:schemeClr val="tx1">
                    <a:lumMod val="65000"/>
                    <a:lumOff val="35000"/>
                  </a:schemeClr>
                </a:solidFill>
                <a:latin typeface="Arial"/>
                <a:cs typeface="Arial"/>
              </a:rPr>
              <a:t>at the </a:t>
            </a:r>
            <a:r>
              <a:rPr lang="en-GB" sz="1600" b="1" dirty="0">
                <a:solidFill>
                  <a:srgbClr val="00B0F0"/>
                </a:solidFill>
                <a:latin typeface="Arial"/>
                <a:cs typeface="Arial"/>
              </a:rPr>
              <a:t>Windrush Day festival on Saturday 24</a:t>
            </a:r>
            <a:r>
              <a:rPr lang="en-GB" sz="1600" b="1" baseline="30000" dirty="0">
                <a:solidFill>
                  <a:srgbClr val="00B0F0"/>
                </a:solidFill>
                <a:latin typeface="Arial"/>
                <a:cs typeface="Arial"/>
              </a:rPr>
              <a:t>th </a:t>
            </a:r>
            <a:r>
              <a:rPr lang="en-GB" sz="1600" b="1" dirty="0">
                <a:solidFill>
                  <a:srgbClr val="00B0F0"/>
                </a:solidFill>
                <a:latin typeface="Arial"/>
                <a:cs typeface="Arial"/>
              </a:rPr>
              <a:t>June. </a:t>
            </a:r>
          </a:p>
        </p:txBody>
      </p:sp>
      <p:sp>
        <p:nvSpPr>
          <p:cNvPr id="25" name="TextBox 24">
            <a:extLst>
              <a:ext uri="{FF2B5EF4-FFF2-40B4-BE49-F238E27FC236}">
                <a16:creationId xmlns:a16="http://schemas.microsoft.com/office/drawing/2014/main" id="{8A9F6349-FB36-4B80-81C9-AD761391CEF4}"/>
              </a:ext>
            </a:extLst>
          </p:cNvPr>
          <p:cNvSpPr txBox="1"/>
          <p:nvPr/>
        </p:nvSpPr>
        <p:spPr>
          <a:xfrm>
            <a:off x="1125411" y="4079134"/>
            <a:ext cx="10355965" cy="646331"/>
          </a:xfrm>
          <a:prstGeom prst="rect">
            <a:avLst/>
          </a:prstGeom>
          <a:noFill/>
          <a:ln w="31750">
            <a:solidFill>
              <a:schemeClr val="tx1">
                <a:lumMod val="65000"/>
                <a:lumOff val="35000"/>
              </a:schemeClr>
            </a:solidFill>
            <a:prstDash val="dash"/>
          </a:ln>
        </p:spPr>
        <p:txBody>
          <a:bodyPr wrap="square">
            <a:spAutoFit/>
          </a:bodyPr>
          <a:lstStyle/>
          <a:p>
            <a:pPr>
              <a:defRPr/>
            </a:pPr>
            <a:r>
              <a:rPr kumimoji="0" lang="en-GB" b="1" i="0" u="none" strike="noStrike" kern="1200" cap="none" spc="0" normalizeH="0" baseline="0" noProof="0" dirty="0">
                <a:ln>
                  <a:noFill/>
                </a:ln>
                <a:solidFill>
                  <a:srgbClr val="00B0F0"/>
                </a:solidFill>
                <a:effectLst/>
                <a:uLnTx/>
                <a:uFillTx/>
                <a:latin typeface="Arial"/>
                <a:ea typeface="+mn-ea"/>
                <a:cs typeface="Arial"/>
              </a:rPr>
              <a:t>This briefing pack summarises the list of Windrush themed art pieces for the 75 pieces exhibition</a:t>
            </a:r>
            <a:r>
              <a:rPr lang="en-GB" b="1" dirty="0">
                <a:solidFill>
                  <a:srgbClr val="00B0F0"/>
                </a:solidFill>
                <a:latin typeface="Arial"/>
                <a:cs typeface="Arial"/>
              </a:rPr>
              <a:t> and how you can express your schools interest.</a:t>
            </a:r>
            <a:endParaRPr kumimoji="0" lang="en-GB" b="1" i="0" u="none" strike="noStrike" kern="1200" cap="none" spc="0" normalizeH="0" baseline="0" noProof="0" dirty="0">
              <a:ln>
                <a:noFill/>
              </a:ln>
              <a:solidFill>
                <a:srgbClr val="00B0F0"/>
              </a:solidFill>
              <a:effectLst/>
              <a:uLnTx/>
              <a:uFillTx/>
              <a:latin typeface="Arial"/>
              <a:ea typeface="+mn-ea"/>
              <a:cs typeface="Arial"/>
            </a:endParaRPr>
          </a:p>
        </p:txBody>
      </p:sp>
      <p:pic>
        <p:nvPicPr>
          <p:cNvPr id="26" name="Graphic 25" descr="Bullseye with solid fill">
            <a:extLst>
              <a:ext uri="{FF2B5EF4-FFF2-40B4-BE49-F238E27FC236}">
                <a16:creationId xmlns:a16="http://schemas.microsoft.com/office/drawing/2014/main" id="{D92B9AA8-5BBB-4F26-8D52-87AF8F650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03" y="4016986"/>
            <a:ext cx="856890" cy="770627"/>
          </a:xfrm>
          <a:prstGeom prst="rect">
            <a:avLst/>
          </a:prstGeom>
        </p:spPr>
      </p:pic>
      <p:sp>
        <p:nvSpPr>
          <p:cNvPr id="27" name="TextBox 26">
            <a:extLst>
              <a:ext uri="{FF2B5EF4-FFF2-40B4-BE49-F238E27FC236}">
                <a16:creationId xmlns:a16="http://schemas.microsoft.com/office/drawing/2014/main" id="{CAF39F12-914A-44FE-8F89-F87866D000BB}"/>
              </a:ext>
            </a:extLst>
          </p:cNvPr>
          <p:cNvSpPr txBox="1"/>
          <p:nvPr/>
        </p:nvSpPr>
        <p:spPr>
          <a:xfrm>
            <a:off x="1125411" y="5045630"/>
            <a:ext cx="10409075" cy="1631216"/>
          </a:xfrm>
          <a:prstGeom prst="rect">
            <a:avLst/>
          </a:prstGeom>
          <a:solidFill>
            <a:srgbClr val="00B0F0"/>
          </a:solidFill>
          <a:ln w="31750">
            <a:noFill/>
            <a:prstDash val="dash"/>
          </a:ln>
        </p:spPr>
        <p:txBody>
          <a:bodyPr wrap="square">
            <a:spAutoFit/>
          </a:bodyPr>
          <a:lstStyle/>
          <a:p>
            <a:pPr>
              <a:defRPr/>
            </a:pPr>
            <a:r>
              <a:rPr kumimoji="0" lang="en-GB" sz="1600" b="1" i="0" u="none" strike="noStrike" kern="1200" cap="none" spc="0" normalizeH="0" baseline="0" noProof="0" dirty="0">
                <a:ln>
                  <a:noFill/>
                </a:ln>
                <a:solidFill>
                  <a:schemeClr val="bg1"/>
                </a:solidFill>
                <a:effectLst/>
                <a:uLnTx/>
                <a:uFillTx/>
                <a:latin typeface="Arial"/>
                <a:ea typeface="+mn-ea"/>
                <a:cs typeface="Arial"/>
              </a:rPr>
              <a:t>We ask that you:</a:t>
            </a:r>
          </a:p>
          <a:p>
            <a:pPr marL="285750" indent="-285750">
              <a:buFont typeface="Arial" panose="020B0604020202020204" pitchFamily="34" charset="0"/>
              <a:buChar char="•"/>
              <a:defRPr/>
            </a:pPr>
            <a:r>
              <a:rPr lang="en-GB" sz="1400" b="1" dirty="0">
                <a:solidFill>
                  <a:schemeClr val="bg1"/>
                </a:solidFill>
                <a:latin typeface="Arial"/>
                <a:cs typeface="Arial"/>
              </a:rPr>
              <a:t>Read the description of art activities and decide which one your school would like to express an interest in participating in order of preference.</a:t>
            </a:r>
          </a:p>
          <a:p>
            <a:pPr marL="285750" indent="-285750">
              <a:buFont typeface="Arial" panose="020B0604020202020204" pitchFamily="34" charset="0"/>
              <a:buChar char="•"/>
              <a:defRPr/>
            </a:pPr>
            <a:r>
              <a:rPr lang="en-GB" sz="1400" b="1" dirty="0">
                <a:solidFill>
                  <a:schemeClr val="bg1"/>
                </a:solidFill>
                <a:latin typeface="Arial"/>
                <a:cs typeface="Arial"/>
              </a:rPr>
              <a:t>Let us know if you are already working on Windrush Day projects that you would like to suggest for the 75 Pieces exhibition</a:t>
            </a:r>
          </a:p>
          <a:p>
            <a:pPr marL="285750" indent="-285750">
              <a:buFont typeface="Arial" panose="020B0604020202020204" pitchFamily="34" charset="0"/>
              <a:buChar char="•"/>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Confirm </a:t>
            </a:r>
            <a:r>
              <a:rPr lang="en-GB" sz="1400" b="1" dirty="0">
                <a:solidFill>
                  <a:schemeClr val="bg1"/>
                </a:solidFill>
                <a:latin typeface="Arial"/>
                <a:cs typeface="Arial"/>
              </a:rPr>
              <a:t>a point of contact who we can arrange collection of the art pieces from</a:t>
            </a:r>
          </a:p>
          <a:p>
            <a:pPr marL="285750" indent="-285750">
              <a:buFont typeface="Arial" panose="020B0604020202020204" pitchFamily="34" charset="0"/>
              <a:buChar char="•"/>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Include a short write up on why your school chose to participate in the 75 Pieces Exhibition</a:t>
            </a:r>
          </a:p>
        </p:txBody>
      </p:sp>
      <p:pic>
        <p:nvPicPr>
          <p:cNvPr id="28" name="Graphic 7" descr="Chevron arrows with solid fill">
            <a:extLst>
              <a:ext uri="{FF2B5EF4-FFF2-40B4-BE49-F238E27FC236}">
                <a16:creationId xmlns:a16="http://schemas.microsoft.com/office/drawing/2014/main" id="{70EBD410-AC28-474A-9B64-4EDADF342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555" y="5114793"/>
            <a:ext cx="785004" cy="785004"/>
          </a:xfrm>
          <a:prstGeom prst="rect">
            <a:avLst/>
          </a:prstGeom>
        </p:spPr>
      </p:pic>
    </p:spTree>
    <p:extLst>
      <p:ext uri="{BB962C8B-B14F-4D97-AF65-F5344CB8AC3E}">
        <p14:creationId xmlns:p14="http://schemas.microsoft.com/office/powerpoint/2010/main" val="198727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9026D-FF1D-4678-AA18-E252EBA85FD1}"/>
              </a:ext>
            </a:extLst>
          </p:cNvPr>
          <p:cNvSpPr>
            <a:spLocks noGrp="1"/>
          </p:cNvSpPr>
          <p:nvPr>
            <p:ph type="title"/>
          </p:nvPr>
        </p:nvSpPr>
        <p:spPr>
          <a:xfrm>
            <a:off x="6777573" y="37830"/>
            <a:ext cx="3971643" cy="2052522"/>
          </a:xfrm>
        </p:spPr>
        <p:txBody>
          <a:bodyPr vert="horz" lIns="91440" tIns="45720" rIns="91440" bIns="45720" rtlCol="0" anchor="b">
            <a:normAutofit/>
          </a:bodyPr>
          <a:lstStyle/>
          <a:p>
            <a:pPr algn="ctr"/>
            <a:r>
              <a:rPr lang="en-US" sz="5600" b="1" kern="1200">
                <a:solidFill>
                  <a:schemeClr val="tx1"/>
                </a:solidFill>
                <a:latin typeface="+mj-lt"/>
                <a:ea typeface="+mj-ea"/>
                <a:cs typeface="+mj-cs"/>
              </a:rPr>
              <a:t>Windrush Luggage tags</a:t>
            </a:r>
          </a:p>
        </p:txBody>
      </p:sp>
      <p:pic>
        <p:nvPicPr>
          <p:cNvPr id="4106" name="Picture 10" descr="633 Luggage Tag Vintage Stock Photos - Free &amp; Royalty-Free Stock Photos  from Dreamstime">
            <a:extLst>
              <a:ext uri="{FF2B5EF4-FFF2-40B4-BE49-F238E27FC236}">
                <a16:creationId xmlns:a16="http://schemas.microsoft.com/office/drawing/2014/main" id="{F059DDD1-ED63-B47B-34D9-9EA7E1F0C4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96" r="16983"/>
          <a:stretch/>
        </p:blipFill>
        <p:spPr bwMode="auto">
          <a:xfrm>
            <a:off x="69408" y="10"/>
            <a:ext cx="4317456" cy="3640423"/>
          </a:xfrm>
          <a:custGeom>
            <a:avLst/>
            <a:gdLst/>
            <a:ahLst/>
            <a:cxnLst/>
            <a:rect l="l" t="t" r="r" b="b"/>
            <a:pathLst>
              <a:path w="4317456" h="3640433">
                <a:moveTo>
                  <a:pt x="590312" y="0"/>
                </a:moveTo>
                <a:lnTo>
                  <a:pt x="3727144" y="0"/>
                </a:lnTo>
                <a:lnTo>
                  <a:pt x="3756657" y="30226"/>
                </a:lnTo>
                <a:cubicBezTo>
                  <a:pt x="4105091" y="413588"/>
                  <a:pt x="4317456" y="922847"/>
                  <a:pt x="4317456" y="1481705"/>
                </a:cubicBezTo>
                <a:cubicBezTo>
                  <a:pt x="4317456" y="2673937"/>
                  <a:pt x="3350960" y="3640433"/>
                  <a:pt x="2158728" y="3640433"/>
                </a:cubicBezTo>
                <a:cubicBezTo>
                  <a:pt x="966497" y="3640433"/>
                  <a:pt x="0" y="2673937"/>
                  <a:pt x="0" y="1481705"/>
                </a:cubicBezTo>
                <a:cubicBezTo>
                  <a:pt x="0" y="922847"/>
                  <a:pt x="212365" y="413588"/>
                  <a:pt x="560799" y="30226"/>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A6D6B14-E00C-106D-2818-C207DBFAB0A0}"/>
              </a:ext>
            </a:extLst>
          </p:cNvPr>
          <p:cNvSpPr txBox="1"/>
          <p:nvPr/>
        </p:nvSpPr>
        <p:spPr>
          <a:xfrm>
            <a:off x="6881744" y="2251329"/>
            <a:ext cx="4368845" cy="4496712"/>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kumimoji="0" lang="en-US" b="1" i="0" u="none" strike="noStrike" cap="none" spc="0" normalizeH="0" baseline="0" noProof="0" dirty="0">
                <a:ln>
                  <a:noFill/>
                </a:ln>
                <a:effectLst/>
                <a:uLnTx/>
                <a:uFillTx/>
              </a:rPr>
              <a:t>Request: </a:t>
            </a:r>
            <a:r>
              <a:rPr kumimoji="0" lang="en-US" u="none" strike="noStrike" cap="none" spc="0" normalizeH="0" baseline="0" noProof="0" dirty="0">
                <a:ln>
                  <a:noFill/>
                </a:ln>
                <a:effectLst/>
                <a:uLnTx/>
                <a:uFillTx/>
              </a:rPr>
              <a:t>create your own luggage tag</a:t>
            </a:r>
          </a:p>
          <a:p>
            <a:pPr marL="342900" indent="-228600">
              <a:lnSpc>
                <a:spcPct val="90000"/>
              </a:lnSpc>
              <a:spcAft>
                <a:spcPts val="600"/>
              </a:spcAft>
              <a:buFont typeface="Arial" panose="020B0604020202020204" pitchFamily="34" charset="0"/>
              <a:buChar char="•"/>
            </a:pPr>
            <a:endParaRPr lang="en-US" b="1" dirty="0"/>
          </a:p>
          <a:p>
            <a:pPr marL="342900" indent="-228600">
              <a:lnSpc>
                <a:spcPct val="90000"/>
              </a:lnSpc>
              <a:buFont typeface="Arial" panose="020B0604020202020204" pitchFamily="34" charset="0"/>
              <a:buChar char="•"/>
              <a:defRPr/>
            </a:pPr>
            <a:r>
              <a:rPr lang="en-US" b="1" dirty="0"/>
              <a:t>Background: </a:t>
            </a:r>
            <a:r>
              <a:rPr lang="en-US" i="0" dirty="0">
                <a:effectLst/>
              </a:rPr>
              <a:t>Using reinforced </a:t>
            </a:r>
            <a:r>
              <a:rPr lang="en-US" dirty="0"/>
              <a:t>heavy-duty</a:t>
            </a:r>
            <a:r>
              <a:rPr lang="en-US" i="0" dirty="0">
                <a:effectLst/>
              </a:rPr>
              <a:t> </a:t>
            </a:r>
            <a:r>
              <a:rPr lang="en-US" dirty="0"/>
              <a:t>t</a:t>
            </a:r>
            <a:r>
              <a:rPr lang="en-US" i="0" dirty="0">
                <a:effectLst/>
              </a:rPr>
              <a:t>ags recreate your own </a:t>
            </a:r>
            <a:r>
              <a:rPr lang="en-US" dirty="0"/>
              <a:t>W</a:t>
            </a:r>
            <a:r>
              <a:rPr lang="en-US" i="0" dirty="0">
                <a:effectLst/>
              </a:rPr>
              <a:t>indrush luggage tag. On one side include your name and a message to the Windrush community</a:t>
            </a:r>
            <a:endParaRPr lang="en-US" b="0" i="0" dirty="0">
              <a:effectLst/>
            </a:endParaRPr>
          </a:p>
          <a:p>
            <a:pPr marL="342900" indent="-228600">
              <a:lnSpc>
                <a:spcPct val="90000"/>
              </a:lnSpc>
              <a:spcAft>
                <a:spcPts val="600"/>
              </a:spcAft>
              <a:buFont typeface="Arial" panose="020B0604020202020204" pitchFamily="34" charset="0"/>
              <a:buChar char="•"/>
            </a:pPr>
            <a:endParaRPr lang="en-US" b="1" dirty="0"/>
          </a:p>
          <a:p>
            <a:pPr marL="342900" indent="-228600">
              <a:lnSpc>
                <a:spcPct val="90000"/>
              </a:lnSpc>
              <a:spcAft>
                <a:spcPts val="600"/>
              </a:spcAft>
              <a:buFont typeface="Arial" panose="020B0604020202020204" pitchFamily="34" charset="0"/>
              <a:buChar char="•"/>
            </a:pPr>
            <a:r>
              <a:rPr lang="en-US" b="1" dirty="0"/>
              <a:t>Age: </a:t>
            </a:r>
            <a:r>
              <a:rPr lang="en-US" dirty="0"/>
              <a:t>Primary school</a:t>
            </a:r>
          </a:p>
          <a:p>
            <a:pPr marL="114300">
              <a:lnSpc>
                <a:spcPct val="90000"/>
              </a:lnSpc>
              <a:spcAft>
                <a:spcPts val="600"/>
              </a:spcAft>
            </a:pPr>
            <a:endParaRPr lang="en-US" b="1" dirty="0"/>
          </a:p>
          <a:p>
            <a:pPr marL="342900" indent="-228600">
              <a:lnSpc>
                <a:spcPct val="90000"/>
              </a:lnSpc>
              <a:spcAft>
                <a:spcPts val="600"/>
              </a:spcAft>
              <a:buFont typeface="Arial" panose="020B0604020202020204" pitchFamily="34" charset="0"/>
              <a:buChar char="•"/>
            </a:pPr>
            <a:r>
              <a:rPr lang="en-US" b="1" dirty="0"/>
              <a:t>Amount: </a:t>
            </a:r>
            <a:r>
              <a:rPr lang="en-US" dirty="0"/>
              <a:t>up to 15</a:t>
            </a:r>
          </a:p>
        </p:txBody>
      </p:sp>
      <p:pic>
        <p:nvPicPr>
          <p:cNvPr id="4102" name="Picture 6" descr="1000 Pack - 70 x 35mm Brown Buff Strung Tags 977296 : Amazon.co.uk:  Business, Industry &amp; Science">
            <a:extLst>
              <a:ext uri="{FF2B5EF4-FFF2-40B4-BE49-F238E27FC236}">
                <a16:creationId xmlns:a16="http://schemas.microsoft.com/office/drawing/2014/main" id="{E28C52DE-B2A1-EE8C-988E-CF08B0776D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37" r="7533" b="1"/>
          <a:stretch/>
        </p:blipFill>
        <p:spPr bwMode="auto">
          <a:xfrm>
            <a:off x="1354013"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descr="Antique Graphics Wednesday - Vintage Luggage Tags - Knick of Time | Vintage  luggage tags, Free clip art, Tag template">
            <a:extLst>
              <a:ext uri="{FF2B5EF4-FFF2-40B4-BE49-F238E27FC236}">
                <a16:creationId xmlns:a16="http://schemas.microsoft.com/office/drawing/2014/main" id="{413CAEF1-B5C2-907D-D828-C4E6AD0035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5" r="47722" b="2"/>
          <a:stretch/>
        </p:blipFill>
        <p:spPr bwMode="auto">
          <a:xfrm>
            <a:off x="4175869" y="2271459"/>
            <a:ext cx="2367798" cy="2367798"/>
          </a:xfrm>
          <a:custGeom>
            <a:avLst/>
            <a:gdLst/>
            <a:ahLst/>
            <a:cxnLst/>
            <a:rect l="l" t="t" r="r" b="b"/>
            <a:pathLst>
              <a:path w="2367798" h="2367798">
                <a:moveTo>
                  <a:pt x="1183899" y="0"/>
                </a:moveTo>
                <a:cubicBezTo>
                  <a:pt x="1837748" y="0"/>
                  <a:pt x="2367798" y="530050"/>
                  <a:pt x="2367798" y="1183899"/>
                </a:cubicBezTo>
                <a:cubicBezTo>
                  <a:pt x="2367798" y="1837748"/>
                  <a:pt x="1837748" y="2367798"/>
                  <a:pt x="1183899" y="2367798"/>
                </a:cubicBezTo>
                <a:cubicBezTo>
                  <a:pt x="530050" y="2367798"/>
                  <a:pt x="0" y="1837748"/>
                  <a:pt x="0" y="1183899"/>
                </a:cubicBezTo>
                <a:cubicBezTo>
                  <a:pt x="0" y="530050"/>
                  <a:pt x="530050" y="0"/>
                  <a:pt x="118389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4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9026D-FF1D-4678-AA18-E252EBA85FD1}"/>
              </a:ext>
            </a:extLst>
          </p:cNvPr>
          <p:cNvSpPr>
            <a:spLocks noGrp="1"/>
          </p:cNvSpPr>
          <p:nvPr>
            <p:ph type="title"/>
          </p:nvPr>
        </p:nvSpPr>
        <p:spPr>
          <a:xfrm>
            <a:off x="6881745" y="37830"/>
            <a:ext cx="3971643" cy="2052522"/>
          </a:xfrm>
        </p:spPr>
        <p:txBody>
          <a:bodyPr vert="horz" lIns="91440" tIns="45720" rIns="91440" bIns="45720" rtlCol="0" anchor="b">
            <a:normAutofit/>
          </a:bodyPr>
          <a:lstStyle/>
          <a:p>
            <a:pPr algn="ctr"/>
            <a:r>
              <a:rPr lang="en-US" sz="5600" b="1" kern="1200">
                <a:solidFill>
                  <a:schemeClr val="tx1"/>
                </a:solidFill>
                <a:latin typeface="+mj-lt"/>
                <a:ea typeface="+mj-ea"/>
                <a:cs typeface="+mj-cs"/>
              </a:rPr>
              <a:t>A post card home</a:t>
            </a:r>
          </a:p>
        </p:txBody>
      </p:sp>
      <p:pic>
        <p:nvPicPr>
          <p:cNvPr id="3076" name="Picture 4" descr="Send a postcard from england to anywhere in the world by Ianhardiman |  Fiverr">
            <a:extLst>
              <a:ext uri="{FF2B5EF4-FFF2-40B4-BE49-F238E27FC236}">
                <a16:creationId xmlns:a16="http://schemas.microsoft.com/office/drawing/2014/main" id="{1EDE80B8-8C78-7C74-67CC-893522947F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9" r="17150"/>
          <a:stretch/>
        </p:blipFill>
        <p:spPr bwMode="auto">
          <a:xfrm>
            <a:off x="69408" y="10"/>
            <a:ext cx="4317456" cy="3640423"/>
          </a:xfrm>
          <a:custGeom>
            <a:avLst/>
            <a:gdLst/>
            <a:ahLst/>
            <a:cxnLst/>
            <a:rect l="l" t="t" r="r" b="b"/>
            <a:pathLst>
              <a:path w="4317456" h="3640433">
                <a:moveTo>
                  <a:pt x="590312" y="0"/>
                </a:moveTo>
                <a:lnTo>
                  <a:pt x="3727144" y="0"/>
                </a:lnTo>
                <a:lnTo>
                  <a:pt x="3756657" y="30226"/>
                </a:lnTo>
                <a:cubicBezTo>
                  <a:pt x="4105091" y="413588"/>
                  <a:pt x="4317456" y="922847"/>
                  <a:pt x="4317456" y="1481705"/>
                </a:cubicBezTo>
                <a:cubicBezTo>
                  <a:pt x="4317456" y="2673937"/>
                  <a:pt x="3350960" y="3640433"/>
                  <a:pt x="2158728" y="3640433"/>
                </a:cubicBezTo>
                <a:cubicBezTo>
                  <a:pt x="966497" y="3640433"/>
                  <a:pt x="0" y="2673937"/>
                  <a:pt x="0" y="1481705"/>
                </a:cubicBezTo>
                <a:cubicBezTo>
                  <a:pt x="0" y="922847"/>
                  <a:pt x="212365" y="413588"/>
                  <a:pt x="560799" y="30226"/>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A6D6B14-E00C-106D-2818-C207DBFAB0A0}"/>
              </a:ext>
            </a:extLst>
          </p:cNvPr>
          <p:cNvSpPr txBox="1"/>
          <p:nvPr/>
        </p:nvSpPr>
        <p:spPr>
          <a:xfrm>
            <a:off x="6580762" y="2271459"/>
            <a:ext cx="4783733" cy="4302961"/>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kumimoji="0" lang="en-US" b="1" i="0" u="none" strike="noStrike" cap="none" spc="0" normalizeH="0" baseline="0" noProof="0" dirty="0">
                <a:ln>
                  <a:noFill/>
                </a:ln>
                <a:effectLst/>
                <a:uLnTx/>
                <a:uFillTx/>
              </a:rPr>
              <a:t>Request: </a:t>
            </a:r>
            <a:r>
              <a:rPr kumimoji="0" lang="en-US" u="none" strike="noStrike" cap="none" spc="0" normalizeH="0" baseline="0" noProof="0" dirty="0">
                <a:ln>
                  <a:noFill/>
                </a:ln>
                <a:effectLst/>
                <a:uLnTx/>
                <a:uFillTx/>
              </a:rPr>
              <a:t>Write your own postcard </a:t>
            </a:r>
          </a:p>
          <a:p>
            <a:pPr marL="342900" indent="-228600">
              <a:lnSpc>
                <a:spcPct val="90000"/>
              </a:lnSpc>
              <a:spcAft>
                <a:spcPts val="600"/>
              </a:spcAft>
              <a:buFont typeface="Arial" panose="020B0604020202020204" pitchFamily="34" charset="0"/>
              <a:buChar char="•"/>
            </a:pPr>
            <a:endParaRPr lang="en-US" b="1" dirty="0"/>
          </a:p>
          <a:p>
            <a:pPr marL="342900" marR="0" lvl="0" indent="-228600" fontAlgn="auto">
              <a:lnSpc>
                <a:spcPct val="90000"/>
              </a:lnSpc>
              <a:spcBef>
                <a:spcPts val="0"/>
              </a:spcBef>
              <a:spcAft>
                <a:spcPts val="0"/>
              </a:spcAft>
              <a:buClrTx/>
              <a:buSzTx/>
              <a:buFont typeface="Arial" panose="020B0604020202020204" pitchFamily="34" charset="0"/>
              <a:buChar char="•"/>
              <a:tabLst/>
              <a:defRPr/>
            </a:pPr>
            <a:r>
              <a:rPr lang="en-US" b="1" dirty="0"/>
              <a:t>Background: </a:t>
            </a:r>
            <a:r>
              <a:rPr lang="en-US" b="0" i="0" dirty="0">
                <a:effectLst/>
              </a:rPr>
              <a:t>Imagine </a:t>
            </a:r>
            <a:r>
              <a:rPr lang="en-US" dirty="0"/>
              <a:t>you have made the journey to England and now settled in school. Write a post card to family in the Caribbean. What things would you share with them? How is school? Your new home? A drawing of England</a:t>
            </a:r>
            <a:endParaRPr lang="en-US" b="0" i="0" dirty="0">
              <a:effectLst/>
            </a:endParaRPr>
          </a:p>
          <a:p>
            <a:pPr marL="342900" indent="-228600">
              <a:lnSpc>
                <a:spcPct val="90000"/>
              </a:lnSpc>
              <a:spcAft>
                <a:spcPts val="600"/>
              </a:spcAft>
              <a:buFont typeface="Arial" panose="020B0604020202020204" pitchFamily="34" charset="0"/>
              <a:buChar char="•"/>
            </a:pPr>
            <a:endParaRPr lang="en-US" b="1" dirty="0"/>
          </a:p>
          <a:p>
            <a:pPr marL="342900" indent="-228600">
              <a:lnSpc>
                <a:spcPct val="90000"/>
              </a:lnSpc>
              <a:spcAft>
                <a:spcPts val="600"/>
              </a:spcAft>
              <a:buFont typeface="Arial" panose="020B0604020202020204" pitchFamily="34" charset="0"/>
              <a:buChar char="•"/>
            </a:pPr>
            <a:r>
              <a:rPr lang="en-US" b="1" dirty="0"/>
              <a:t>Age: </a:t>
            </a:r>
            <a:r>
              <a:rPr lang="en-US" dirty="0"/>
              <a:t>Primary school</a:t>
            </a:r>
          </a:p>
          <a:p>
            <a:pPr marL="114300">
              <a:lnSpc>
                <a:spcPct val="90000"/>
              </a:lnSpc>
              <a:spcAft>
                <a:spcPts val="600"/>
              </a:spcAft>
            </a:pPr>
            <a:endParaRPr lang="en-US" b="1" dirty="0"/>
          </a:p>
          <a:p>
            <a:pPr marL="342900" indent="-228600">
              <a:lnSpc>
                <a:spcPct val="90000"/>
              </a:lnSpc>
              <a:spcAft>
                <a:spcPts val="600"/>
              </a:spcAft>
              <a:buFont typeface="Arial" panose="020B0604020202020204" pitchFamily="34" charset="0"/>
              <a:buChar char="•"/>
            </a:pPr>
            <a:r>
              <a:rPr lang="en-US" b="1" dirty="0"/>
              <a:t>Amount: </a:t>
            </a:r>
            <a:r>
              <a:rPr lang="en-US" dirty="0"/>
              <a:t>Up to 10</a:t>
            </a:r>
          </a:p>
        </p:txBody>
      </p:sp>
      <p:pic>
        <p:nvPicPr>
          <p:cNvPr id="3074" name="Picture 2" descr="Collection items | The British Library">
            <a:extLst>
              <a:ext uri="{FF2B5EF4-FFF2-40B4-BE49-F238E27FC236}">
                <a16:creationId xmlns:a16="http://schemas.microsoft.com/office/drawing/2014/main" id="{E7CB0547-625E-717A-E55A-DEB5AFD5DE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42" r="25948" b="3"/>
          <a:stretch/>
        </p:blipFill>
        <p:spPr bwMode="auto">
          <a:xfrm>
            <a:off x="4175869" y="2271459"/>
            <a:ext cx="2367798" cy="2367798"/>
          </a:xfrm>
          <a:custGeom>
            <a:avLst/>
            <a:gdLst/>
            <a:ahLst/>
            <a:cxnLst/>
            <a:rect l="l" t="t" r="r" b="b"/>
            <a:pathLst>
              <a:path w="2367798" h="2367798">
                <a:moveTo>
                  <a:pt x="1183899" y="0"/>
                </a:moveTo>
                <a:cubicBezTo>
                  <a:pt x="1837748" y="0"/>
                  <a:pt x="2367798" y="530050"/>
                  <a:pt x="2367798" y="1183899"/>
                </a:cubicBezTo>
                <a:cubicBezTo>
                  <a:pt x="2367798" y="1837748"/>
                  <a:pt x="1837748" y="2367798"/>
                  <a:pt x="1183899" y="2367798"/>
                </a:cubicBezTo>
                <a:cubicBezTo>
                  <a:pt x="530050" y="2367798"/>
                  <a:pt x="0" y="1837748"/>
                  <a:pt x="0" y="1183899"/>
                </a:cubicBezTo>
                <a:cubicBezTo>
                  <a:pt x="0" y="530050"/>
                  <a:pt x="530050" y="0"/>
                  <a:pt x="1183899"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70F1CAD1-FE36-9F95-E958-236ACEBA0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3356" y="4699887"/>
            <a:ext cx="2446897" cy="1681591"/>
          </a:xfrm>
          <a:prstGeom prst="rect">
            <a:avLst/>
          </a:prstGeom>
        </p:spPr>
      </p:pic>
    </p:spTree>
    <p:extLst>
      <p:ext uri="{BB962C8B-B14F-4D97-AF65-F5344CB8AC3E}">
        <p14:creationId xmlns:p14="http://schemas.microsoft.com/office/powerpoint/2010/main" val="177089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9026D-FF1D-4678-AA18-E252EBA85FD1}"/>
              </a:ext>
            </a:extLst>
          </p:cNvPr>
          <p:cNvSpPr>
            <a:spLocks noGrp="1"/>
          </p:cNvSpPr>
          <p:nvPr>
            <p:ph type="title"/>
          </p:nvPr>
        </p:nvSpPr>
        <p:spPr>
          <a:xfrm>
            <a:off x="6601490" y="8878"/>
            <a:ext cx="5240847" cy="2052522"/>
          </a:xfrm>
        </p:spPr>
        <p:txBody>
          <a:bodyPr vert="horz" lIns="91440" tIns="45720" rIns="91440" bIns="45720" rtlCol="0" anchor="b">
            <a:normAutofit/>
          </a:bodyPr>
          <a:lstStyle/>
          <a:p>
            <a:pPr algn="ctr"/>
            <a:r>
              <a:rPr lang="en-US" sz="5600" b="1" kern="1200">
                <a:solidFill>
                  <a:schemeClr val="tx1"/>
                </a:solidFill>
                <a:latin typeface="+mj-lt"/>
                <a:ea typeface="+mj-ea"/>
                <a:cs typeface="+mj-cs"/>
              </a:rPr>
              <a:t>Windrush Diary entry</a:t>
            </a:r>
          </a:p>
        </p:txBody>
      </p:sp>
      <p:pic>
        <p:nvPicPr>
          <p:cNvPr id="4" name="Picture 3" descr="Table&#10;&#10;Description automatically generated">
            <a:extLst>
              <a:ext uri="{FF2B5EF4-FFF2-40B4-BE49-F238E27FC236}">
                <a16:creationId xmlns:a16="http://schemas.microsoft.com/office/drawing/2014/main" id="{ED0D75F3-FCDC-EA21-8648-D30E76EF108C}"/>
              </a:ext>
            </a:extLst>
          </p:cNvPr>
          <p:cNvPicPr>
            <a:picLocks noChangeAspect="1"/>
          </p:cNvPicPr>
          <p:nvPr/>
        </p:nvPicPr>
        <p:blipFill rotWithShape="1">
          <a:blip r:embed="rId3">
            <a:extLst>
              <a:ext uri="{28A0092B-C50C-407E-A947-70E740481C1C}">
                <a14:useLocalDpi xmlns:a14="http://schemas.microsoft.com/office/drawing/2010/main" val="0"/>
              </a:ext>
            </a:extLst>
          </a:blip>
          <a:srcRect l="10602" r="7923" b="-1"/>
          <a:stretch/>
        </p:blipFill>
        <p:spPr>
          <a:xfrm>
            <a:off x="69408" y="10"/>
            <a:ext cx="4317456" cy="3640423"/>
          </a:xfrm>
          <a:custGeom>
            <a:avLst/>
            <a:gdLst/>
            <a:ahLst/>
            <a:cxnLst/>
            <a:rect l="l" t="t" r="r" b="b"/>
            <a:pathLst>
              <a:path w="4317456" h="3640433">
                <a:moveTo>
                  <a:pt x="590312" y="0"/>
                </a:moveTo>
                <a:lnTo>
                  <a:pt x="3727144" y="0"/>
                </a:lnTo>
                <a:lnTo>
                  <a:pt x="3756657" y="30226"/>
                </a:lnTo>
                <a:cubicBezTo>
                  <a:pt x="4105091" y="413588"/>
                  <a:pt x="4317456" y="922847"/>
                  <a:pt x="4317456" y="1481705"/>
                </a:cubicBezTo>
                <a:cubicBezTo>
                  <a:pt x="4317456" y="2673937"/>
                  <a:pt x="3350960" y="3640433"/>
                  <a:pt x="2158728" y="3640433"/>
                </a:cubicBezTo>
                <a:cubicBezTo>
                  <a:pt x="966497" y="3640433"/>
                  <a:pt x="0" y="2673937"/>
                  <a:pt x="0" y="1481705"/>
                </a:cubicBezTo>
                <a:cubicBezTo>
                  <a:pt x="0" y="922847"/>
                  <a:pt x="212365" y="413588"/>
                  <a:pt x="560799" y="30226"/>
                </a:cubicBezTo>
                <a:close/>
              </a:path>
            </a:pathLst>
          </a:custGeom>
        </p:spPr>
      </p:pic>
      <p:sp>
        <p:nvSpPr>
          <p:cNvPr id="7" name="TextBox 6">
            <a:extLst>
              <a:ext uri="{FF2B5EF4-FFF2-40B4-BE49-F238E27FC236}">
                <a16:creationId xmlns:a16="http://schemas.microsoft.com/office/drawing/2014/main" id="{4A6D6B14-E00C-106D-2818-C207DBFAB0A0}"/>
              </a:ext>
            </a:extLst>
          </p:cNvPr>
          <p:cNvSpPr txBox="1"/>
          <p:nvPr/>
        </p:nvSpPr>
        <p:spPr>
          <a:xfrm>
            <a:off x="6881744" y="2061401"/>
            <a:ext cx="4960591" cy="4686640"/>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kumimoji="0" lang="en-US" b="1" i="0" u="none" strike="noStrike" cap="none" spc="0" normalizeH="0" baseline="0" noProof="0" dirty="0">
                <a:ln>
                  <a:noFill/>
                </a:ln>
                <a:effectLst/>
                <a:uLnTx/>
                <a:uFillTx/>
              </a:rPr>
              <a:t>Request: </a:t>
            </a:r>
            <a:r>
              <a:rPr kumimoji="0" lang="en-US" u="none" strike="noStrike" cap="none" spc="0" normalizeH="0" baseline="0" noProof="0" dirty="0">
                <a:ln>
                  <a:noFill/>
                </a:ln>
                <a:effectLst/>
                <a:uLnTx/>
                <a:uFillTx/>
              </a:rPr>
              <a:t>Write a Windrush diary entry</a:t>
            </a:r>
          </a:p>
          <a:p>
            <a:pPr marL="342900" indent="-228600">
              <a:lnSpc>
                <a:spcPct val="90000"/>
              </a:lnSpc>
              <a:spcAft>
                <a:spcPts val="600"/>
              </a:spcAft>
              <a:buFont typeface="Arial" panose="020B0604020202020204" pitchFamily="34" charset="0"/>
              <a:buChar char="•"/>
            </a:pPr>
            <a:endParaRPr lang="en-US" b="1" dirty="0"/>
          </a:p>
          <a:p>
            <a:pPr marL="342900" marR="0" lvl="0" indent="-228600" fontAlgn="auto">
              <a:lnSpc>
                <a:spcPct val="90000"/>
              </a:lnSpc>
              <a:spcBef>
                <a:spcPts val="0"/>
              </a:spcBef>
              <a:spcAft>
                <a:spcPts val="0"/>
              </a:spcAft>
              <a:buClrTx/>
              <a:buSzTx/>
              <a:buFont typeface="Arial" panose="020B0604020202020204" pitchFamily="34" charset="0"/>
              <a:buChar char="•"/>
              <a:tabLst/>
              <a:defRPr/>
            </a:pPr>
            <a:r>
              <a:rPr lang="en-US" b="1" dirty="0"/>
              <a:t>Request: </a:t>
            </a:r>
            <a:r>
              <a:rPr lang="en-US" dirty="0"/>
              <a:t>Write a diary </a:t>
            </a:r>
            <a:r>
              <a:rPr lang="en-US" b="0" i="0" dirty="0">
                <a:effectLst/>
              </a:rPr>
              <a:t>entry about the journey on the Empire Windrush and their first impressions of Britain when they arrived in Essex. You may want to include drawings or even a family photo</a:t>
            </a:r>
          </a:p>
          <a:p>
            <a:pPr marL="342900" indent="-228600">
              <a:lnSpc>
                <a:spcPct val="90000"/>
              </a:lnSpc>
              <a:spcAft>
                <a:spcPts val="600"/>
              </a:spcAft>
              <a:buFont typeface="Arial" panose="020B0604020202020204" pitchFamily="34" charset="0"/>
              <a:buChar char="•"/>
            </a:pPr>
            <a:endParaRPr lang="en-US" b="1" dirty="0"/>
          </a:p>
          <a:p>
            <a:pPr marL="342900" indent="-228600">
              <a:lnSpc>
                <a:spcPct val="90000"/>
              </a:lnSpc>
              <a:spcAft>
                <a:spcPts val="600"/>
              </a:spcAft>
              <a:buFont typeface="Arial" panose="020B0604020202020204" pitchFamily="34" charset="0"/>
              <a:buChar char="•"/>
            </a:pPr>
            <a:r>
              <a:rPr lang="en-US" b="1" dirty="0"/>
              <a:t>Age: </a:t>
            </a:r>
            <a:r>
              <a:rPr lang="en-US" dirty="0"/>
              <a:t>Primary and secondary school</a:t>
            </a:r>
          </a:p>
          <a:p>
            <a:pPr marL="114300">
              <a:lnSpc>
                <a:spcPct val="90000"/>
              </a:lnSpc>
              <a:spcAft>
                <a:spcPts val="600"/>
              </a:spcAft>
            </a:pPr>
            <a:endParaRPr lang="en-US" b="1" dirty="0"/>
          </a:p>
          <a:p>
            <a:pPr marL="342900" indent="-228600">
              <a:lnSpc>
                <a:spcPct val="90000"/>
              </a:lnSpc>
              <a:spcAft>
                <a:spcPts val="600"/>
              </a:spcAft>
              <a:buFont typeface="Arial" panose="020B0604020202020204" pitchFamily="34" charset="0"/>
              <a:buChar char="•"/>
            </a:pPr>
            <a:r>
              <a:rPr lang="en-US" b="1" dirty="0"/>
              <a:t>Amount: </a:t>
            </a:r>
            <a:r>
              <a:rPr lang="en-US" dirty="0"/>
              <a:t>Up to 10</a:t>
            </a:r>
          </a:p>
        </p:txBody>
      </p:sp>
      <p:pic>
        <p:nvPicPr>
          <p:cNvPr id="8" name="Picture 2" descr="air mail letter vector. post stamp. airmail frame postcard. blue red  stripes pattern. mockup template envelope. on white background. retro  vintage blank message. world international label 3604426 Vector Art at  Vecteezy">
            <a:extLst>
              <a:ext uri="{FF2B5EF4-FFF2-40B4-BE49-F238E27FC236}">
                <a16:creationId xmlns:a16="http://schemas.microsoft.com/office/drawing/2014/main" id="{593433BA-FF71-0E8C-F5B7-6A2552476D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8" r="11011" b="2"/>
          <a:stretch/>
        </p:blipFill>
        <p:spPr bwMode="auto">
          <a:xfrm>
            <a:off x="1354013"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picture containing stationary, indoor, writing implement, pen&#10;&#10;Description automatically generated">
            <a:extLst>
              <a:ext uri="{FF2B5EF4-FFF2-40B4-BE49-F238E27FC236}">
                <a16:creationId xmlns:a16="http://schemas.microsoft.com/office/drawing/2014/main" id="{B3E77CD4-C21C-2218-0757-5631D5D553C0}"/>
              </a:ext>
            </a:extLst>
          </p:cNvPr>
          <p:cNvPicPr>
            <a:picLocks noChangeAspect="1"/>
          </p:cNvPicPr>
          <p:nvPr/>
        </p:nvPicPr>
        <p:blipFill rotWithShape="1">
          <a:blip r:embed="rId5">
            <a:extLst>
              <a:ext uri="{28A0092B-C50C-407E-A947-70E740481C1C}">
                <a14:useLocalDpi xmlns:a14="http://schemas.microsoft.com/office/drawing/2010/main" val="0"/>
              </a:ext>
            </a:extLst>
          </a:blip>
          <a:srcRect t="2790" r="-2" b="9974"/>
          <a:stretch/>
        </p:blipFill>
        <p:spPr>
          <a:xfrm>
            <a:off x="4175869" y="2271459"/>
            <a:ext cx="2367798" cy="2367798"/>
          </a:xfrm>
          <a:custGeom>
            <a:avLst/>
            <a:gdLst/>
            <a:ahLst/>
            <a:cxnLst/>
            <a:rect l="l" t="t" r="r" b="b"/>
            <a:pathLst>
              <a:path w="2367798" h="2367798">
                <a:moveTo>
                  <a:pt x="1183899" y="0"/>
                </a:moveTo>
                <a:cubicBezTo>
                  <a:pt x="1837748" y="0"/>
                  <a:pt x="2367798" y="530050"/>
                  <a:pt x="2367798" y="1183899"/>
                </a:cubicBezTo>
                <a:cubicBezTo>
                  <a:pt x="2367798" y="1837748"/>
                  <a:pt x="1837748" y="2367798"/>
                  <a:pt x="1183899" y="2367798"/>
                </a:cubicBezTo>
                <a:cubicBezTo>
                  <a:pt x="530050" y="2367798"/>
                  <a:pt x="0" y="1837748"/>
                  <a:pt x="0" y="1183899"/>
                </a:cubicBezTo>
                <a:cubicBezTo>
                  <a:pt x="0" y="530050"/>
                  <a:pt x="530050" y="0"/>
                  <a:pt x="1183899" y="0"/>
                </a:cubicBezTo>
                <a:close/>
              </a:path>
            </a:pathLst>
          </a:custGeom>
        </p:spPr>
      </p:pic>
    </p:spTree>
    <p:extLst>
      <p:ext uri="{BB962C8B-B14F-4D97-AF65-F5344CB8AC3E}">
        <p14:creationId xmlns:p14="http://schemas.microsoft.com/office/powerpoint/2010/main" val="101936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9026D-FF1D-4678-AA18-E252EBA85FD1}"/>
              </a:ext>
            </a:extLst>
          </p:cNvPr>
          <p:cNvSpPr>
            <a:spLocks noGrp="1"/>
          </p:cNvSpPr>
          <p:nvPr>
            <p:ph type="title"/>
          </p:nvPr>
        </p:nvSpPr>
        <p:spPr>
          <a:xfrm>
            <a:off x="6881745" y="380335"/>
            <a:ext cx="4125779" cy="1494764"/>
          </a:xfrm>
        </p:spPr>
        <p:txBody>
          <a:bodyPr vert="horz" lIns="91440" tIns="45720" rIns="91440" bIns="45720" rtlCol="0" anchor="b">
            <a:normAutofit/>
          </a:bodyPr>
          <a:lstStyle/>
          <a:p>
            <a:pPr algn="ctr"/>
            <a:r>
              <a:rPr lang="en-US" sz="4800" b="1" kern="1200">
                <a:solidFill>
                  <a:schemeClr val="tx1"/>
                </a:solidFill>
                <a:latin typeface="+mj-lt"/>
                <a:ea typeface="+mj-ea"/>
                <a:cs typeface="+mj-cs"/>
              </a:rPr>
              <a:t>Replica suitcases ‘grips’</a:t>
            </a:r>
          </a:p>
        </p:txBody>
      </p:sp>
      <p:pic>
        <p:nvPicPr>
          <p:cNvPr id="1030" name="Picture 6" descr="Amber Rudd apologises for mistreatment of Windrush generation | Financial  Times">
            <a:extLst>
              <a:ext uri="{FF2B5EF4-FFF2-40B4-BE49-F238E27FC236}">
                <a16:creationId xmlns:a16="http://schemas.microsoft.com/office/drawing/2014/main" id="{98E2A318-35B2-2EFC-3EDF-C307E0033B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22" r="16863" b="-1"/>
          <a:stretch/>
        </p:blipFill>
        <p:spPr bwMode="auto">
          <a:xfrm>
            <a:off x="69408" y="10"/>
            <a:ext cx="4317456" cy="3640423"/>
          </a:xfrm>
          <a:custGeom>
            <a:avLst/>
            <a:gdLst/>
            <a:ahLst/>
            <a:cxnLst/>
            <a:rect l="l" t="t" r="r" b="b"/>
            <a:pathLst>
              <a:path w="4317456" h="3640433">
                <a:moveTo>
                  <a:pt x="590312" y="0"/>
                </a:moveTo>
                <a:lnTo>
                  <a:pt x="3727144" y="0"/>
                </a:lnTo>
                <a:lnTo>
                  <a:pt x="3756657" y="30226"/>
                </a:lnTo>
                <a:cubicBezTo>
                  <a:pt x="4105091" y="413588"/>
                  <a:pt x="4317456" y="922847"/>
                  <a:pt x="4317456" y="1481705"/>
                </a:cubicBezTo>
                <a:cubicBezTo>
                  <a:pt x="4317456" y="2673937"/>
                  <a:pt x="3350960" y="3640433"/>
                  <a:pt x="2158728" y="3640433"/>
                </a:cubicBezTo>
                <a:cubicBezTo>
                  <a:pt x="966497" y="3640433"/>
                  <a:pt x="0" y="2673937"/>
                  <a:pt x="0" y="1481705"/>
                </a:cubicBezTo>
                <a:cubicBezTo>
                  <a:pt x="0" y="922847"/>
                  <a:pt x="212365" y="413588"/>
                  <a:pt x="560799" y="30226"/>
                </a:cubicBezTo>
                <a:close/>
              </a:path>
            </a:pathLst>
          </a:cu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7A7ABE1-FAF8-4F58-6EF5-DE4BCF53C308}"/>
              </a:ext>
            </a:extLst>
          </p:cNvPr>
          <p:cNvSpPr txBox="1"/>
          <p:nvPr/>
        </p:nvSpPr>
        <p:spPr>
          <a:xfrm>
            <a:off x="6580762" y="2051540"/>
            <a:ext cx="4567152" cy="4615478"/>
          </a:xfrm>
          <a:prstGeom prst="rect">
            <a:avLst/>
          </a:prstGeom>
        </p:spPr>
        <p:txBody>
          <a:bodyPr vert="horz" lIns="91440" tIns="45720" rIns="91440" bIns="45720" rtlCol="0" anchor="t">
            <a:normAutofit fontScale="92500" lnSpcReduction="20000"/>
          </a:bodyPr>
          <a:lstStyle/>
          <a:p>
            <a:pPr indent="-228600">
              <a:lnSpc>
                <a:spcPct val="90000"/>
              </a:lnSpc>
              <a:spcAft>
                <a:spcPts val="600"/>
              </a:spcAft>
              <a:buFont typeface="Arial" panose="020B0604020202020204" pitchFamily="34" charset="0"/>
              <a:buChar char="•"/>
            </a:pPr>
            <a:r>
              <a:rPr kumimoji="0" lang="en-US" sz="2000" b="1" i="0" u="none" strike="noStrike" cap="none" spc="0" normalizeH="0" baseline="0" noProof="0" dirty="0">
                <a:ln>
                  <a:noFill/>
                </a:ln>
                <a:effectLst/>
                <a:uLnTx/>
                <a:uFillTx/>
                <a:cs typeface="Arial" panose="020B0604020202020204" pitchFamily="34" charset="0"/>
              </a:rPr>
              <a:t>Request: </a:t>
            </a:r>
            <a:r>
              <a:rPr kumimoji="0" lang="en-US" sz="2000" u="none" strike="noStrike" cap="none" spc="0" normalizeH="0" baseline="0" noProof="0" dirty="0">
                <a:ln>
                  <a:noFill/>
                </a:ln>
                <a:effectLst/>
                <a:uLnTx/>
                <a:uFillTx/>
                <a:cs typeface="Arial" panose="020B0604020202020204" pitchFamily="34" charset="0"/>
              </a:rPr>
              <a:t>Create replica suitcases also affectionally known as grips using sustainable materials e.g. cardboard boxes. You could also fill the items with replica items that would have been packed for the journey.</a:t>
            </a:r>
          </a:p>
          <a:p>
            <a:pPr indent="-228600">
              <a:lnSpc>
                <a:spcPct val="90000"/>
              </a:lnSpc>
              <a:spcAft>
                <a:spcPts val="600"/>
              </a:spcAft>
              <a:buFont typeface="Arial" panose="020B0604020202020204" pitchFamily="34" charset="0"/>
              <a:buChar char="•"/>
            </a:pPr>
            <a:endParaRPr lang="en-US" sz="2000" b="1" dirty="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b="1" dirty="0">
                <a:cs typeface="Arial" panose="020B0604020202020204" pitchFamily="34" charset="0"/>
              </a:rPr>
              <a:t>Background: </a:t>
            </a:r>
            <a:r>
              <a:rPr lang="en-GB" sz="2000" b="0" i="0" dirty="0">
                <a:effectLst/>
                <a:cs typeface="Arial" panose="020B0604020202020204" pitchFamily="34" charset="0"/>
              </a:rPr>
              <a:t>“grips,” were small suitcase that most West Indians packed when they were going on a trip. Each “grip” also held valuable belongings that many West Indians brought from home to remind them of the Caribbean.</a:t>
            </a:r>
            <a:endParaRPr lang="en-US" sz="2000" b="1" dirty="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000" b="1" dirty="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b="1" dirty="0">
                <a:cs typeface="Arial" panose="020B0604020202020204" pitchFamily="34" charset="0"/>
              </a:rPr>
              <a:t>Age: </a:t>
            </a:r>
            <a:r>
              <a:rPr lang="en-US" sz="2000" dirty="0">
                <a:cs typeface="Arial" panose="020B0604020202020204" pitchFamily="34" charset="0"/>
              </a:rPr>
              <a:t>Secondary school</a:t>
            </a:r>
          </a:p>
          <a:p>
            <a:pPr>
              <a:lnSpc>
                <a:spcPct val="90000"/>
              </a:lnSpc>
              <a:spcAft>
                <a:spcPts val="600"/>
              </a:spcAft>
            </a:pPr>
            <a:endParaRPr lang="en-US" sz="2000" b="1" dirty="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b="1" dirty="0">
                <a:cs typeface="Arial" panose="020B0604020202020204" pitchFamily="34" charset="0"/>
              </a:rPr>
              <a:t>Amount: </a:t>
            </a:r>
            <a:r>
              <a:rPr lang="en-US" sz="2000" dirty="0">
                <a:cs typeface="Arial" panose="020B0604020202020204" pitchFamily="34" charset="0"/>
              </a:rPr>
              <a:t>You may want to make two replica suitcases</a:t>
            </a:r>
            <a:r>
              <a:rPr lang="en-US" sz="2000">
                <a:cs typeface="Arial" panose="020B0604020202020204" pitchFamily="34" charset="0"/>
              </a:rPr>
              <a:t>.</a:t>
            </a:r>
            <a:endParaRPr lang="en-US" sz="2000" dirty="0">
              <a:cs typeface="Arial" panose="020B0604020202020204" pitchFamily="34" charset="0"/>
            </a:endParaRPr>
          </a:p>
        </p:txBody>
      </p:sp>
      <p:pic>
        <p:nvPicPr>
          <p:cNvPr id="1026" name="Picture 2" descr="‘Grip’ in the Abbey’s nave">
            <a:extLst>
              <a:ext uri="{FF2B5EF4-FFF2-40B4-BE49-F238E27FC236}">
                <a16:creationId xmlns:a16="http://schemas.microsoft.com/office/drawing/2014/main" id="{D5E87C9C-CCA2-7FD2-F6B9-84B87BD01C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6" r="13336" b="-3"/>
          <a:stretch/>
        </p:blipFill>
        <p:spPr bwMode="auto">
          <a:xfrm>
            <a:off x="1354013"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Barbados Museum &amp; Historical Society - What Shall I take to England? “Jus a  pack dem bag an baggage An turn history upside dung!” Excerpted from  &quot;Colonisation in Reverse&quot;, Louise Bennett Migrants">
            <a:extLst>
              <a:ext uri="{FF2B5EF4-FFF2-40B4-BE49-F238E27FC236}">
                <a16:creationId xmlns:a16="http://schemas.microsoft.com/office/drawing/2014/main" id="{70ADF9C3-964D-1B11-8ED9-85C13AC38C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55" r="2229" b="1"/>
          <a:stretch/>
        </p:blipFill>
        <p:spPr bwMode="auto">
          <a:xfrm>
            <a:off x="4175869" y="2271459"/>
            <a:ext cx="2367798" cy="2367798"/>
          </a:xfrm>
          <a:custGeom>
            <a:avLst/>
            <a:gdLst/>
            <a:ahLst/>
            <a:cxnLst/>
            <a:rect l="l" t="t" r="r" b="b"/>
            <a:pathLst>
              <a:path w="2367798" h="2367798">
                <a:moveTo>
                  <a:pt x="1183899" y="0"/>
                </a:moveTo>
                <a:cubicBezTo>
                  <a:pt x="1837748" y="0"/>
                  <a:pt x="2367798" y="530050"/>
                  <a:pt x="2367798" y="1183899"/>
                </a:cubicBezTo>
                <a:cubicBezTo>
                  <a:pt x="2367798" y="1837748"/>
                  <a:pt x="1837748" y="2367798"/>
                  <a:pt x="1183899" y="2367798"/>
                </a:cubicBezTo>
                <a:cubicBezTo>
                  <a:pt x="530050" y="2367798"/>
                  <a:pt x="0" y="1837748"/>
                  <a:pt x="0" y="1183899"/>
                </a:cubicBezTo>
                <a:cubicBezTo>
                  <a:pt x="0" y="530050"/>
                  <a:pt x="530050" y="0"/>
                  <a:pt x="118389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9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D9FEF964-287F-E7A4-C61B-10994CD81FC1}"/>
              </a:ext>
            </a:extLst>
          </p:cNvPr>
          <p:cNvPicPr>
            <a:picLocks noChangeAspect="1"/>
          </p:cNvPicPr>
          <p:nvPr/>
        </p:nvPicPr>
        <p:blipFill rotWithShape="1">
          <a:blip r:embed="rId3">
            <a:extLst>
              <a:ext uri="{28A0092B-C50C-407E-A947-70E740481C1C}">
                <a14:useLocalDpi xmlns:a14="http://schemas.microsoft.com/office/drawing/2010/main" val="0"/>
              </a:ext>
            </a:extLst>
          </a:blip>
          <a:srcRect l="12769" r="11798" b="1"/>
          <a:stretch/>
        </p:blipFill>
        <p:spPr>
          <a:xfrm>
            <a:off x="2522356" y="10"/>
            <a:ext cx="9669642" cy="6857990"/>
          </a:xfrm>
          <a:prstGeom prst="rect">
            <a:avLst/>
          </a:prstGeom>
        </p:spPr>
      </p:pic>
      <p:sp>
        <p:nvSpPr>
          <p:cNvPr id="3" name="Title 2">
            <a:extLst>
              <a:ext uri="{FF2B5EF4-FFF2-40B4-BE49-F238E27FC236}">
                <a16:creationId xmlns:a16="http://schemas.microsoft.com/office/drawing/2014/main" id="{8A19026D-FF1D-4678-AA18-E252EBA85FD1}"/>
              </a:ext>
            </a:extLst>
          </p:cNvPr>
          <p:cNvSpPr>
            <a:spLocks noGrp="1"/>
          </p:cNvSpPr>
          <p:nvPr>
            <p:ph type="title"/>
          </p:nvPr>
        </p:nvSpPr>
        <p:spPr>
          <a:xfrm>
            <a:off x="339048" y="385673"/>
            <a:ext cx="3822189" cy="1899912"/>
          </a:xfrm>
        </p:spPr>
        <p:txBody>
          <a:bodyPr vert="horz" lIns="91440" tIns="45720" rIns="91440" bIns="45720" rtlCol="0" anchor="ctr">
            <a:normAutofit/>
          </a:bodyPr>
          <a:lstStyle/>
          <a:p>
            <a:pPr algn="ctr"/>
            <a:r>
              <a:rPr lang="en-US" sz="5400" b="1">
                <a:solidFill>
                  <a:schemeClr val="tx1"/>
                </a:solidFill>
              </a:rPr>
              <a:t>Windrush Day Bunting </a:t>
            </a:r>
          </a:p>
        </p:txBody>
      </p:sp>
      <p:sp>
        <p:nvSpPr>
          <p:cNvPr id="7" name="TextBox 6">
            <a:extLst>
              <a:ext uri="{FF2B5EF4-FFF2-40B4-BE49-F238E27FC236}">
                <a16:creationId xmlns:a16="http://schemas.microsoft.com/office/drawing/2014/main" id="{4A6D6B14-E00C-106D-2818-C207DBFAB0A0}"/>
              </a:ext>
            </a:extLst>
          </p:cNvPr>
          <p:cNvSpPr txBox="1"/>
          <p:nvPr/>
        </p:nvSpPr>
        <p:spPr>
          <a:xfrm>
            <a:off x="89471" y="2465023"/>
            <a:ext cx="4321342" cy="3742762"/>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kumimoji="0" lang="en-US" sz="1700" b="1" i="0" u="none" strike="noStrike" cap="none" spc="0" normalizeH="0" baseline="0" noProof="0">
                <a:ln>
                  <a:noFill/>
                </a:ln>
                <a:effectLst/>
                <a:uLnTx/>
                <a:uFillTx/>
              </a:rPr>
              <a:t>Request: </a:t>
            </a:r>
            <a:r>
              <a:rPr kumimoji="0" lang="en-US" sz="1700" i="0" u="none" strike="noStrike" cap="none" spc="0" normalizeH="0" baseline="0" noProof="0">
                <a:ln>
                  <a:noFill/>
                </a:ln>
                <a:effectLst/>
                <a:uLnTx/>
                <a:uFillTx/>
              </a:rPr>
              <a:t>Windrush Day bunting</a:t>
            </a:r>
            <a:endParaRPr kumimoji="0" lang="en-US" sz="1700" u="none" strike="noStrike" cap="none" spc="0" normalizeH="0" baseline="0" noProof="0">
              <a:ln>
                <a:noFill/>
              </a:ln>
              <a:effectLst/>
              <a:uLnTx/>
              <a:uFillTx/>
            </a:endParaRPr>
          </a:p>
          <a:p>
            <a:pPr marL="342900" indent="-228600">
              <a:lnSpc>
                <a:spcPct val="90000"/>
              </a:lnSpc>
              <a:spcAft>
                <a:spcPts val="600"/>
              </a:spcAft>
              <a:buFont typeface="Arial" panose="020B0604020202020204" pitchFamily="34" charset="0"/>
              <a:buChar char="•"/>
            </a:pPr>
            <a:endParaRPr lang="en-US" sz="1700" b="1"/>
          </a:p>
          <a:p>
            <a:pPr marL="342900" marR="0" lvl="0" indent="-228600" fontAlgn="auto">
              <a:lnSpc>
                <a:spcPct val="90000"/>
              </a:lnSpc>
              <a:spcBef>
                <a:spcPts val="0"/>
              </a:spcBef>
              <a:spcAft>
                <a:spcPts val="0"/>
              </a:spcAft>
              <a:buClrTx/>
              <a:buSzTx/>
              <a:buFont typeface="Arial" panose="020B0604020202020204" pitchFamily="34" charset="0"/>
              <a:buChar char="•"/>
              <a:tabLst/>
              <a:defRPr/>
            </a:pPr>
            <a:r>
              <a:rPr lang="en-US" sz="1700" b="1"/>
              <a:t>Background: </a:t>
            </a:r>
            <a:r>
              <a:rPr lang="en-US" sz="1700"/>
              <a:t>Why not have a go at making your own bunting using the many flags of the Caribbean. You may want to include fun drawings of items/people that remind you of the Windrush Generation. </a:t>
            </a:r>
            <a:endParaRPr lang="en-US" sz="1700" b="1"/>
          </a:p>
          <a:p>
            <a:pPr marR="0" lvl="0" indent="-228600" fontAlgn="auto">
              <a:lnSpc>
                <a:spcPct val="90000"/>
              </a:lnSpc>
              <a:spcBef>
                <a:spcPts val="0"/>
              </a:spcBef>
              <a:spcAft>
                <a:spcPts val="0"/>
              </a:spcAft>
              <a:buClrTx/>
              <a:buSzTx/>
              <a:buFont typeface="Arial" panose="020B0604020202020204" pitchFamily="34" charset="0"/>
              <a:buChar char="•"/>
              <a:tabLst/>
              <a:defRPr/>
            </a:pPr>
            <a:endParaRPr lang="en-US" sz="1700" b="1"/>
          </a:p>
          <a:p>
            <a:pPr marL="342900" indent="-228600">
              <a:lnSpc>
                <a:spcPct val="90000"/>
              </a:lnSpc>
              <a:spcAft>
                <a:spcPts val="600"/>
              </a:spcAft>
              <a:buFont typeface="Arial" panose="020B0604020202020204" pitchFamily="34" charset="0"/>
              <a:buChar char="•"/>
            </a:pPr>
            <a:r>
              <a:rPr lang="en-US" sz="1700" b="1"/>
              <a:t>Age: </a:t>
            </a:r>
            <a:r>
              <a:rPr lang="en-US" sz="1700"/>
              <a:t>Primary and Secondary school</a:t>
            </a:r>
          </a:p>
          <a:p>
            <a:pPr indent="-228600">
              <a:lnSpc>
                <a:spcPct val="90000"/>
              </a:lnSpc>
              <a:spcAft>
                <a:spcPts val="600"/>
              </a:spcAft>
              <a:buFont typeface="Arial" panose="020B0604020202020204" pitchFamily="34" charset="0"/>
              <a:buChar char="•"/>
            </a:pPr>
            <a:endParaRPr lang="en-US" sz="1700" b="1"/>
          </a:p>
          <a:p>
            <a:pPr marL="342900" indent="-228600">
              <a:lnSpc>
                <a:spcPct val="90000"/>
              </a:lnSpc>
              <a:spcAft>
                <a:spcPts val="600"/>
              </a:spcAft>
              <a:buFont typeface="Arial" panose="020B0604020202020204" pitchFamily="34" charset="0"/>
              <a:buChar char="•"/>
            </a:pPr>
            <a:r>
              <a:rPr lang="en-US" sz="1700" b="1"/>
              <a:t>Amount: </a:t>
            </a:r>
            <a:r>
              <a:rPr lang="en-US" sz="1700"/>
              <a:t>One bunting string with all the Windrush flags - </a:t>
            </a:r>
            <a:r>
              <a:rPr lang="en-US" sz="1700">
                <a:hlinkClick r:id="rId4"/>
              </a:rPr>
              <a:t>see all the flag here</a:t>
            </a:r>
            <a:endParaRPr lang="en-US" sz="1700"/>
          </a:p>
        </p:txBody>
      </p:sp>
    </p:spTree>
    <p:extLst>
      <p:ext uri="{BB962C8B-B14F-4D97-AF65-F5344CB8AC3E}">
        <p14:creationId xmlns:p14="http://schemas.microsoft.com/office/powerpoint/2010/main" val="404322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9026D-FF1D-4678-AA18-E252EBA85FD1}"/>
              </a:ext>
            </a:extLst>
          </p:cNvPr>
          <p:cNvSpPr>
            <a:spLocks noGrp="1"/>
          </p:cNvSpPr>
          <p:nvPr>
            <p:ph type="title"/>
          </p:nvPr>
        </p:nvSpPr>
        <p:spPr>
          <a:xfrm>
            <a:off x="276486" y="371744"/>
            <a:ext cx="9843098" cy="485766"/>
          </a:xfrm>
          <a:solidFill>
            <a:schemeClr val="bg1"/>
          </a:solidFill>
        </p:spPr>
        <p:txBody>
          <a:bodyPr>
            <a:normAutofit fontScale="90000"/>
          </a:bodyPr>
          <a:lstStyle/>
          <a:p>
            <a:r>
              <a:rPr lang="en-GB" b="1"/>
              <a:t>Briefing Pack for Schools – Next steps</a:t>
            </a:r>
          </a:p>
        </p:txBody>
      </p:sp>
      <p:sp>
        <p:nvSpPr>
          <p:cNvPr id="4" name="TextBox 3">
            <a:extLst>
              <a:ext uri="{FF2B5EF4-FFF2-40B4-BE49-F238E27FC236}">
                <a16:creationId xmlns:a16="http://schemas.microsoft.com/office/drawing/2014/main" id="{63DA68CC-65EE-4D4A-B3A3-814C1D0A9F22}"/>
              </a:ext>
            </a:extLst>
          </p:cNvPr>
          <p:cNvSpPr txBox="1"/>
          <p:nvPr/>
        </p:nvSpPr>
        <p:spPr>
          <a:xfrm>
            <a:off x="147715" y="3086648"/>
            <a:ext cx="2095018" cy="646331"/>
          </a:xfrm>
          <a:prstGeom prst="rect">
            <a:avLst/>
          </a:prstGeom>
          <a:noFill/>
          <a:ln w="31750">
            <a:solidFill>
              <a:schemeClr val="tx1">
                <a:lumMod val="65000"/>
                <a:lumOff val="35000"/>
              </a:schemeClr>
            </a:solidFill>
            <a:prstDash val="dash"/>
          </a:ln>
        </p:spPr>
        <p:txBody>
          <a:bodyPr wrap="square">
            <a:spAutoFit/>
          </a:bodyPr>
          <a:lstStyle/>
          <a:p>
            <a:pPr algn="ctr">
              <a:defRPr/>
            </a:pPr>
            <a:r>
              <a:rPr kumimoji="0" lang="en-GB" sz="1200" b="1" i="0" u="none" strike="noStrike" kern="1200" cap="none" spc="0" normalizeH="0" baseline="0" noProof="0" dirty="0">
                <a:ln>
                  <a:noFill/>
                </a:ln>
                <a:solidFill>
                  <a:srgbClr val="00B0F0"/>
                </a:solidFill>
                <a:effectLst/>
                <a:uLnTx/>
                <a:uFillTx/>
                <a:latin typeface="Arial"/>
                <a:ea typeface="+mn-ea"/>
                <a:cs typeface="Arial"/>
              </a:rPr>
              <a:t>Confirm your choice of activity </a:t>
            </a:r>
            <a:r>
              <a:rPr lang="en-GB" sz="1200" b="1" dirty="0">
                <a:solidFill>
                  <a:srgbClr val="00B0F0"/>
                </a:solidFill>
                <a:latin typeface="Arial"/>
                <a:cs typeface="Arial"/>
              </a:rPr>
              <a:t>by completing the </a:t>
            </a:r>
            <a:r>
              <a:rPr lang="en-GB" sz="1200" b="1" dirty="0">
                <a:solidFill>
                  <a:srgbClr val="00B0F0"/>
                </a:solidFill>
                <a:latin typeface="Arial"/>
                <a:cs typeface="Arial"/>
                <a:hlinkClick r:id="rId3"/>
              </a:rPr>
              <a:t>MS Forms</a:t>
            </a:r>
            <a:r>
              <a:rPr lang="en-GB" sz="1200" b="1" dirty="0">
                <a:solidFill>
                  <a:srgbClr val="00B0F0"/>
                </a:solidFill>
                <a:latin typeface="Arial"/>
                <a:cs typeface="Arial"/>
              </a:rPr>
              <a:t> by 10</a:t>
            </a:r>
            <a:r>
              <a:rPr lang="en-GB" sz="1200" b="1" baseline="30000" dirty="0">
                <a:solidFill>
                  <a:srgbClr val="00B0F0"/>
                </a:solidFill>
                <a:latin typeface="Arial"/>
                <a:cs typeface="Arial"/>
              </a:rPr>
              <a:t>th</a:t>
            </a:r>
            <a:r>
              <a:rPr lang="en-GB" sz="1200" b="1" dirty="0">
                <a:solidFill>
                  <a:srgbClr val="00B0F0"/>
                </a:solidFill>
                <a:latin typeface="Arial"/>
                <a:cs typeface="Arial"/>
              </a:rPr>
              <a:t> May</a:t>
            </a:r>
            <a:endParaRPr kumimoji="0" lang="en-GB" sz="1200" b="1" i="0" u="none" strike="noStrike" kern="1200" cap="none" spc="0" normalizeH="0" baseline="0" noProof="0" dirty="0">
              <a:ln>
                <a:noFill/>
              </a:ln>
              <a:solidFill>
                <a:srgbClr val="00B0F0"/>
              </a:solidFill>
              <a:effectLst/>
              <a:uLnTx/>
              <a:uFillTx/>
              <a:latin typeface="Arial"/>
              <a:ea typeface="+mn-ea"/>
              <a:cs typeface="Arial"/>
            </a:endParaRPr>
          </a:p>
        </p:txBody>
      </p:sp>
      <p:sp>
        <p:nvSpPr>
          <p:cNvPr id="5" name="TextBox 4">
            <a:extLst>
              <a:ext uri="{FF2B5EF4-FFF2-40B4-BE49-F238E27FC236}">
                <a16:creationId xmlns:a16="http://schemas.microsoft.com/office/drawing/2014/main" id="{97AC0197-B4EB-4BE8-A86F-E60DA8F15B80}"/>
              </a:ext>
            </a:extLst>
          </p:cNvPr>
          <p:cNvSpPr txBox="1"/>
          <p:nvPr/>
        </p:nvSpPr>
        <p:spPr>
          <a:xfrm>
            <a:off x="2903248" y="3086648"/>
            <a:ext cx="1812343" cy="1200329"/>
          </a:xfrm>
          <a:prstGeom prst="rect">
            <a:avLst/>
          </a:prstGeom>
          <a:noFill/>
          <a:ln w="31750">
            <a:solidFill>
              <a:schemeClr val="tx1">
                <a:lumMod val="65000"/>
                <a:lumOff val="35000"/>
              </a:schemeClr>
            </a:solidFill>
            <a:prstDash val="dash"/>
          </a:ln>
        </p:spPr>
        <p:txBody>
          <a:bodyPr wrap="square">
            <a:spAutoFit/>
          </a:bodyPr>
          <a:lstStyle/>
          <a:p>
            <a:pPr algn="ctr">
              <a:defRPr/>
            </a:pPr>
            <a:r>
              <a:rPr kumimoji="0" lang="en-GB" sz="1200" b="1" i="0" u="none" strike="noStrike" kern="1200" cap="none" spc="0" normalizeH="0" baseline="0" noProof="0" dirty="0">
                <a:ln>
                  <a:noFill/>
                </a:ln>
                <a:solidFill>
                  <a:srgbClr val="00B0F0"/>
                </a:solidFill>
                <a:effectLst/>
                <a:uLnTx/>
                <a:uFillTx/>
                <a:latin typeface="Arial"/>
                <a:ea typeface="+mn-ea"/>
                <a:cs typeface="Arial"/>
              </a:rPr>
              <a:t>w/c 1</a:t>
            </a:r>
            <a:r>
              <a:rPr kumimoji="0" lang="en-GB" sz="1200" b="1" i="0" u="none" strike="noStrike" kern="1200" cap="none" spc="0" normalizeH="0" baseline="30000" noProof="0" dirty="0">
                <a:ln>
                  <a:noFill/>
                </a:ln>
                <a:solidFill>
                  <a:srgbClr val="00B0F0"/>
                </a:solidFill>
                <a:effectLst/>
                <a:uLnTx/>
                <a:uFillTx/>
                <a:latin typeface="Arial"/>
                <a:ea typeface="+mn-ea"/>
                <a:cs typeface="Arial"/>
              </a:rPr>
              <a:t>st</a:t>
            </a:r>
            <a:r>
              <a:rPr kumimoji="0" lang="en-GB" sz="1200" b="1" i="0" u="none" strike="noStrike" kern="1200" cap="none" spc="0" normalizeH="0" baseline="0" noProof="0" dirty="0">
                <a:ln>
                  <a:noFill/>
                </a:ln>
                <a:solidFill>
                  <a:srgbClr val="00B0F0"/>
                </a:solidFill>
                <a:effectLst/>
                <a:uLnTx/>
                <a:uFillTx/>
                <a:latin typeface="Arial"/>
                <a:ea typeface="+mn-ea"/>
                <a:cs typeface="Arial"/>
              </a:rPr>
              <a:t> – 15</a:t>
            </a:r>
            <a:r>
              <a:rPr kumimoji="0" lang="en-GB" sz="1200" b="1" i="0" u="none" strike="noStrike" kern="1200" cap="none" spc="0" normalizeH="0" baseline="30000" noProof="0" dirty="0">
                <a:ln>
                  <a:noFill/>
                </a:ln>
                <a:solidFill>
                  <a:srgbClr val="00B0F0"/>
                </a:solidFill>
                <a:effectLst/>
                <a:uLnTx/>
                <a:uFillTx/>
                <a:latin typeface="Arial"/>
                <a:ea typeface="+mn-ea"/>
                <a:cs typeface="Arial"/>
              </a:rPr>
              <a:t>th</a:t>
            </a:r>
            <a:r>
              <a:rPr kumimoji="0" lang="en-GB" sz="1200" b="1" i="0" u="none" strike="noStrike" kern="1200" cap="none" spc="0" normalizeH="0" baseline="0" noProof="0" dirty="0">
                <a:ln>
                  <a:noFill/>
                </a:ln>
                <a:solidFill>
                  <a:srgbClr val="00B0F0"/>
                </a:solidFill>
                <a:effectLst/>
                <a:uLnTx/>
                <a:uFillTx/>
                <a:latin typeface="Arial"/>
                <a:ea typeface="+mn-ea"/>
                <a:cs typeface="Arial"/>
              </a:rPr>
              <a:t> May</a:t>
            </a:r>
          </a:p>
          <a:p>
            <a:pPr algn="ctr">
              <a:defRPr/>
            </a:pPr>
            <a:r>
              <a:rPr kumimoji="0" lang="en-GB" sz="1200" b="1" i="0" u="none" strike="noStrike" kern="1200" cap="none" spc="0" normalizeH="0" baseline="0" noProof="0" dirty="0">
                <a:ln>
                  <a:noFill/>
                </a:ln>
                <a:solidFill>
                  <a:srgbClr val="00B0F0"/>
                </a:solidFill>
                <a:effectLst/>
                <a:uLnTx/>
                <a:uFillTx/>
                <a:latin typeface="Arial"/>
                <a:ea typeface="+mn-ea"/>
                <a:cs typeface="Arial"/>
              </a:rPr>
              <a:t>Once council have allocated activities school will be contacted to confirm activity.</a:t>
            </a:r>
          </a:p>
        </p:txBody>
      </p:sp>
      <p:sp>
        <p:nvSpPr>
          <p:cNvPr id="6" name="TextBox 5">
            <a:extLst>
              <a:ext uri="{FF2B5EF4-FFF2-40B4-BE49-F238E27FC236}">
                <a16:creationId xmlns:a16="http://schemas.microsoft.com/office/drawing/2014/main" id="{CB56EB75-1A99-4289-AA38-7DE8C051B140}"/>
              </a:ext>
            </a:extLst>
          </p:cNvPr>
          <p:cNvSpPr txBox="1"/>
          <p:nvPr/>
        </p:nvSpPr>
        <p:spPr>
          <a:xfrm>
            <a:off x="5376106" y="3062611"/>
            <a:ext cx="1866582" cy="1200329"/>
          </a:xfrm>
          <a:prstGeom prst="rect">
            <a:avLst/>
          </a:prstGeom>
          <a:noFill/>
          <a:ln w="31750">
            <a:solidFill>
              <a:schemeClr val="tx1">
                <a:lumMod val="65000"/>
                <a:lumOff val="35000"/>
              </a:schemeClr>
            </a:solidFill>
            <a:prstDash val="dash"/>
          </a:ln>
        </p:spPr>
        <p:txBody>
          <a:bodyPr wrap="square">
            <a:spAutoFit/>
          </a:bodyPr>
          <a:lstStyle/>
          <a:p>
            <a:pPr algn="ctr">
              <a:defRPr/>
            </a:pPr>
            <a:r>
              <a:rPr kumimoji="0" lang="en-GB" sz="1200" b="1" i="0" u="none" strike="noStrike" kern="1200" cap="none" spc="0" normalizeH="0" baseline="0" noProof="0" dirty="0">
                <a:ln>
                  <a:noFill/>
                </a:ln>
                <a:solidFill>
                  <a:srgbClr val="00B0F0"/>
                </a:solidFill>
                <a:effectLst/>
                <a:uLnTx/>
                <a:uFillTx/>
                <a:latin typeface="Arial"/>
                <a:ea typeface="+mn-ea"/>
                <a:cs typeface="Arial"/>
              </a:rPr>
              <a:t>Council will check in three weeks before deadline to check everything is going well and address any concerns</a:t>
            </a:r>
          </a:p>
        </p:txBody>
      </p:sp>
      <p:sp>
        <p:nvSpPr>
          <p:cNvPr id="7" name="TextBox 6">
            <a:extLst>
              <a:ext uri="{FF2B5EF4-FFF2-40B4-BE49-F238E27FC236}">
                <a16:creationId xmlns:a16="http://schemas.microsoft.com/office/drawing/2014/main" id="{038E8118-CE42-437A-805B-8D55383E0FEF}"/>
              </a:ext>
            </a:extLst>
          </p:cNvPr>
          <p:cNvSpPr txBox="1"/>
          <p:nvPr/>
        </p:nvSpPr>
        <p:spPr>
          <a:xfrm>
            <a:off x="7735596" y="3071259"/>
            <a:ext cx="1812342" cy="1015663"/>
          </a:xfrm>
          <a:prstGeom prst="rect">
            <a:avLst/>
          </a:prstGeom>
          <a:noFill/>
          <a:ln w="31750">
            <a:solidFill>
              <a:schemeClr val="tx1">
                <a:lumMod val="65000"/>
                <a:lumOff val="35000"/>
              </a:schemeClr>
            </a:solidFill>
            <a:prstDash val="dash"/>
          </a:ln>
        </p:spPr>
        <p:txBody>
          <a:bodyPr wrap="square">
            <a:spAutoFit/>
          </a:bodyPr>
          <a:lstStyle/>
          <a:p>
            <a:pPr algn="ctr">
              <a:defRPr/>
            </a:pPr>
            <a:r>
              <a:rPr kumimoji="0" lang="en-GB" sz="1200" b="1" i="0" u="none" strike="noStrike" kern="1200" cap="none" spc="0" normalizeH="0" baseline="0" noProof="0" dirty="0">
                <a:ln>
                  <a:noFill/>
                </a:ln>
                <a:solidFill>
                  <a:srgbClr val="00B0F0"/>
                </a:solidFill>
                <a:effectLst/>
                <a:uLnTx/>
                <a:uFillTx/>
                <a:latin typeface="Arial"/>
                <a:ea typeface="+mn-ea"/>
                <a:cs typeface="Arial"/>
              </a:rPr>
              <a:t>Council will arrange collection of art pieces between 26th and 30th May</a:t>
            </a:r>
          </a:p>
        </p:txBody>
      </p:sp>
      <p:sp>
        <p:nvSpPr>
          <p:cNvPr id="9" name="TextBox 8">
            <a:extLst>
              <a:ext uri="{FF2B5EF4-FFF2-40B4-BE49-F238E27FC236}">
                <a16:creationId xmlns:a16="http://schemas.microsoft.com/office/drawing/2014/main" id="{8536859D-5F68-40CD-8332-9B179F549F0C}"/>
              </a:ext>
            </a:extLst>
          </p:cNvPr>
          <p:cNvSpPr txBox="1"/>
          <p:nvPr/>
        </p:nvSpPr>
        <p:spPr>
          <a:xfrm>
            <a:off x="9951586" y="3062611"/>
            <a:ext cx="1620342" cy="1569660"/>
          </a:xfrm>
          <a:prstGeom prst="rect">
            <a:avLst/>
          </a:prstGeom>
          <a:noFill/>
          <a:ln w="31750">
            <a:solidFill>
              <a:schemeClr val="tx1">
                <a:lumMod val="65000"/>
                <a:lumOff val="35000"/>
              </a:schemeClr>
            </a:solidFill>
            <a:prstDash val="dash"/>
          </a:ln>
        </p:spPr>
        <p:txBody>
          <a:bodyPr wrap="square">
            <a:spAutoFit/>
          </a:bodyPr>
          <a:lstStyle/>
          <a:p>
            <a:pPr algn="ctr">
              <a:defRPr/>
            </a:pPr>
            <a:r>
              <a:rPr kumimoji="0" lang="en-GB" sz="1200" b="1" i="0" u="none" strike="noStrike" kern="1200" cap="none" spc="0" normalizeH="0" baseline="0" noProof="0" dirty="0">
                <a:ln>
                  <a:noFill/>
                </a:ln>
                <a:solidFill>
                  <a:srgbClr val="00B0F0"/>
                </a:solidFill>
                <a:effectLst/>
                <a:uLnTx/>
                <a:uFillTx/>
                <a:latin typeface="Arial"/>
                <a:ea typeface="+mn-ea"/>
                <a:cs typeface="Arial"/>
              </a:rPr>
              <a:t>Windrush Day unveiling of the art pieces exhibition on 22nd June at Fellowship Square and Windrush Festival on the 24</a:t>
            </a:r>
            <a:r>
              <a:rPr kumimoji="0" lang="en-GB" sz="1200" b="1" i="0" u="none" strike="noStrike" kern="1200" cap="none" spc="0" normalizeH="0" baseline="30000" noProof="0" dirty="0">
                <a:ln>
                  <a:noFill/>
                </a:ln>
                <a:solidFill>
                  <a:srgbClr val="00B0F0"/>
                </a:solidFill>
                <a:effectLst/>
                <a:uLnTx/>
                <a:uFillTx/>
                <a:latin typeface="Arial"/>
                <a:ea typeface="+mn-ea"/>
                <a:cs typeface="Arial"/>
              </a:rPr>
              <a:t>th</a:t>
            </a:r>
            <a:r>
              <a:rPr kumimoji="0" lang="en-GB" sz="1200" b="1" i="0" u="none" strike="noStrike" kern="1200" cap="none" spc="0" normalizeH="0" baseline="0" noProof="0" dirty="0">
                <a:ln>
                  <a:noFill/>
                </a:ln>
                <a:solidFill>
                  <a:srgbClr val="00B0F0"/>
                </a:solidFill>
                <a:effectLst/>
                <a:uLnTx/>
                <a:uFillTx/>
                <a:latin typeface="Arial"/>
                <a:ea typeface="+mn-ea"/>
                <a:cs typeface="Arial"/>
              </a:rPr>
              <a:t> June</a:t>
            </a:r>
          </a:p>
        </p:txBody>
      </p:sp>
      <p:pic>
        <p:nvPicPr>
          <p:cNvPr id="12" name="Graphic 11" descr="Palette outline">
            <a:extLst>
              <a:ext uri="{FF2B5EF4-FFF2-40B4-BE49-F238E27FC236}">
                <a16:creationId xmlns:a16="http://schemas.microsoft.com/office/drawing/2014/main" id="{3D6C0979-136C-41B0-BEEA-BFEFD748CA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6936" y="2050636"/>
            <a:ext cx="914400" cy="914400"/>
          </a:xfrm>
          <a:prstGeom prst="rect">
            <a:avLst/>
          </a:prstGeom>
        </p:spPr>
      </p:pic>
      <p:pic>
        <p:nvPicPr>
          <p:cNvPr id="14" name="Graphic 13" descr="Checkmark with solid fill">
            <a:extLst>
              <a:ext uri="{FF2B5EF4-FFF2-40B4-BE49-F238E27FC236}">
                <a16:creationId xmlns:a16="http://schemas.microsoft.com/office/drawing/2014/main" id="{4063213D-A8DD-4065-BB30-36345216A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4848" y="2165956"/>
            <a:ext cx="698657" cy="698657"/>
          </a:xfrm>
          <a:prstGeom prst="rect">
            <a:avLst/>
          </a:prstGeom>
        </p:spPr>
      </p:pic>
      <p:pic>
        <p:nvPicPr>
          <p:cNvPr id="8" name="Graphic 7" descr="Speaker phone with solid fill">
            <a:extLst>
              <a:ext uri="{FF2B5EF4-FFF2-40B4-BE49-F238E27FC236}">
                <a16:creationId xmlns:a16="http://schemas.microsoft.com/office/drawing/2014/main" id="{D30F4857-97AB-AC10-E012-13AB6F92F2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12845" y="1950213"/>
            <a:ext cx="914400" cy="914400"/>
          </a:xfrm>
          <a:prstGeom prst="rect">
            <a:avLst/>
          </a:prstGeom>
        </p:spPr>
      </p:pic>
      <p:pic>
        <p:nvPicPr>
          <p:cNvPr id="13" name="Graphic 12" descr="Box outline">
            <a:extLst>
              <a:ext uri="{FF2B5EF4-FFF2-40B4-BE49-F238E27FC236}">
                <a16:creationId xmlns:a16="http://schemas.microsoft.com/office/drawing/2014/main" id="{7BEBD5A9-3D4D-A13B-8427-162BFE011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39937" y="2050636"/>
            <a:ext cx="914400" cy="914400"/>
          </a:xfrm>
          <a:prstGeom prst="rect">
            <a:avLst/>
          </a:prstGeom>
        </p:spPr>
      </p:pic>
      <p:pic>
        <p:nvPicPr>
          <p:cNvPr id="16" name="Graphic 15" descr="Bunting outline">
            <a:extLst>
              <a:ext uri="{FF2B5EF4-FFF2-40B4-BE49-F238E27FC236}">
                <a16:creationId xmlns:a16="http://schemas.microsoft.com/office/drawing/2014/main" id="{E3F90265-4085-FD7B-79C7-0F753DE531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2053" y="1857733"/>
            <a:ext cx="914400" cy="914400"/>
          </a:xfrm>
          <a:prstGeom prst="rect">
            <a:avLst/>
          </a:prstGeom>
        </p:spPr>
      </p:pic>
      <p:pic>
        <p:nvPicPr>
          <p:cNvPr id="18" name="Graphic 17" descr="Confetti ball with solid fill">
            <a:extLst>
              <a:ext uri="{FF2B5EF4-FFF2-40B4-BE49-F238E27FC236}">
                <a16:creationId xmlns:a16="http://schemas.microsoft.com/office/drawing/2014/main" id="{A15B7F46-CA3B-AD33-01FD-49E176068C1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37038" y="1857733"/>
            <a:ext cx="914400" cy="914400"/>
          </a:xfrm>
          <a:prstGeom prst="rect">
            <a:avLst/>
          </a:prstGeom>
        </p:spPr>
      </p:pic>
      <p:sp>
        <p:nvSpPr>
          <p:cNvPr id="15" name="TextBox 14">
            <a:extLst>
              <a:ext uri="{FF2B5EF4-FFF2-40B4-BE49-F238E27FC236}">
                <a16:creationId xmlns:a16="http://schemas.microsoft.com/office/drawing/2014/main" id="{F4EE78D8-12BD-E706-340A-F90AEB9CBE69}"/>
              </a:ext>
            </a:extLst>
          </p:cNvPr>
          <p:cNvSpPr txBox="1"/>
          <p:nvPr/>
        </p:nvSpPr>
        <p:spPr>
          <a:xfrm>
            <a:off x="129866" y="5821710"/>
            <a:ext cx="10352046" cy="307777"/>
          </a:xfrm>
          <a:prstGeom prst="rect">
            <a:avLst/>
          </a:prstGeom>
          <a:noFill/>
        </p:spPr>
        <p:txBody>
          <a:bodyPr wrap="square">
            <a:spAutoFit/>
          </a:bodyPr>
          <a:lstStyle/>
          <a:p>
            <a:r>
              <a:rPr lang="en-GB" sz="1400" b="1" dirty="0">
                <a:latin typeface="Arial" panose="020B0604020202020204" pitchFamily="34" charset="0"/>
                <a:cs typeface="Arial" panose="020B0604020202020204" pitchFamily="34" charset="0"/>
              </a:rPr>
              <a:t>if you have any questions please contact </a:t>
            </a:r>
            <a:r>
              <a:rPr lang="en-GB" sz="1400" b="1" dirty="0">
                <a:solidFill>
                  <a:srgbClr val="00B0F0"/>
                </a:solidFill>
                <a:latin typeface="Arial" panose="020B0604020202020204" pitchFamily="34" charset="0"/>
                <a:cs typeface="Arial" panose="020B0604020202020204" pitchFamily="34" charset="0"/>
                <a:hlinkClick r:id="rId16"/>
              </a:rPr>
              <a:t>ConnectingCommunities@walthamforest.gov.uk</a:t>
            </a:r>
            <a:r>
              <a:rPr lang="en-GB" sz="1400" b="1" dirty="0">
                <a:solidFill>
                  <a:srgbClr val="00B0F0"/>
                </a:solidFill>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719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CC03AA1861FE4DBC7BF5DB6DB766EA" ma:contentTypeVersion="18" ma:contentTypeDescription="Create a new document." ma:contentTypeScope="" ma:versionID="f3aa754614e6ae2713684f02fc6d58ff">
  <xsd:schema xmlns:xsd="http://www.w3.org/2001/XMLSchema" xmlns:xs="http://www.w3.org/2001/XMLSchema" xmlns:p="http://schemas.microsoft.com/office/2006/metadata/properties" xmlns:ns2="c91f6061-c6f1-4577-a355-73ee4609da04" xmlns:ns3="2752e4ff-0d5b-46de-b236-d00dbc8f5e48" targetNamespace="http://schemas.microsoft.com/office/2006/metadata/properties" ma:root="true" ma:fieldsID="587013b7f56c7fa709eb90251de7395b" ns2:_="" ns3:_="">
    <xsd:import namespace="c91f6061-c6f1-4577-a355-73ee4609da04"/>
    <xsd:import namespace="2752e4ff-0d5b-46de-b236-d00dbc8f5e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f6061-c6f1-4577-a355-73ee4609d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675dce5-e36b-4915-bed5-6530727017d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752e4ff-0d5b-46de-b236-d00dbc8f5e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62a048d-beff-4406-a384-a7fa39ee29f9}" ma:internalName="TaxCatchAll" ma:showField="CatchAllData" ma:web="2752e4ff-0d5b-46de-b236-d00dbc8f5e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1f6061-c6f1-4577-a355-73ee4609da04">
      <Terms xmlns="http://schemas.microsoft.com/office/infopath/2007/PartnerControls"/>
    </lcf76f155ced4ddcb4097134ff3c332f>
    <TaxCatchAll xmlns="2752e4ff-0d5b-46de-b236-d00dbc8f5e48" xsi:nil="true"/>
    <SharedWithUsers xmlns="2752e4ff-0d5b-46de-b236-d00dbc8f5e48">
      <UserInfo>
        <DisplayName>Shireena Hancock</DisplayName>
        <AccountId>55</AccountId>
        <AccountType/>
      </UserInfo>
      <UserInfo>
        <DisplayName>Ines Belo</DisplayName>
        <AccountId>153</AccountId>
        <AccountType/>
      </UserInfo>
    </SharedWithUsers>
  </documentManagement>
</p:properties>
</file>

<file path=customXml/itemProps1.xml><?xml version="1.0" encoding="utf-8"?>
<ds:datastoreItem xmlns:ds="http://schemas.openxmlformats.org/officeDocument/2006/customXml" ds:itemID="{4D5BFE2E-C8DD-422D-90F3-2760FCD83DE9}">
  <ds:schemaRefs>
    <ds:schemaRef ds:uri="http://schemas.microsoft.com/sharepoint/v3/contenttype/forms"/>
  </ds:schemaRefs>
</ds:datastoreItem>
</file>

<file path=customXml/itemProps2.xml><?xml version="1.0" encoding="utf-8"?>
<ds:datastoreItem xmlns:ds="http://schemas.openxmlformats.org/officeDocument/2006/customXml" ds:itemID="{57ECB4FB-6035-4F94-917A-1B799B04DA77}">
  <ds:schemaRefs>
    <ds:schemaRef ds:uri="2752e4ff-0d5b-46de-b236-d00dbc8f5e48"/>
    <ds:schemaRef ds:uri="c91f6061-c6f1-4577-a355-73ee4609da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313D3E-31EC-47B6-B32E-E1BECBB58E52}">
  <ds:schemaRefs>
    <ds:schemaRef ds:uri="2752e4ff-0d5b-46de-b236-d00dbc8f5e48"/>
    <ds:schemaRef ds:uri="c91f6061-c6f1-4577-a355-73ee4609da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709</Words>
  <Application>Microsoft Office PowerPoint</Application>
  <PresentationFormat>Widescreen</PresentationFormat>
  <Paragraphs>69</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Windrush 2023</vt:lpstr>
      <vt:lpstr>Briefing Pack for Schools - Context</vt:lpstr>
      <vt:lpstr>Windrush Luggage tags</vt:lpstr>
      <vt:lpstr>A post card home</vt:lpstr>
      <vt:lpstr>Windrush Diary entry</vt:lpstr>
      <vt:lpstr>Replica suitcases ‘grips’</vt:lpstr>
      <vt:lpstr>Windrush Day Bunting </vt:lpstr>
      <vt:lpstr>Briefing Pack for Schools –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Windrush 2023</dc:title>
  <dc:creator>Shireena Hancock</dc:creator>
  <cp:lastModifiedBy>Ines Belo</cp:lastModifiedBy>
  <cp:revision>2</cp:revision>
  <dcterms:created xsi:type="dcterms:W3CDTF">2023-02-27T11:36:43Z</dcterms:created>
  <dcterms:modified xsi:type="dcterms:W3CDTF">2023-04-27T14:32:03Z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0x0101007FCC03AA1861FE4DBC7BF5DB6DB766EA</vt:lpwstr>
  </property>
  <property fmtid="{D5CDD505-2E9C-101B-9397-08002B2CF9AE}" pid="3" name="MediaServiceImageTags">
    <vt:lpwstr/>
  </property>
</Properties>
</file>