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86" r:id="rId2"/>
    <p:sldId id="340" r:id="rId3"/>
    <p:sldId id="330" r:id="rId4"/>
    <p:sldId id="339" r:id="rId5"/>
    <p:sldId id="338" r:id="rId6"/>
    <p:sldId id="331" r:id="rId7"/>
    <p:sldId id="341" r:id="rId8"/>
    <p:sldId id="320" r:id="rId9"/>
    <p:sldId id="1153" r:id="rId10"/>
    <p:sldId id="1154" r:id="rId11"/>
    <p:sldId id="347" r:id="rId12"/>
    <p:sldId id="323" r:id="rId13"/>
    <p:sldId id="349" r:id="rId14"/>
    <p:sldId id="350" r:id="rId15"/>
    <p:sldId id="318" r:id="rId16"/>
    <p:sldId id="344" r:id="rId17"/>
    <p:sldId id="1152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9E1"/>
    <a:srgbClr val="53555B"/>
    <a:srgbClr val="006E9E"/>
    <a:srgbClr val="16A9E2"/>
    <a:srgbClr val="C02100"/>
    <a:srgbClr val="4BC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6602E-50E4-4310-A294-E4D8C30CF745}" v="2" dt="2022-05-12T15:40:03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525"/>
  </p:normalViewPr>
  <p:slideViewPr>
    <p:cSldViewPr snapToGrid="0">
      <p:cViewPr varScale="1">
        <p:scale>
          <a:sx n="80" d="100"/>
          <a:sy n="80" d="100"/>
        </p:scale>
        <p:origin x="10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ee Kilbey" userId="ab519de9-53a6-4a83-b0cf-cf02bfa72273" providerId="ADAL" clId="{1586602E-50E4-4310-A294-E4D8C30CF745}"/>
    <pc:docChg chg="modSld">
      <pc:chgData name="Charlee Kilbey" userId="ab519de9-53a6-4a83-b0cf-cf02bfa72273" providerId="ADAL" clId="{1586602E-50E4-4310-A294-E4D8C30CF745}" dt="2022-05-12T15:39:42.822" v="28" actId="20577"/>
      <pc:docMkLst>
        <pc:docMk/>
      </pc:docMkLst>
      <pc:sldChg chg="modSp mod">
        <pc:chgData name="Charlee Kilbey" userId="ab519de9-53a6-4a83-b0cf-cf02bfa72273" providerId="ADAL" clId="{1586602E-50E4-4310-A294-E4D8C30CF745}" dt="2022-05-12T15:39:42.822" v="28" actId="20577"/>
        <pc:sldMkLst>
          <pc:docMk/>
          <pc:sldMk cId="1511859544" sldId="295"/>
        </pc:sldMkLst>
        <pc:spChg chg="mod">
          <ac:chgData name="Charlee Kilbey" userId="ab519de9-53a6-4a83-b0cf-cf02bfa72273" providerId="ADAL" clId="{1586602E-50E4-4310-A294-E4D8C30CF745}" dt="2022-05-12T15:39:42.822" v="28" actId="20577"/>
          <ac:spMkLst>
            <pc:docMk/>
            <pc:sldMk cId="1511859544" sldId="295"/>
            <ac:spMk id="10" creationId="{2D8A54F6-6CFB-494A-8E5D-A93C1C09D76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A8A9CD-A656-4D75-80DE-CC2FB74ACE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954EF-D0AA-4BE9-9AD7-7FD7879287F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For whom</a:t>
          </a:r>
          <a:endParaRPr lang="en-US" b="1" dirty="0"/>
        </a:p>
      </dgm:t>
    </dgm:pt>
    <dgm:pt modelId="{E9AAA302-4A16-4445-B00A-62F89468A3E5}" type="parTrans" cxnId="{C4727698-A84D-42E3-8CE5-24F54EA0126D}">
      <dgm:prSet/>
      <dgm:spPr/>
      <dgm:t>
        <a:bodyPr/>
        <a:lstStyle/>
        <a:p>
          <a:endParaRPr lang="en-US"/>
        </a:p>
      </dgm:t>
    </dgm:pt>
    <dgm:pt modelId="{96356181-0184-44A8-BE83-E819721D8852}" type="sibTrans" cxnId="{C4727698-A84D-42E3-8CE5-24F54EA0126D}">
      <dgm:prSet/>
      <dgm:spPr/>
      <dgm:t>
        <a:bodyPr/>
        <a:lstStyle/>
        <a:p>
          <a:endParaRPr lang="en-US"/>
        </a:p>
      </dgm:t>
    </dgm:pt>
    <dgm:pt modelId="{19C243D1-69DA-46BC-9D40-80C79701AEF3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Current Senior Leaders in schools, Trusts or Local Authorities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F56F91E-585F-4D3C-B4EE-D0C33A009081}" type="parTrans" cxnId="{60CCA50B-C930-4739-A041-322CDAE00D70}">
      <dgm:prSet/>
      <dgm:spPr/>
      <dgm:t>
        <a:bodyPr/>
        <a:lstStyle/>
        <a:p>
          <a:endParaRPr lang="en-US"/>
        </a:p>
      </dgm:t>
    </dgm:pt>
    <dgm:pt modelId="{F9B2E92C-7010-41EE-A0A7-AD964B1FB08E}" type="sibTrans" cxnId="{60CCA50B-C930-4739-A041-322CDAE00D70}">
      <dgm:prSet/>
      <dgm:spPr/>
      <dgm:t>
        <a:bodyPr/>
        <a:lstStyle/>
        <a:p>
          <a:endParaRPr lang="en-US"/>
        </a:p>
      </dgm:t>
    </dgm:pt>
    <dgm:pt modelId="{2641EC81-D25F-4120-B10F-29D5CF9E66A7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Qualifications</a:t>
          </a:r>
          <a:endParaRPr lang="en-US" b="1" dirty="0"/>
        </a:p>
      </dgm:t>
    </dgm:pt>
    <dgm:pt modelId="{10DB4208-B667-47E9-A9D5-740F9022E817}" type="parTrans" cxnId="{8296A834-08E1-4674-ACA2-7DB47F21688B}">
      <dgm:prSet/>
      <dgm:spPr/>
      <dgm:t>
        <a:bodyPr/>
        <a:lstStyle/>
        <a:p>
          <a:endParaRPr lang="en-US"/>
        </a:p>
      </dgm:t>
    </dgm:pt>
    <dgm:pt modelId="{44BCDDDF-D480-4E1F-A6D7-1676071C604A}" type="sibTrans" cxnId="{8296A834-08E1-4674-ACA2-7DB47F21688B}">
      <dgm:prSet/>
      <dgm:spPr/>
      <dgm:t>
        <a:bodyPr/>
        <a:lstStyle/>
        <a:p>
          <a:endParaRPr lang="en-US"/>
        </a:p>
      </dgm:t>
    </dgm:pt>
    <dgm:pt modelId="{73D1CCD8-A0C3-42E6-B7FE-53EFBA486DFB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12725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MSc in Education Leadership and Management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2ACAC91-2830-4C84-B0DB-98C2826D2E16}" type="parTrans" cxnId="{2C106B6D-FEAD-4632-B4CF-B9F18E74B69E}">
      <dgm:prSet/>
      <dgm:spPr/>
      <dgm:t>
        <a:bodyPr/>
        <a:lstStyle/>
        <a:p>
          <a:endParaRPr lang="en-US"/>
        </a:p>
      </dgm:t>
    </dgm:pt>
    <dgm:pt modelId="{916B5A3A-A341-4A2D-97EE-E55AA09BBC79}" type="sibTrans" cxnId="{2C106B6D-FEAD-4632-B4CF-B9F18E74B69E}">
      <dgm:prSet/>
      <dgm:spPr/>
      <dgm:t>
        <a:bodyPr/>
        <a:lstStyle/>
        <a:p>
          <a:endParaRPr lang="en-US"/>
        </a:p>
      </dgm:t>
    </dgm:pt>
    <dgm:pt modelId="{BF0C55F7-A664-4ADC-98D9-E4AC213FA793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12725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L7 Senior Leader Apprenticeship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62380F8-BD01-4B62-B684-3360E90400AD}" type="parTrans" cxnId="{29ACDE82-2E24-4827-8980-D5837951428E}">
      <dgm:prSet/>
      <dgm:spPr/>
      <dgm:t>
        <a:bodyPr/>
        <a:lstStyle/>
        <a:p>
          <a:endParaRPr lang="en-US"/>
        </a:p>
      </dgm:t>
    </dgm:pt>
    <dgm:pt modelId="{F14A8FAF-95BF-4453-B067-5EBFB9AE155E}" type="sibTrans" cxnId="{29ACDE82-2E24-4827-8980-D5837951428E}">
      <dgm:prSet/>
      <dgm:spPr/>
      <dgm:t>
        <a:bodyPr/>
        <a:lstStyle/>
        <a:p>
          <a:endParaRPr lang="en-US"/>
        </a:p>
      </dgm:t>
    </dgm:pt>
    <dgm:pt modelId="{50017320-EF96-49C7-B34B-C0E11F405C6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Eligibility </a:t>
          </a:r>
          <a:endParaRPr lang="en-US" b="1" dirty="0"/>
        </a:p>
      </dgm:t>
    </dgm:pt>
    <dgm:pt modelId="{1187EC3B-FE06-40B9-B432-D8FE18EDDC06}" type="parTrans" cxnId="{4C402DF4-F8C8-4E6A-ACC5-6B9BF553B3A6}">
      <dgm:prSet/>
      <dgm:spPr/>
      <dgm:t>
        <a:bodyPr/>
        <a:lstStyle/>
        <a:p>
          <a:endParaRPr lang="en-US"/>
        </a:p>
      </dgm:t>
    </dgm:pt>
    <dgm:pt modelId="{CCF8BE7D-7ED0-403E-BECB-8D5DC7E1BA8E}" type="sibTrans" cxnId="{4C402DF4-F8C8-4E6A-ACC5-6B9BF553B3A6}">
      <dgm:prSet/>
      <dgm:spPr/>
      <dgm:t>
        <a:bodyPr/>
        <a:lstStyle/>
        <a:p>
          <a:endParaRPr lang="en-US"/>
        </a:p>
      </dgm:t>
    </dgm:pt>
    <dgm:pt modelId="{DCFCAC0C-89B1-433F-AEE1-6E17C661064D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Currently in a leadership role in school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040AF6C-911F-4A68-89C8-CDDE448CA81D}" type="parTrans" cxnId="{82BC8F8A-CDAF-402B-8D39-4F993495C1E1}">
      <dgm:prSet/>
      <dgm:spPr/>
      <dgm:t>
        <a:bodyPr/>
        <a:lstStyle/>
        <a:p>
          <a:endParaRPr lang="en-US"/>
        </a:p>
      </dgm:t>
    </dgm:pt>
    <dgm:pt modelId="{DED20B7C-98D5-4928-9B44-F7B8A852A186}" type="sibTrans" cxnId="{82BC8F8A-CDAF-402B-8D39-4F993495C1E1}">
      <dgm:prSet/>
      <dgm:spPr/>
      <dgm:t>
        <a:bodyPr/>
        <a:lstStyle/>
        <a:p>
          <a:endParaRPr lang="en-US"/>
        </a:p>
      </dgm:t>
    </dgm:pt>
    <dgm:pt modelId="{D9CE14B9-F341-4829-A684-4C46ABBD5DC1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Assistant Headteachers, Deputy Heads, Aspiring Headteachers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7537DB7-580B-4571-AE29-63368A1FFD16}" type="parTrans" cxnId="{B0831D0C-999A-4A26-8F1A-77DE4881B85F}">
      <dgm:prSet/>
      <dgm:spPr/>
      <dgm:t>
        <a:bodyPr/>
        <a:lstStyle/>
        <a:p>
          <a:endParaRPr lang="en-GB"/>
        </a:p>
      </dgm:t>
    </dgm:pt>
    <dgm:pt modelId="{D9732A88-B7BC-4F5F-9793-AB786D99E52A}" type="sibTrans" cxnId="{B0831D0C-999A-4A26-8F1A-77DE4881B85F}">
      <dgm:prSet/>
      <dgm:spPr/>
      <dgm:t>
        <a:bodyPr/>
        <a:lstStyle/>
        <a:p>
          <a:endParaRPr lang="en-GB"/>
        </a:p>
      </dgm:t>
    </dgm:pt>
    <dgm:pt modelId="{F1284A35-52EC-40B8-9AF2-9B2EAA8D1F9B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Serving Headteachers, Trust Central Team members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03F8855-C5B8-4DB9-A1C7-C3E5463FA4E0}" type="parTrans" cxnId="{D1A29489-6C91-42A5-A51C-12A469EE8121}">
      <dgm:prSet/>
      <dgm:spPr/>
      <dgm:t>
        <a:bodyPr/>
        <a:lstStyle/>
        <a:p>
          <a:endParaRPr lang="en-GB"/>
        </a:p>
      </dgm:t>
    </dgm:pt>
    <dgm:pt modelId="{5D1F2F3B-F247-48C7-86F4-BC731BD8FAE3}" type="sibTrans" cxnId="{D1A29489-6C91-42A5-A51C-12A469EE8121}">
      <dgm:prSet/>
      <dgm:spPr/>
      <dgm:t>
        <a:bodyPr/>
        <a:lstStyle/>
        <a:p>
          <a:endParaRPr lang="en-GB"/>
        </a:p>
      </dgm:t>
    </dgm:pt>
    <dgm:pt modelId="{4D7E8D8D-A275-4DB5-9C29-11F36AC1D1CE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Bachelors Degree (2:2 or above)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EAC2A41-E14D-45A0-92D7-55AAB7924BAE}" type="parTrans" cxnId="{ECD926E8-F0B8-4A0D-BF21-B2B579149F0A}">
      <dgm:prSet/>
      <dgm:spPr/>
      <dgm:t>
        <a:bodyPr/>
        <a:lstStyle/>
        <a:p>
          <a:endParaRPr lang="en-GB"/>
        </a:p>
      </dgm:t>
    </dgm:pt>
    <dgm:pt modelId="{3AABC8B6-5452-4046-B8E7-507623A7B1DB}" type="sibTrans" cxnId="{ECD926E8-F0B8-4A0D-BF21-B2B579149F0A}">
      <dgm:prSet/>
      <dgm:spPr/>
      <dgm:t>
        <a:bodyPr/>
        <a:lstStyle/>
        <a:p>
          <a:endParaRPr lang="en-GB"/>
        </a:p>
      </dgm:t>
    </dgm:pt>
    <dgm:pt modelId="{828BDFEF-1EAA-419C-B3BA-B67649AFA033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Price</a:t>
          </a:r>
          <a:endParaRPr lang="en-US" b="1" dirty="0"/>
        </a:p>
      </dgm:t>
    </dgm:pt>
    <dgm:pt modelId="{F29D024F-2C7B-4C97-9B2A-4C62667B914F}" type="parTrans" cxnId="{255E176B-E1F4-4D91-9D5A-930AFC8DF4ED}">
      <dgm:prSet/>
      <dgm:spPr/>
      <dgm:t>
        <a:bodyPr/>
        <a:lstStyle/>
        <a:p>
          <a:endParaRPr lang="en-GB"/>
        </a:p>
      </dgm:t>
    </dgm:pt>
    <dgm:pt modelId="{A2E12FA3-ABC0-4960-8FDF-2960D7833B79}" type="sibTrans" cxnId="{255E176B-E1F4-4D91-9D5A-930AFC8DF4ED}">
      <dgm:prSet/>
      <dgm:spPr/>
      <dgm:t>
        <a:bodyPr/>
        <a:lstStyle/>
        <a:p>
          <a:endParaRPr lang="en-GB"/>
        </a:p>
      </dgm:t>
    </dgm:pt>
    <dgm:pt modelId="{7BE8AECF-767B-4AE8-BE2D-FF9A0A9DB74D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£14,000 (funded by the apprenticeship levy)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1855439-55BC-4F70-A0EC-8CAC99D76476}" type="parTrans" cxnId="{0288369F-B461-45B9-B0A9-D68D60BD5B72}">
      <dgm:prSet/>
      <dgm:spPr/>
      <dgm:t>
        <a:bodyPr/>
        <a:lstStyle/>
        <a:p>
          <a:endParaRPr lang="en-GB"/>
        </a:p>
      </dgm:t>
    </dgm:pt>
    <dgm:pt modelId="{A6622594-9E75-492D-A5AC-504D5A40A4D9}" type="sibTrans" cxnId="{0288369F-B461-45B9-B0A9-D68D60BD5B72}">
      <dgm:prSet/>
      <dgm:spPr/>
      <dgm:t>
        <a:bodyPr/>
        <a:lstStyle/>
        <a:p>
          <a:endParaRPr lang="en-GB"/>
        </a:p>
      </dgm:t>
    </dgm:pt>
    <dgm:pt modelId="{3C3827C2-0111-4F3C-9A2E-98678893AF50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GCSE (C or above) in English and Maths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DB84236-8ABF-4614-BB3E-E5F99C0E4269}" type="parTrans" cxnId="{730C87B7-FDAB-4EA6-B892-30ED23F10756}">
      <dgm:prSet/>
      <dgm:spPr/>
      <dgm:t>
        <a:bodyPr/>
        <a:lstStyle/>
        <a:p>
          <a:endParaRPr lang="en-GB"/>
        </a:p>
      </dgm:t>
    </dgm:pt>
    <dgm:pt modelId="{A7E4E20D-93C0-45EE-9D5F-8C9E563AF825}" type="sibTrans" cxnId="{730C87B7-FDAB-4EA6-B892-30ED23F10756}">
      <dgm:prSet/>
      <dgm:spPr/>
      <dgm:t>
        <a:bodyPr/>
        <a:lstStyle/>
        <a:p>
          <a:endParaRPr lang="en-GB"/>
        </a:p>
      </dgm:t>
    </dgm:pt>
    <dgm:pt modelId="{5328AA8E-4357-41CF-B73A-E26BF99174AF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US" sz="1400" dirty="0">
              <a:solidFill>
                <a:schemeClr val="tx1">
                  <a:lumMod val="95000"/>
                  <a:lumOff val="5000"/>
                </a:schemeClr>
              </a:solidFill>
            </a:rPr>
            <a:t>Aspirate Senior Leaders*</a:t>
          </a:r>
        </a:p>
      </dgm:t>
    </dgm:pt>
    <dgm:pt modelId="{80DD2750-0E03-44D6-AB39-0168BDFBC830}" type="parTrans" cxnId="{AA156B81-3C30-45C0-93C3-2AB48D699330}">
      <dgm:prSet/>
      <dgm:spPr/>
      <dgm:t>
        <a:bodyPr/>
        <a:lstStyle/>
        <a:p>
          <a:endParaRPr lang="en-GB"/>
        </a:p>
      </dgm:t>
    </dgm:pt>
    <dgm:pt modelId="{64D35851-574D-4B52-AA31-F1EBDDDBE94A}" type="sibTrans" cxnId="{AA156B81-3C30-45C0-93C3-2AB48D699330}">
      <dgm:prSet/>
      <dgm:spPr/>
      <dgm:t>
        <a:bodyPr/>
        <a:lstStyle/>
        <a:p>
          <a:endParaRPr lang="en-GB"/>
        </a:p>
      </dgm:t>
    </dgm:pt>
    <dgm:pt modelId="{CF662048-6F36-4F77-98C0-5DBDABAB09EE}" type="pres">
      <dgm:prSet presAssocID="{F2A8A9CD-A656-4D75-80DE-CC2FB74ACE3A}" presName="Name0" presStyleCnt="0">
        <dgm:presLayoutVars>
          <dgm:dir/>
          <dgm:animLvl val="lvl"/>
          <dgm:resizeHandles val="exact"/>
        </dgm:presLayoutVars>
      </dgm:prSet>
      <dgm:spPr/>
    </dgm:pt>
    <dgm:pt modelId="{93D01043-A1C6-42AF-9377-E470BC576712}" type="pres">
      <dgm:prSet presAssocID="{C16954EF-D0AA-4BE9-9AD7-7FD7879287FD}" presName="linNode" presStyleCnt="0"/>
      <dgm:spPr/>
    </dgm:pt>
    <dgm:pt modelId="{28986F27-340E-44EB-8366-0D3FB132BB0C}" type="pres">
      <dgm:prSet presAssocID="{C16954EF-D0AA-4BE9-9AD7-7FD7879287FD}" presName="parentText" presStyleLbl="node1" presStyleIdx="0" presStyleCnt="4" custScaleX="72569" custLinFactNeighborX="-7715">
        <dgm:presLayoutVars>
          <dgm:chMax val="1"/>
          <dgm:bulletEnabled val="1"/>
        </dgm:presLayoutVars>
      </dgm:prSet>
      <dgm:spPr/>
    </dgm:pt>
    <dgm:pt modelId="{8C5C0F40-6400-4D94-9D64-5E3FD6B670E2}" type="pres">
      <dgm:prSet presAssocID="{C16954EF-D0AA-4BE9-9AD7-7FD7879287FD}" presName="descendantText" presStyleLbl="alignAccFollowNode1" presStyleIdx="0" presStyleCnt="4" custScaleX="116029" custScaleY="107885">
        <dgm:presLayoutVars>
          <dgm:bulletEnabled val="1"/>
        </dgm:presLayoutVars>
      </dgm:prSet>
      <dgm:spPr/>
    </dgm:pt>
    <dgm:pt modelId="{C63CAA7E-54B8-4D28-87D5-1A25EB6FD752}" type="pres">
      <dgm:prSet presAssocID="{96356181-0184-44A8-BE83-E819721D8852}" presName="sp" presStyleCnt="0"/>
      <dgm:spPr/>
    </dgm:pt>
    <dgm:pt modelId="{D4C0155E-B16F-4244-B939-7BA5195418BD}" type="pres">
      <dgm:prSet presAssocID="{2641EC81-D25F-4120-B10F-29D5CF9E66A7}" presName="linNode" presStyleCnt="0"/>
      <dgm:spPr/>
    </dgm:pt>
    <dgm:pt modelId="{915D015E-8326-4FE9-A126-24D90604F1BE}" type="pres">
      <dgm:prSet presAssocID="{2641EC81-D25F-4120-B10F-29D5CF9E66A7}" presName="parentText" presStyleLbl="node1" presStyleIdx="1" presStyleCnt="4" custScaleX="72569" custLinFactNeighborX="-7715">
        <dgm:presLayoutVars>
          <dgm:chMax val="1"/>
          <dgm:bulletEnabled val="1"/>
        </dgm:presLayoutVars>
      </dgm:prSet>
      <dgm:spPr/>
    </dgm:pt>
    <dgm:pt modelId="{0D28879F-4E3D-4AE7-B286-7F857154624E}" type="pres">
      <dgm:prSet presAssocID="{2641EC81-D25F-4120-B10F-29D5CF9E66A7}" presName="descendantText" presStyleLbl="alignAccFollowNode1" presStyleIdx="1" presStyleCnt="4" custScaleX="116029">
        <dgm:presLayoutVars>
          <dgm:bulletEnabled val="1"/>
        </dgm:presLayoutVars>
      </dgm:prSet>
      <dgm:spPr/>
    </dgm:pt>
    <dgm:pt modelId="{DAA692A7-05C0-4FDB-9720-F15CF8FF966B}" type="pres">
      <dgm:prSet presAssocID="{44BCDDDF-D480-4E1F-A6D7-1676071C604A}" presName="sp" presStyleCnt="0"/>
      <dgm:spPr/>
    </dgm:pt>
    <dgm:pt modelId="{609D176C-D63B-4593-82BF-3A5006CC9296}" type="pres">
      <dgm:prSet presAssocID="{50017320-EF96-49C7-B34B-C0E11F405C6D}" presName="linNode" presStyleCnt="0"/>
      <dgm:spPr/>
    </dgm:pt>
    <dgm:pt modelId="{E56186A0-BFFE-4354-A28B-1030757ED1A7}" type="pres">
      <dgm:prSet presAssocID="{50017320-EF96-49C7-B34B-C0E11F405C6D}" presName="parentText" presStyleLbl="node1" presStyleIdx="2" presStyleCnt="4" custScaleX="72569" custLinFactNeighborX="-7715">
        <dgm:presLayoutVars>
          <dgm:chMax val="1"/>
          <dgm:bulletEnabled val="1"/>
        </dgm:presLayoutVars>
      </dgm:prSet>
      <dgm:spPr/>
    </dgm:pt>
    <dgm:pt modelId="{E02D950B-98F7-4770-8858-84EEC160F472}" type="pres">
      <dgm:prSet presAssocID="{50017320-EF96-49C7-B34B-C0E11F405C6D}" presName="descendantText" presStyleLbl="alignAccFollowNode1" presStyleIdx="2" presStyleCnt="4" custScaleX="116029">
        <dgm:presLayoutVars>
          <dgm:bulletEnabled val="1"/>
        </dgm:presLayoutVars>
      </dgm:prSet>
      <dgm:spPr/>
    </dgm:pt>
    <dgm:pt modelId="{C5DE1417-2041-4D53-855C-05D6F368FB87}" type="pres">
      <dgm:prSet presAssocID="{CCF8BE7D-7ED0-403E-BECB-8D5DC7E1BA8E}" presName="sp" presStyleCnt="0"/>
      <dgm:spPr/>
    </dgm:pt>
    <dgm:pt modelId="{062793E2-1D4D-4514-B710-E610C01A1E7D}" type="pres">
      <dgm:prSet presAssocID="{828BDFEF-1EAA-419C-B3BA-B67649AFA033}" presName="linNode" presStyleCnt="0"/>
      <dgm:spPr/>
    </dgm:pt>
    <dgm:pt modelId="{329F1991-8A67-445B-AEDE-B10EBD91521A}" type="pres">
      <dgm:prSet presAssocID="{828BDFEF-1EAA-419C-B3BA-B67649AFA033}" presName="parentText" presStyleLbl="node1" presStyleIdx="3" presStyleCnt="4" custScaleX="72569" custLinFactNeighborX="-7715">
        <dgm:presLayoutVars>
          <dgm:chMax val="1"/>
          <dgm:bulletEnabled val="1"/>
        </dgm:presLayoutVars>
      </dgm:prSet>
      <dgm:spPr/>
    </dgm:pt>
    <dgm:pt modelId="{FC1EC3AB-608F-4209-8DE4-BD60B5E5A622}" type="pres">
      <dgm:prSet presAssocID="{828BDFEF-1EAA-419C-B3BA-B67649AFA033}" presName="descendantText" presStyleLbl="alignAccFollowNode1" presStyleIdx="3" presStyleCnt="4" custScaleX="116029">
        <dgm:presLayoutVars>
          <dgm:bulletEnabled val="1"/>
        </dgm:presLayoutVars>
      </dgm:prSet>
      <dgm:spPr/>
    </dgm:pt>
  </dgm:ptLst>
  <dgm:cxnLst>
    <dgm:cxn modelId="{60CCA50B-C930-4739-A041-322CDAE00D70}" srcId="{C16954EF-D0AA-4BE9-9AD7-7FD7879287FD}" destId="{19C243D1-69DA-46BC-9D40-80C79701AEF3}" srcOrd="0" destOrd="0" parTransId="{5F56F91E-585F-4D3C-B4EE-D0C33A009081}" sibTransId="{F9B2E92C-7010-41EE-A0A7-AD964B1FB08E}"/>
    <dgm:cxn modelId="{B0831D0C-999A-4A26-8F1A-77DE4881B85F}" srcId="{C16954EF-D0AA-4BE9-9AD7-7FD7879287FD}" destId="{D9CE14B9-F341-4829-A684-4C46ABBD5DC1}" srcOrd="1" destOrd="0" parTransId="{77537DB7-580B-4571-AE29-63368A1FFD16}" sibTransId="{D9732A88-B7BC-4F5F-9793-AB786D99E52A}"/>
    <dgm:cxn modelId="{8296A834-08E1-4674-ACA2-7DB47F21688B}" srcId="{F2A8A9CD-A656-4D75-80DE-CC2FB74ACE3A}" destId="{2641EC81-D25F-4120-B10F-29D5CF9E66A7}" srcOrd="1" destOrd="0" parTransId="{10DB4208-B667-47E9-A9D5-740F9022E817}" sibTransId="{44BCDDDF-D480-4E1F-A6D7-1676071C604A}"/>
    <dgm:cxn modelId="{2AFEC534-5985-454B-9A94-CFA8FC2ED347}" type="presOf" srcId="{828BDFEF-1EAA-419C-B3BA-B67649AFA033}" destId="{329F1991-8A67-445B-AEDE-B10EBD91521A}" srcOrd="0" destOrd="0" presId="urn:microsoft.com/office/officeart/2005/8/layout/vList5"/>
    <dgm:cxn modelId="{5B14AA3C-D53A-4FC5-B746-EB3DF0E00CC1}" type="presOf" srcId="{5328AA8E-4357-41CF-B73A-E26BF99174AF}" destId="{8C5C0F40-6400-4D94-9D64-5E3FD6B670E2}" srcOrd="0" destOrd="2" presId="urn:microsoft.com/office/officeart/2005/8/layout/vList5"/>
    <dgm:cxn modelId="{2E62293F-68D9-414E-A8F2-C9A44A7A67E0}" type="presOf" srcId="{F2A8A9CD-A656-4D75-80DE-CC2FB74ACE3A}" destId="{CF662048-6F36-4F77-98C0-5DBDABAB09EE}" srcOrd="0" destOrd="0" presId="urn:microsoft.com/office/officeart/2005/8/layout/vList5"/>
    <dgm:cxn modelId="{2D74E969-91A9-485E-ACC1-A38C2848C087}" type="presOf" srcId="{7BE8AECF-767B-4AE8-BE2D-FF9A0A9DB74D}" destId="{FC1EC3AB-608F-4209-8DE4-BD60B5E5A622}" srcOrd="0" destOrd="0" presId="urn:microsoft.com/office/officeart/2005/8/layout/vList5"/>
    <dgm:cxn modelId="{255E176B-E1F4-4D91-9D5A-930AFC8DF4ED}" srcId="{F2A8A9CD-A656-4D75-80DE-CC2FB74ACE3A}" destId="{828BDFEF-1EAA-419C-B3BA-B67649AFA033}" srcOrd="3" destOrd="0" parTransId="{F29D024F-2C7B-4C97-9B2A-4C62667B914F}" sibTransId="{A2E12FA3-ABC0-4960-8FDF-2960D7833B79}"/>
    <dgm:cxn modelId="{2C106B6D-FEAD-4632-B4CF-B9F18E74B69E}" srcId="{2641EC81-D25F-4120-B10F-29D5CF9E66A7}" destId="{73D1CCD8-A0C3-42E6-B7FE-53EFBA486DFB}" srcOrd="0" destOrd="0" parTransId="{62ACAC91-2830-4C84-B0DB-98C2826D2E16}" sibTransId="{916B5A3A-A341-4A2D-97EE-E55AA09BBC79}"/>
    <dgm:cxn modelId="{81DCCE4E-1980-4CDD-8CAB-A2D623E857D2}" type="presOf" srcId="{19C243D1-69DA-46BC-9D40-80C79701AEF3}" destId="{8C5C0F40-6400-4D94-9D64-5E3FD6B670E2}" srcOrd="0" destOrd="0" presId="urn:microsoft.com/office/officeart/2005/8/layout/vList5"/>
    <dgm:cxn modelId="{A35ED66E-3DED-4D8E-8605-59970CB28355}" type="presOf" srcId="{73D1CCD8-A0C3-42E6-B7FE-53EFBA486DFB}" destId="{0D28879F-4E3D-4AE7-B286-7F857154624E}" srcOrd="0" destOrd="0" presId="urn:microsoft.com/office/officeart/2005/8/layout/vList5"/>
    <dgm:cxn modelId="{AA156B81-3C30-45C0-93C3-2AB48D699330}" srcId="{C16954EF-D0AA-4BE9-9AD7-7FD7879287FD}" destId="{5328AA8E-4357-41CF-B73A-E26BF99174AF}" srcOrd="2" destOrd="0" parTransId="{80DD2750-0E03-44D6-AB39-0168BDFBC830}" sibTransId="{64D35851-574D-4B52-AA31-F1EBDDDBE94A}"/>
    <dgm:cxn modelId="{29ACDE82-2E24-4827-8980-D5837951428E}" srcId="{2641EC81-D25F-4120-B10F-29D5CF9E66A7}" destId="{BF0C55F7-A664-4ADC-98D9-E4AC213FA793}" srcOrd="1" destOrd="0" parTransId="{462380F8-BD01-4B62-B684-3360E90400AD}" sibTransId="{F14A8FAF-95BF-4453-B067-5EBFB9AE155E}"/>
    <dgm:cxn modelId="{D1A29489-6C91-42A5-A51C-12A469EE8121}" srcId="{C16954EF-D0AA-4BE9-9AD7-7FD7879287FD}" destId="{F1284A35-52EC-40B8-9AF2-9B2EAA8D1F9B}" srcOrd="3" destOrd="0" parTransId="{503F8855-C5B8-4DB9-A1C7-C3E5463FA4E0}" sibTransId="{5D1F2F3B-F247-48C7-86F4-BC731BD8FAE3}"/>
    <dgm:cxn modelId="{82BC8F8A-CDAF-402B-8D39-4F993495C1E1}" srcId="{50017320-EF96-49C7-B34B-C0E11F405C6D}" destId="{DCFCAC0C-89B1-433F-AEE1-6E17C661064D}" srcOrd="2" destOrd="0" parTransId="{A040AF6C-911F-4A68-89C8-CDDE448CA81D}" sibTransId="{DED20B7C-98D5-4928-9B44-F7B8A852A186}"/>
    <dgm:cxn modelId="{C4727698-A84D-42E3-8CE5-24F54EA0126D}" srcId="{F2A8A9CD-A656-4D75-80DE-CC2FB74ACE3A}" destId="{C16954EF-D0AA-4BE9-9AD7-7FD7879287FD}" srcOrd="0" destOrd="0" parTransId="{E9AAA302-4A16-4445-B00A-62F89468A3E5}" sibTransId="{96356181-0184-44A8-BE83-E819721D8852}"/>
    <dgm:cxn modelId="{730FEE98-F210-450D-95D1-2B90AE87BDC1}" type="presOf" srcId="{50017320-EF96-49C7-B34B-C0E11F405C6D}" destId="{E56186A0-BFFE-4354-A28B-1030757ED1A7}" srcOrd="0" destOrd="0" presId="urn:microsoft.com/office/officeart/2005/8/layout/vList5"/>
    <dgm:cxn modelId="{0288369F-B461-45B9-B0A9-D68D60BD5B72}" srcId="{828BDFEF-1EAA-419C-B3BA-B67649AFA033}" destId="{7BE8AECF-767B-4AE8-BE2D-FF9A0A9DB74D}" srcOrd="0" destOrd="0" parTransId="{61855439-55BC-4F70-A0EC-8CAC99D76476}" sibTransId="{A6622594-9E75-492D-A5AC-504D5A40A4D9}"/>
    <dgm:cxn modelId="{730C87B7-FDAB-4EA6-B892-30ED23F10756}" srcId="{50017320-EF96-49C7-B34B-C0E11F405C6D}" destId="{3C3827C2-0111-4F3C-9A2E-98678893AF50}" srcOrd="1" destOrd="0" parTransId="{BDB84236-8ABF-4614-BB3E-E5F99C0E4269}" sibTransId="{A7E4E20D-93C0-45EE-9D5F-8C9E563AF825}"/>
    <dgm:cxn modelId="{9882ADB7-193D-4A48-AAD0-04A7B7340D36}" type="presOf" srcId="{BF0C55F7-A664-4ADC-98D9-E4AC213FA793}" destId="{0D28879F-4E3D-4AE7-B286-7F857154624E}" srcOrd="0" destOrd="1" presId="urn:microsoft.com/office/officeart/2005/8/layout/vList5"/>
    <dgm:cxn modelId="{46A2F4C1-D6BE-4E84-94A0-E644BA3EBE0C}" type="presOf" srcId="{F1284A35-52EC-40B8-9AF2-9B2EAA8D1F9B}" destId="{8C5C0F40-6400-4D94-9D64-5E3FD6B670E2}" srcOrd="0" destOrd="3" presId="urn:microsoft.com/office/officeart/2005/8/layout/vList5"/>
    <dgm:cxn modelId="{E5A160CB-9AB7-4CB0-809A-270E479D3D65}" type="presOf" srcId="{2641EC81-D25F-4120-B10F-29D5CF9E66A7}" destId="{915D015E-8326-4FE9-A126-24D90604F1BE}" srcOrd="0" destOrd="0" presId="urn:microsoft.com/office/officeart/2005/8/layout/vList5"/>
    <dgm:cxn modelId="{6045E3D1-9A97-4B43-9B51-78A6CC87043E}" type="presOf" srcId="{DCFCAC0C-89B1-433F-AEE1-6E17C661064D}" destId="{E02D950B-98F7-4770-8858-84EEC160F472}" srcOrd="0" destOrd="2" presId="urn:microsoft.com/office/officeart/2005/8/layout/vList5"/>
    <dgm:cxn modelId="{1EAD2BDC-AEEE-4C2D-8179-CC404C2B8276}" type="presOf" srcId="{C16954EF-D0AA-4BE9-9AD7-7FD7879287FD}" destId="{28986F27-340E-44EB-8366-0D3FB132BB0C}" srcOrd="0" destOrd="0" presId="urn:microsoft.com/office/officeart/2005/8/layout/vList5"/>
    <dgm:cxn modelId="{42CAB6DE-7B98-41C3-B1BE-0BC50DEF79FA}" type="presOf" srcId="{3C3827C2-0111-4F3C-9A2E-98678893AF50}" destId="{E02D950B-98F7-4770-8858-84EEC160F472}" srcOrd="0" destOrd="1" presId="urn:microsoft.com/office/officeart/2005/8/layout/vList5"/>
    <dgm:cxn modelId="{ECD926E8-F0B8-4A0D-BF21-B2B579149F0A}" srcId="{50017320-EF96-49C7-B34B-C0E11F405C6D}" destId="{4D7E8D8D-A275-4DB5-9C29-11F36AC1D1CE}" srcOrd="0" destOrd="0" parTransId="{0EAC2A41-E14D-45A0-92D7-55AAB7924BAE}" sibTransId="{3AABC8B6-5452-4046-B8E7-507623A7B1DB}"/>
    <dgm:cxn modelId="{CECAC4F0-2DA6-4ED0-BE62-AA8140960D19}" type="presOf" srcId="{D9CE14B9-F341-4829-A684-4C46ABBD5DC1}" destId="{8C5C0F40-6400-4D94-9D64-5E3FD6B670E2}" srcOrd="0" destOrd="1" presId="urn:microsoft.com/office/officeart/2005/8/layout/vList5"/>
    <dgm:cxn modelId="{4C402DF4-F8C8-4E6A-ACC5-6B9BF553B3A6}" srcId="{F2A8A9CD-A656-4D75-80DE-CC2FB74ACE3A}" destId="{50017320-EF96-49C7-B34B-C0E11F405C6D}" srcOrd="2" destOrd="0" parTransId="{1187EC3B-FE06-40B9-B432-D8FE18EDDC06}" sibTransId="{CCF8BE7D-7ED0-403E-BECB-8D5DC7E1BA8E}"/>
    <dgm:cxn modelId="{B6D44BFC-A698-4BA2-AEEC-BF9E9C2E2BEA}" type="presOf" srcId="{4D7E8D8D-A275-4DB5-9C29-11F36AC1D1CE}" destId="{E02D950B-98F7-4770-8858-84EEC160F472}" srcOrd="0" destOrd="0" presId="urn:microsoft.com/office/officeart/2005/8/layout/vList5"/>
    <dgm:cxn modelId="{5C72F85E-0462-4444-9F48-95D1633B1A3C}" type="presParOf" srcId="{CF662048-6F36-4F77-98C0-5DBDABAB09EE}" destId="{93D01043-A1C6-42AF-9377-E470BC576712}" srcOrd="0" destOrd="0" presId="urn:microsoft.com/office/officeart/2005/8/layout/vList5"/>
    <dgm:cxn modelId="{2AA51F24-FBE8-4344-AEF5-4B7DB6B6FB0D}" type="presParOf" srcId="{93D01043-A1C6-42AF-9377-E470BC576712}" destId="{28986F27-340E-44EB-8366-0D3FB132BB0C}" srcOrd="0" destOrd="0" presId="urn:microsoft.com/office/officeart/2005/8/layout/vList5"/>
    <dgm:cxn modelId="{EF8AE583-EBDB-4D1D-8D98-B2CB7DE498D0}" type="presParOf" srcId="{93D01043-A1C6-42AF-9377-E470BC576712}" destId="{8C5C0F40-6400-4D94-9D64-5E3FD6B670E2}" srcOrd="1" destOrd="0" presId="urn:microsoft.com/office/officeart/2005/8/layout/vList5"/>
    <dgm:cxn modelId="{41E5A65D-BCD3-4622-876F-CA72FF7DFCF6}" type="presParOf" srcId="{CF662048-6F36-4F77-98C0-5DBDABAB09EE}" destId="{C63CAA7E-54B8-4D28-87D5-1A25EB6FD752}" srcOrd="1" destOrd="0" presId="urn:microsoft.com/office/officeart/2005/8/layout/vList5"/>
    <dgm:cxn modelId="{90FBF3A4-3EF9-4FE9-AA26-F3DEBBE8E74F}" type="presParOf" srcId="{CF662048-6F36-4F77-98C0-5DBDABAB09EE}" destId="{D4C0155E-B16F-4244-B939-7BA5195418BD}" srcOrd="2" destOrd="0" presId="urn:microsoft.com/office/officeart/2005/8/layout/vList5"/>
    <dgm:cxn modelId="{B52E78AC-D4C9-4715-9AD9-EB518F6DA4F4}" type="presParOf" srcId="{D4C0155E-B16F-4244-B939-7BA5195418BD}" destId="{915D015E-8326-4FE9-A126-24D90604F1BE}" srcOrd="0" destOrd="0" presId="urn:microsoft.com/office/officeart/2005/8/layout/vList5"/>
    <dgm:cxn modelId="{C9A4951F-6887-4378-8347-41CBAE1102E1}" type="presParOf" srcId="{D4C0155E-B16F-4244-B939-7BA5195418BD}" destId="{0D28879F-4E3D-4AE7-B286-7F857154624E}" srcOrd="1" destOrd="0" presId="urn:microsoft.com/office/officeart/2005/8/layout/vList5"/>
    <dgm:cxn modelId="{FB441A41-6710-495E-9C94-5EDB726F54C4}" type="presParOf" srcId="{CF662048-6F36-4F77-98C0-5DBDABAB09EE}" destId="{DAA692A7-05C0-4FDB-9720-F15CF8FF966B}" srcOrd="3" destOrd="0" presId="urn:microsoft.com/office/officeart/2005/8/layout/vList5"/>
    <dgm:cxn modelId="{5B655E78-02C7-4F91-B359-012876316755}" type="presParOf" srcId="{CF662048-6F36-4F77-98C0-5DBDABAB09EE}" destId="{609D176C-D63B-4593-82BF-3A5006CC9296}" srcOrd="4" destOrd="0" presId="urn:microsoft.com/office/officeart/2005/8/layout/vList5"/>
    <dgm:cxn modelId="{91115E5A-D96D-4D3D-8025-AF6F9F013701}" type="presParOf" srcId="{609D176C-D63B-4593-82BF-3A5006CC9296}" destId="{E56186A0-BFFE-4354-A28B-1030757ED1A7}" srcOrd="0" destOrd="0" presId="urn:microsoft.com/office/officeart/2005/8/layout/vList5"/>
    <dgm:cxn modelId="{079B23E8-0CDC-473A-8B83-09858EABDD81}" type="presParOf" srcId="{609D176C-D63B-4593-82BF-3A5006CC9296}" destId="{E02D950B-98F7-4770-8858-84EEC160F472}" srcOrd="1" destOrd="0" presId="urn:microsoft.com/office/officeart/2005/8/layout/vList5"/>
    <dgm:cxn modelId="{538ABC7C-256A-4B7B-ABF4-0415451EA867}" type="presParOf" srcId="{CF662048-6F36-4F77-98C0-5DBDABAB09EE}" destId="{C5DE1417-2041-4D53-855C-05D6F368FB87}" srcOrd="5" destOrd="0" presId="urn:microsoft.com/office/officeart/2005/8/layout/vList5"/>
    <dgm:cxn modelId="{BE142D1C-C7B8-4FCC-80DE-434F994CBEA9}" type="presParOf" srcId="{CF662048-6F36-4F77-98C0-5DBDABAB09EE}" destId="{062793E2-1D4D-4514-B710-E610C01A1E7D}" srcOrd="6" destOrd="0" presId="urn:microsoft.com/office/officeart/2005/8/layout/vList5"/>
    <dgm:cxn modelId="{E83873D0-B592-4034-BD50-1FC38C8FD0E8}" type="presParOf" srcId="{062793E2-1D4D-4514-B710-E610C01A1E7D}" destId="{329F1991-8A67-445B-AEDE-B10EBD91521A}" srcOrd="0" destOrd="0" presId="urn:microsoft.com/office/officeart/2005/8/layout/vList5"/>
    <dgm:cxn modelId="{ACEC7845-0F24-4CA9-B684-F4536C1F210F}" type="presParOf" srcId="{062793E2-1D4D-4514-B710-E610C01A1E7D}" destId="{FC1EC3AB-608F-4209-8DE4-BD60B5E5A62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8A9CD-A656-4D75-80DE-CC2FB74ACE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954EF-D0AA-4BE9-9AD7-7FD7879287F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For whom</a:t>
          </a:r>
          <a:endParaRPr lang="en-US" b="1" dirty="0"/>
        </a:p>
      </dgm:t>
    </dgm:pt>
    <dgm:pt modelId="{E9AAA302-4A16-4445-B00A-62F89468A3E5}" type="parTrans" cxnId="{C4727698-A84D-42E3-8CE5-24F54EA0126D}">
      <dgm:prSet/>
      <dgm:spPr/>
      <dgm:t>
        <a:bodyPr/>
        <a:lstStyle/>
        <a:p>
          <a:endParaRPr lang="en-US"/>
        </a:p>
      </dgm:t>
    </dgm:pt>
    <dgm:pt modelId="{96356181-0184-44A8-BE83-E819721D8852}" type="sibTrans" cxnId="{C4727698-A84D-42E3-8CE5-24F54EA0126D}">
      <dgm:prSet/>
      <dgm:spPr/>
      <dgm:t>
        <a:bodyPr/>
        <a:lstStyle/>
        <a:p>
          <a:endParaRPr lang="en-US"/>
        </a:p>
      </dgm:t>
    </dgm:pt>
    <dgm:pt modelId="{19C243D1-69DA-46BC-9D40-80C79701AEF3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Emerging middle leaders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F56F91E-585F-4D3C-B4EE-D0C33A009081}" type="parTrans" cxnId="{60CCA50B-C930-4739-A041-322CDAE00D70}">
      <dgm:prSet/>
      <dgm:spPr/>
      <dgm:t>
        <a:bodyPr/>
        <a:lstStyle/>
        <a:p>
          <a:endParaRPr lang="en-US"/>
        </a:p>
      </dgm:t>
    </dgm:pt>
    <dgm:pt modelId="{F9B2E92C-7010-41EE-A0A7-AD964B1FB08E}" type="sibTrans" cxnId="{60CCA50B-C930-4739-A041-322CDAE00D70}">
      <dgm:prSet/>
      <dgm:spPr/>
      <dgm:t>
        <a:bodyPr/>
        <a:lstStyle/>
        <a:p>
          <a:endParaRPr lang="en-US"/>
        </a:p>
      </dgm:t>
    </dgm:pt>
    <dgm:pt modelId="{2641EC81-D25F-4120-B10F-29D5CF9E66A7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Qualifications</a:t>
          </a:r>
          <a:endParaRPr lang="en-US" b="1" dirty="0"/>
        </a:p>
      </dgm:t>
    </dgm:pt>
    <dgm:pt modelId="{10DB4208-B667-47E9-A9D5-740F9022E817}" type="parTrans" cxnId="{8296A834-08E1-4674-ACA2-7DB47F21688B}">
      <dgm:prSet/>
      <dgm:spPr/>
      <dgm:t>
        <a:bodyPr/>
        <a:lstStyle/>
        <a:p>
          <a:endParaRPr lang="en-US"/>
        </a:p>
      </dgm:t>
    </dgm:pt>
    <dgm:pt modelId="{44BCDDDF-D480-4E1F-A6D7-1676071C604A}" type="sibTrans" cxnId="{8296A834-08E1-4674-ACA2-7DB47F21688B}">
      <dgm:prSet/>
      <dgm:spPr/>
      <dgm:t>
        <a:bodyPr/>
        <a:lstStyle/>
        <a:p>
          <a:endParaRPr lang="en-US"/>
        </a:p>
      </dgm:t>
    </dgm:pt>
    <dgm:pt modelId="{73D1CCD8-A0C3-42E6-B7FE-53EFBA486DFB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12725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Level 5 Departmental/Operations Manager Apprenticeship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2ACAC91-2830-4C84-B0DB-98C2826D2E16}" type="parTrans" cxnId="{2C106B6D-FEAD-4632-B4CF-B9F18E74B69E}">
      <dgm:prSet/>
      <dgm:spPr/>
      <dgm:t>
        <a:bodyPr/>
        <a:lstStyle/>
        <a:p>
          <a:endParaRPr lang="en-US"/>
        </a:p>
      </dgm:t>
    </dgm:pt>
    <dgm:pt modelId="{916B5A3A-A341-4A2D-97EE-E55AA09BBC79}" type="sibTrans" cxnId="{2C106B6D-FEAD-4632-B4CF-B9F18E74B69E}">
      <dgm:prSet/>
      <dgm:spPr/>
      <dgm:t>
        <a:bodyPr/>
        <a:lstStyle/>
        <a:p>
          <a:endParaRPr lang="en-US"/>
        </a:p>
      </dgm:t>
    </dgm:pt>
    <dgm:pt modelId="{50017320-EF96-49C7-B34B-C0E11F405C6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Eligibility </a:t>
          </a:r>
          <a:endParaRPr lang="en-US" b="1" dirty="0"/>
        </a:p>
      </dgm:t>
    </dgm:pt>
    <dgm:pt modelId="{1187EC3B-FE06-40B9-B432-D8FE18EDDC06}" type="parTrans" cxnId="{4C402DF4-F8C8-4E6A-ACC5-6B9BF553B3A6}">
      <dgm:prSet/>
      <dgm:spPr/>
      <dgm:t>
        <a:bodyPr/>
        <a:lstStyle/>
        <a:p>
          <a:endParaRPr lang="en-US"/>
        </a:p>
      </dgm:t>
    </dgm:pt>
    <dgm:pt modelId="{CCF8BE7D-7ED0-403E-BECB-8D5DC7E1BA8E}" type="sibTrans" cxnId="{4C402DF4-F8C8-4E6A-ACC5-6B9BF553B3A6}">
      <dgm:prSet/>
      <dgm:spPr/>
      <dgm:t>
        <a:bodyPr/>
        <a:lstStyle/>
        <a:p>
          <a:endParaRPr lang="en-US"/>
        </a:p>
      </dgm:t>
    </dgm:pt>
    <dgm:pt modelId="{4D7E8D8D-A275-4DB5-9C29-11F36AC1D1CE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>
              <a:solidFill>
                <a:schemeClr val="tx1">
                  <a:lumMod val="95000"/>
                  <a:lumOff val="5000"/>
                </a:schemeClr>
              </a:solidFill>
            </a:rPr>
            <a:t>GCSE (C or above) in English and Maths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EAC2A41-E14D-45A0-92D7-55AAB7924BAE}" type="parTrans" cxnId="{ECD926E8-F0B8-4A0D-BF21-B2B579149F0A}">
      <dgm:prSet/>
      <dgm:spPr/>
      <dgm:t>
        <a:bodyPr/>
        <a:lstStyle/>
        <a:p>
          <a:endParaRPr lang="en-GB"/>
        </a:p>
      </dgm:t>
    </dgm:pt>
    <dgm:pt modelId="{3AABC8B6-5452-4046-B8E7-507623A7B1DB}" type="sibTrans" cxnId="{ECD926E8-F0B8-4A0D-BF21-B2B579149F0A}">
      <dgm:prSet/>
      <dgm:spPr/>
      <dgm:t>
        <a:bodyPr/>
        <a:lstStyle/>
        <a:p>
          <a:endParaRPr lang="en-GB"/>
        </a:p>
      </dgm:t>
    </dgm:pt>
    <dgm:pt modelId="{828BDFEF-1EAA-419C-B3BA-B67649AFA033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Price</a:t>
          </a:r>
          <a:endParaRPr lang="en-US" b="1" dirty="0"/>
        </a:p>
      </dgm:t>
    </dgm:pt>
    <dgm:pt modelId="{F29D024F-2C7B-4C97-9B2A-4C62667B914F}" type="parTrans" cxnId="{255E176B-E1F4-4D91-9D5A-930AFC8DF4ED}">
      <dgm:prSet/>
      <dgm:spPr/>
      <dgm:t>
        <a:bodyPr/>
        <a:lstStyle/>
        <a:p>
          <a:endParaRPr lang="en-GB"/>
        </a:p>
      </dgm:t>
    </dgm:pt>
    <dgm:pt modelId="{A2E12FA3-ABC0-4960-8FDF-2960D7833B79}" type="sibTrans" cxnId="{255E176B-E1F4-4D91-9D5A-930AFC8DF4ED}">
      <dgm:prSet/>
      <dgm:spPr/>
      <dgm:t>
        <a:bodyPr/>
        <a:lstStyle/>
        <a:p>
          <a:endParaRPr lang="en-GB"/>
        </a:p>
      </dgm:t>
    </dgm:pt>
    <dgm:pt modelId="{7BE8AECF-767B-4AE8-BE2D-FF9A0A9DB74D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£7000 (funded by the apprenticeship levy)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1855439-55BC-4F70-A0EC-8CAC99D76476}" type="parTrans" cxnId="{0288369F-B461-45B9-B0A9-D68D60BD5B72}">
      <dgm:prSet/>
      <dgm:spPr/>
      <dgm:t>
        <a:bodyPr/>
        <a:lstStyle/>
        <a:p>
          <a:endParaRPr lang="en-GB"/>
        </a:p>
      </dgm:t>
    </dgm:pt>
    <dgm:pt modelId="{A6622594-9E75-492D-A5AC-504D5A40A4D9}" type="sibTrans" cxnId="{0288369F-B461-45B9-B0A9-D68D60BD5B72}">
      <dgm:prSet/>
      <dgm:spPr/>
      <dgm:t>
        <a:bodyPr/>
        <a:lstStyle/>
        <a:p>
          <a:endParaRPr lang="en-GB"/>
        </a:p>
      </dgm:t>
    </dgm:pt>
    <dgm:pt modelId="{A44826C8-76CE-B242-8712-18D7E57EB1AE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For teaching and non-teaching leaders</a:t>
          </a:r>
        </a:p>
      </dgm:t>
    </dgm:pt>
    <dgm:pt modelId="{4169CB0B-C913-854C-A641-A31E73472E12}" type="parTrans" cxnId="{154402D5-3C50-7D43-BFFA-68EEBD293AB3}">
      <dgm:prSet/>
      <dgm:spPr/>
      <dgm:t>
        <a:bodyPr/>
        <a:lstStyle/>
        <a:p>
          <a:endParaRPr lang="en-GB"/>
        </a:p>
      </dgm:t>
    </dgm:pt>
    <dgm:pt modelId="{90660CF3-B6DC-414E-8924-B50127B0E5A5}" type="sibTrans" cxnId="{154402D5-3C50-7D43-BFFA-68EEBD293AB3}">
      <dgm:prSet/>
      <dgm:spPr/>
      <dgm:t>
        <a:bodyPr/>
        <a:lstStyle/>
        <a:p>
          <a:endParaRPr lang="en-GB"/>
        </a:p>
      </dgm:t>
    </dgm:pt>
    <dgm:pt modelId="{5C65117C-D125-3B47-9041-5D5574BE71C1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Line Management Role</a:t>
          </a:r>
        </a:p>
      </dgm:t>
    </dgm:pt>
    <dgm:pt modelId="{D5EF6F15-8DEF-164F-874C-05548435C5AD}" type="parTrans" cxnId="{89010E67-5F4C-3A44-86F7-F4CF1DCDB38D}">
      <dgm:prSet/>
      <dgm:spPr/>
      <dgm:t>
        <a:bodyPr/>
        <a:lstStyle/>
        <a:p>
          <a:endParaRPr lang="en-GB"/>
        </a:p>
      </dgm:t>
    </dgm:pt>
    <dgm:pt modelId="{9CB5E9B0-9477-AD43-97B3-565C51ABFAF0}" type="sibTrans" cxnId="{89010E67-5F4C-3A44-86F7-F4CF1DCDB38D}">
      <dgm:prSet/>
      <dgm:spPr/>
      <dgm:t>
        <a:bodyPr/>
        <a:lstStyle/>
        <a:p>
          <a:endParaRPr lang="en-GB"/>
        </a:p>
      </dgm:t>
    </dgm:pt>
    <dgm:pt modelId="{2179D76B-203C-4B66-B5D4-63518B09CD6C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School Business Managers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453A0B1-12F1-41A0-BC12-0D6913F21AF0}" type="parTrans" cxnId="{930CAFF9-87FB-4906-9911-EB1D98008755}">
      <dgm:prSet/>
      <dgm:spPr/>
      <dgm:t>
        <a:bodyPr/>
        <a:lstStyle/>
        <a:p>
          <a:endParaRPr lang="en-GB"/>
        </a:p>
      </dgm:t>
    </dgm:pt>
    <dgm:pt modelId="{525B7982-7BCA-4B24-A896-C68F7F072EBA}" type="sibTrans" cxnId="{930CAFF9-87FB-4906-9911-EB1D98008755}">
      <dgm:prSet/>
      <dgm:spPr/>
      <dgm:t>
        <a:bodyPr/>
        <a:lstStyle/>
        <a:p>
          <a:endParaRPr lang="en-GB"/>
        </a:p>
      </dgm:t>
    </dgm:pt>
    <dgm:pt modelId="{CF662048-6F36-4F77-98C0-5DBDABAB09EE}" type="pres">
      <dgm:prSet presAssocID="{F2A8A9CD-A656-4D75-80DE-CC2FB74ACE3A}" presName="Name0" presStyleCnt="0">
        <dgm:presLayoutVars>
          <dgm:dir/>
          <dgm:animLvl val="lvl"/>
          <dgm:resizeHandles val="exact"/>
        </dgm:presLayoutVars>
      </dgm:prSet>
      <dgm:spPr/>
    </dgm:pt>
    <dgm:pt modelId="{93D01043-A1C6-42AF-9377-E470BC576712}" type="pres">
      <dgm:prSet presAssocID="{C16954EF-D0AA-4BE9-9AD7-7FD7879287FD}" presName="linNode" presStyleCnt="0"/>
      <dgm:spPr/>
    </dgm:pt>
    <dgm:pt modelId="{28986F27-340E-44EB-8366-0D3FB132BB0C}" type="pres">
      <dgm:prSet presAssocID="{C16954EF-D0AA-4BE9-9AD7-7FD7879287FD}" presName="parentText" presStyleLbl="node1" presStyleIdx="0" presStyleCnt="4" custScaleX="72569" custLinFactNeighborX="-7715">
        <dgm:presLayoutVars>
          <dgm:chMax val="1"/>
          <dgm:bulletEnabled val="1"/>
        </dgm:presLayoutVars>
      </dgm:prSet>
      <dgm:spPr/>
    </dgm:pt>
    <dgm:pt modelId="{8C5C0F40-6400-4D94-9D64-5E3FD6B670E2}" type="pres">
      <dgm:prSet presAssocID="{C16954EF-D0AA-4BE9-9AD7-7FD7879287FD}" presName="descendantText" presStyleLbl="alignAccFollowNode1" presStyleIdx="0" presStyleCnt="4" custScaleX="116029">
        <dgm:presLayoutVars>
          <dgm:bulletEnabled val="1"/>
        </dgm:presLayoutVars>
      </dgm:prSet>
      <dgm:spPr/>
    </dgm:pt>
    <dgm:pt modelId="{C63CAA7E-54B8-4D28-87D5-1A25EB6FD752}" type="pres">
      <dgm:prSet presAssocID="{96356181-0184-44A8-BE83-E819721D8852}" presName="sp" presStyleCnt="0"/>
      <dgm:spPr/>
    </dgm:pt>
    <dgm:pt modelId="{D4C0155E-B16F-4244-B939-7BA5195418BD}" type="pres">
      <dgm:prSet presAssocID="{2641EC81-D25F-4120-B10F-29D5CF9E66A7}" presName="linNode" presStyleCnt="0"/>
      <dgm:spPr/>
    </dgm:pt>
    <dgm:pt modelId="{915D015E-8326-4FE9-A126-24D90604F1BE}" type="pres">
      <dgm:prSet presAssocID="{2641EC81-D25F-4120-B10F-29D5CF9E66A7}" presName="parentText" presStyleLbl="node1" presStyleIdx="1" presStyleCnt="4" custScaleX="72569" custLinFactNeighborX="-7715">
        <dgm:presLayoutVars>
          <dgm:chMax val="1"/>
          <dgm:bulletEnabled val="1"/>
        </dgm:presLayoutVars>
      </dgm:prSet>
      <dgm:spPr/>
    </dgm:pt>
    <dgm:pt modelId="{0D28879F-4E3D-4AE7-B286-7F857154624E}" type="pres">
      <dgm:prSet presAssocID="{2641EC81-D25F-4120-B10F-29D5CF9E66A7}" presName="descendantText" presStyleLbl="alignAccFollowNode1" presStyleIdx="1" presStyleCnt="4" custScaleX="116029">
        <dgm:presLayoutVars>
          <dgm:bulletEnabled val="1"/>
        </dgm:presLayoutVars>
      </dgm:prSet>
      <dgm:spPr/>
    </dgm:pt>
    <dgm:pt modelId="{DAA692A7-05C0-4FDB-9720-F15CF8FF966B}" type="pres">
      <dgm:prSet presAssocID="{44BCDDDF-D480-4E1F-A6D7-1676071C604A}" presName="sp" presStyleCnt="0"/>
      <dgm:spPr/>
    </dgm:pt>
    <dgm:pt modelId="{609D176C-D63B-4593-82BF-3A5006CC9296}" type="pres">
      <dgm:prSet presAssocID="{50017320-EF96-49C7-B34B-C0E11F405C6D}" presName="linNode" presStyleCnt="0"/>
      <dgm:spPr/>
    </dgm:pt>
    <dgm:pt modelId="{E56186A0-BFFE-4354-A28B-1030757ED1A7}" type="pres">
      <dgm:prSet presAssocID="{50017320-EF96-49C7-B34B-C0E11F405C6D}" presName="parentText" presStyleLbl="node1" presStyleIdx="2" presStyleCnt="4" custScaleX="72569" custLinFactNeighborX="-7715">
        <dgm:presLayoutVars>
          <dgm:chMax val="1"/>
          <dgm:bulletEnabled val="1"/>
        </dgm:presLayoutVars>
      </dgm:prSet>
      <dgm:spPr/>
    </dgm:pt>
    <dgm:pt modelId="{E02D950B-98F7-4770-8858-84EEC160F472}" type="pres">
      <dgm:prSet presAssocID="{50017320-EF96-49C7-B34B-C0E11F405C6D}" presName="descendantText" presStyleLbl="alignAccFollowNode1" presStyleIdx="2" presStyleCnt="4" custScaleX="116029">
        <dgm:presLayoutVars>
          <dgm:bulletEnabled val="1"/>
        </dgm:presLayoutVars>
      </dgm:prSet>
      <dgm:spPr/>
    </dgm:pt>
    <dgm:pt modelId="{C5DE1417-2041-4D53-855C-05D6F368FB87}" type="pres">
      <dgm:prSet presAssocID="{CCF8BE7D-7ED0-403E-BECB-8D5DC7E1BA8E}" presName="sp" presStyleCnt="0"/>
      <dgm:spPr/>
    </dgm:pt>
    <dgm:pt modelId="{062793E2-1D4D-4514-B710-E610C01A1E7D}" type="pres">
      <dgm:prSet presAssocID="{828BDFEF-1EAA-419C-B3BA-B67649AFA033}" presName="linNode" presStyleCnt="0"/>
      <dgm:spPr/>
    </dgm:pt>
    <dgm:pt modelId="{329F1991-8A67-445B-AEDE-B10EBD91521A}" type="pres">
      <dgm:prSet presAssocID="{828BDFEF-1EAA-419C-B3BA-B67649AFA033}" presName="parentText" presStyleLbl="node1" presStyleIdx="3" presStyleCnt="4" custScaleX="72569" custLinFactNeighborX="-7715">
        <dgm:presLayoutVars>
          <dgm:chMax val="1"/>
          <dgm:bulletEnabled val="1"/>
        </dgm:presLayoutVars>
      </dgm:prSet>
      <dgm:spPr/>
    </dgm:pt>
    <dgm:pt modelId="{FC1EC3AB-608F-4209-8DE4-BD60B5E5A622}" type="pres">
      <dgm:prSet presAssocID="{828BDFEF-1EAA-419C-B3BA-B67649AFA033}" presName="descendantText" presStyleLbl="alignAccFollowNode1" presStyleIdx="3" presStyleCnt="4" custScaleX="116029">
        <dgm:presLayoutVars>
          <dgm:bulletEnabled val="1"/>
        </dgm:presLayoutVars>
      </dgm:prSet>
      <dgm:spPr/>
    </dgm:pt>
  </dgm:ptLst>
  <dgm:cxnLst>
    <dgm:cxn modelId="{60CCA50B-C930-4739-A041-322CDAE00D70}" srcId="{C16954EF-D0AA-4BE9-9AD7-7FD7879287FD}" destId="{19C243D1-69DA-46BC-9D40-80C79701AEF3}" srcOrd="0" destOrd="0" parTransId="{5F56F91E-585F-4D3C-B4EE-D0C33A009081}" sibTransId="{F9B2E92C-7010-41EE-A0A7-AD964B1FB08E}"/>
    <dgm:cxn modelId="{8296A834-08E1-4674-ACA2-7DB47F21688B}" srcId="{F2A8A9CD-A656-4D75-80DE-CC2FB74ACE3A}" destId="{2641EC81-D25F-4120-B10F-29D5CF9E66A7}" srcOrd="1" destOrd="0" parTransId="{10DB4208-B667-47E9-A9D5-740F9022E817}" sibTransId="{44BCDDDF-D480-4E1F-A6D7-1676071C604A}"/>
    <dgm:cxn modelId="{2AFEC534-5985-454B-9A94-CFA8FC2ED347}" type="presOf" srcId="{828BDFEF-1EAA-419C-B3BA-B67649AFA033}" destId="{329F1991-8A67-445B-AEDE-B10EBD91521A}" srcOrd="0" destOrd="0" presId="urn:microsoft.com/office/officeart/2005/8/layout/vList5"/>
    <dgm:cxn modelId="{2E62293F-68D9-414E-A8F2-C9A44A7A67E0}" type="presOf" srcId="{F2A8A9CD-A656-4D75-80DE-CC2FB74ACE3A}" destId="{CF662048-6F36-4F77-98C0-5DBDABAB09EE}" srcOrd="0" destOrd="0" presId="urn:microsoft.com/office/officeart/2005/8/layout/vList5"/>
    <dgm:cxn modelId="{89010E67-5F4C-3A44-86F7-F4CF1DCDB38D}" srcId="{50017320-EF96-49C7-B34B-C0E11F405C6D}" destId="{5C65117C-D125-3B47-9041-5D5574BE71C1}" srcOrd="1" destOrd="0" parTransId="{D5EF6F15-8DEF-164F-874C-05548435C5AD}" sibTransId="{9CB5E9B0-9477-AD43-97B3-565C51ABFAF0}"/>
    <dgm:cxn modelId="{2D74E969-91A9-485E-ACC1-A38C2848C087}" type="presOf" srcId="{7BE8AECF-767B-4AE8-BE2D-FF9A0A9DB74D}" destId="{FC1EC3AB-608F-4209-8DE4-BD60B5E5A622}" srcOrd="0" destOrd="0" presId="urn:microsoft.com/office/officeart/2005/8/layout/vList5"/>
    <dgm:cxn modelId="{255E176B-E1F4-4D91-9D5A-930AFC8DF4ED}" srcId="{F2A8A9CD-A656-4D75-80DE-CC2FB74ACE3A}" destId="{828BDFEF-1EAA-419C-B3BA-B67649AFA033}" srcOrd="3" destOrd="0" parTransId="{F29D024F-2C7B-4C97-9B2A-4C62667B914F}" sibTransId="{A2E12FA3-ABC0-4960-8FDF-2960D7833B79}"/>
    <dgm:cxn modelId="{2C106B6D-FEAD-4632-B4CF-B9F18E74B69E}" srcId="{2641EC81-D25F-4120-B10F-29D5CF9E66A7}" destId="{73D1CCD8-A0C3-42E6-B7FE-53EFBA486DFB}" srcOrd="0" destOrd="0" parTransId="{62ACAC91-2830-4C84-B0DB-98C2826D2E16}" sibTransId="{916B5A3A-A341-4A2D-97EE-E55AA09BBC79}"/>
    <dgm:cxn modelId="{81DCCE4E-1980-4CDD-8CAB-A2D623E857D2}" type="presOf" srcId="{19C243D1-69DA-46BC-9D40-80C79701AEF3}" destId="{8C5C0F40-6400-4D94-9D64-5E3FD6B670E2}" srcOrd="0" destOrd="0" presId="urn:microsoft.com/office/officeart/2005/8/layout/vList5"/>
    <dgm:cxn modelId="{A35ED66E-3DED-4D8E-8605-59970CB28355}" type="presOf" srcId="{73D1CCD8-A0C3-42E6-B7FE-53EFBA486DFB}" destId="{0D28879F-4E3D-4AE7-B286-7F857154624E}" srcOrd="0" destOrd="0" presId="urn:microsoft.com/office/officeart/2005/8/layout/vList5"/>
    <dgm:cxn modelId="{BD144370-3D90-7348-9FE3-EF91E7103A3D}" type="presOf" srcId="{5C65117C-D125-3B47-9041-5D5574BE71C1}" destId="{E02D950B-98F7-4770-8858-84EEC160F472}" srcOrd="0" destOrd="1" presId="urn:microsoft.com/office/officeart/2005/8/layout/vList5"/>
    <dgm:cxn modelId="{C4727698-A84D-42E3-8CE5-24F54EA0126D}" srcId="{F2A8A9CD-A656-4D75-80DE-CC2FB74ACE3A}" destId="{C16954EF-D0AA-4BE9-9AD7-7FD7879287FD}" srcOrd="0" destOrd="0" parTransId="{E9AAA302-4A16-4445-B00A-62F89468A3E5}" sibTransId="{96356181-0184-44A8-BE83-E819721D8852}"/>
    <dgm:cxn modelId="{730FEE98-F210-450D-95D1-2B90AE87BDC1}" type="presOf" srcId="{50017320-EF96-49C7-B34B-C0E11F405C6D}" destId="{E56186A0-BFFE-4354-A28B-1030757ED1A7}" srcOrd="0" destOrd="0" presId="urn:microsoft.com/office/officeart/2005/8/layout/vList5"/>
    <dgm:cxn modelId="{0288369F-B461-45B9-B0A9-D68D60BD5B72}" srcId="{828BDFEF-1EAA-419C-B3BA-B67649AFA033}" destId="{7BE8AECF-767B-4AE8-BE2D-FF9A0A9DB74D}" srcOrd="0" destOrd="0" parTransId="{61855439-55BC-4F70-A0EC-8CAC99D76476}" sibTransId="{A6622594-9E75-492D-A5AC-504D5A40A4D9}"/>
    <dgm:cxn modelId="{6A1C5CCB-BF72-4921-8875-53FBB756F00C}" type="presOf" srcId="{2179D76B-203C-4B66-B5D4-63518B09CD6C}" destId="{8C5C0F40-6400-4D94-9D64-5E3FD6B670E2}" srcOrd="0" destOrd="1" presId="urn:microsoft.com/office/officeart/2005/8/layout/vList5"/>
    <dgm:cxn modelId="{E5A160CB-9AB7-4CB0-809A-270E479D3D65}" type="presOf" srcId="{2641EC81-D25F-4120-B10F-29D5CF9E66A7}" destId="{915D015E-8326-4FE9-A126-24D90604F1BE}" srcOrd="0" destOrd="0" presId="urn:microsoft.com/office/officeart/2005/8/layout/vList5"/>
    <dgm:cxn modelId="{154402D5-3C50-7D43-BFFA-68EEBD293AB3}" srcId="{C16954EF-D0AA-4BE9-9AD7-7FD7879287FD}" destId="{A44826C8-76CE-B242-8712-18D7E57EB1AE}" srcOrd="2" destOrd="0" parTransId="{4169CB0B-C913-854C-A641-A31E73472E12}" sibTransId="{90660CF3-B6DC-414E-8924-B50127B0E5A5}"/>
    <dgm:cxn modelId="{1EAD2BDC-AEEE-4C2D-8179-CC404C2B8276}" type="presOf" srcId="{C16954EF-D0AA-4BE9-9AD7-7FD7879287FD}" destId="{28986F27-340E-44EB-8366-0D3FB132BB0C}" srcOrd="0" destOrd="0" presId="urn:microsoft.com/office/officeart/2005/8/layout/vList5"/>
    <dgm:cxn modelId="{ECD926E8-F0B8-4A0D-BF21-B2B579149F0A}" srcId="{50017320-EF96-49C7-B34B-C0E11F405C6D}" destId="{4D7E8D8D-A275-4DB5-9C29-11F36AC1D1CE}" srcOrd="0" destOrd="0" parTransId="{0EAC2A41-E14D-45A0-92D7-55AAB7924BAE}" sibTransId="{3AABC8B6-5452-4046-B8E7-507623A7B1DB}"/>
    <dgm:cxn modelId="{4C402DF4-F8C8-4E6A-ACC5-6B9BF553B3A6}" srcId="{F2A8A9CD-A656-4D75-80DE-CC2FB74ACE3A}" destId="{50017320-EF96-49C7-B34B-C0E11F405C6D}" srcOrd="2" destOrd="0" parTransId="{1187EC3B-FE06-40B9-B432-D8FE18EDDC06}" sibTransId="{CCF8BE7D-7ED0-403E-BECB-8D5DC7E1BA8E}"/>
    <dgm:cxn modelId="{930CAFF9-87FB-4906-9911-EB1D98008755}" srcId="{C16954EF-D0AA-4BE9-9AD7-7FD7879287FD}" destId="{2179D76B-203C-4B66-B5D4-63518B09CD6C}" srcOrd="1" destOrd="0" parTransId="{8453A0B1-12F1-41A0-BC12-0D6913F21AF0}" sibTransId="{525B7982-7BCA-4B24-A896-C68F7F072EBA}"/>
    <dgm:cxn modelId="{B6D44BFC-A698-4BA2-AEEC-BF9E9C2E2BEA}" type="presOf" srcId="{4D7E8D8D-A275-4DB5-9C29-11F36AC1D1CE}" destId="{E02D950B-98F7-4770-8858-84EEC160F472}" srcOrd="0" destOrd="0" presId="urn:microsoft.com/office/officeart/2005/8/layout/vList5"/>
    <dgm:cxn modelId="{88C60FFD-8692-8D4B-8774-DC77F08AAA5B}" type="presOf" srcId="{A44826C8-76CE-B242-8712-18D7E57EB1AE}" destId="{8C5C0F40-6400-4D94-9D64-5E3FD6B670E2}" srcOrd="0" destOrd="2" presId="urn:microsoft.com/office/officeart/2005/8/layout/vList5"/>
    <dgm:cxn modelId="{5C72F85E-0462-4444-9F48-95D1633B1A3C}" type="presParOf" srcId="{CF662048-6F36-4F77-98C0-5DBDABAB09EE}" destId="{93D01043-A1C6-42AF-9377-E470BC576712}" srcOrd="0" destOrd="0" presId="urn:microsoft.com/office/officeart/2005/8/layout/vList5"/>
    <dgm:cxn modelId="{2AA51F24-FBE8-4344-AEF5-4B7DB6B6FB0D}" type="presParOf" srcId="{93D01043-A1C6-42AF-9377-E470BC576712}" destId="{28986F27-340E-44EB-8366-0D3FB132BB0C}" srcOrd="0" destOrd="0" presId="urn:microsoft.com/office/officeart/2005/8/layout/vList5"/>
    <dgm:cxn modelId="{EF8AE583-EBDB-4D1D-8D98-B2CB7DE498D0}" type="presParOf" srcId="{93D01043-A1C6-42AF-9377-E470BC576712}" destId="{8C5C0F40-6400-4D94-9D64-5E3FD6B670E2}" srcOrd="1" destOrd="0" presId="urn:microsoft.com/office/officeart/2005/8/layout/vList5"/>
    <dgm:cxn modelId="{41E5A65D-BCD3-4622-876F-CA72FF7DFCF6}" type="presParOf" srcId="{CF662048-6F36-4F77-98C0-5DBDABAB09EE}" destId="{C63CAA7E-54B8-4D28-87D5-1A25EB6FD752}" srcOrd="1" destOrd="0" presId="urn:microsoft.com/office/officeart/2005/8/layout/vList5"/>
    <dgm:cxn modelId="{90FBF3A4-3EF9-4FE9-AA26-F3DEBBE8E74F}" type="presParOf" srcId="{CF662048-6F36-4F77-98C0-5DBDABAB09EE}" destId="{D4C0155E-B16F-4244-B939-7BA5195418BD}" srcOrd="2" destOrd="0" presId="urn:microsoft.com/office/officeart/2005/8/layout/vList5"/>
    <dgm:cxn modelId="{B52E78AC-D4C9-4715-9AD9-EB518F6DA4F4}" type="presParOf" srcId="{D4C0155E-B16F-4244-B939-7BA5195418BD}" destId="{915D015E-8326-4FE9-A126-24D90604F1BE}" srcOrd="0" destOrd="0" presId="urn:microsoft.com/office/officeart/2005/8/layout/vList5"/>
    <dgm:cxn modelId="{C9A4951F-6887-4378-8347-41CBAE1102E1}" type="presParOf" srcId="{D4C0155E-B16F-4244-B939-7BA5195418BD}" destId="{0D28879F-4E3D-4AE7-B286-7F857154624E}" srcOrd="1" destOrd="0" presId="urn:microsoft.com/office/officeart/2005/8/layout/vList5"/>
    <dgm:cxn modelId="{FB441A41-6710-495E-9C94-5EDB726F54C4}" type="presParOf" srcId="{CF662048-6F36-4F77-98C0-5DBDABAB09EE}" destId="{DAA692A7-05C0-4FDB-9720-F15CF8FF966B}" srcOrd="3" destOrd="0" presId="urn:microsoft.com/office/officeart/2005/8/layout/vList5"/>
    <dgm:cxn modelId="{5B655E78-02C7-4F91-B359-012876316755}" type="presParOf" srcId="{CF662048-6F36-4F77-98C0-5DBDABAB09EE}" destId="{609D176C-D63B-4593-82BF-3A5006CC9296}" srcOrd="4" destOrd="0" presId="urn:microsoft.com/office/officeart/2005/8/layout/vList5"/>
    <dgm:cxn modelId="{91115E5A-D96D-4D3D-8025-AF6F9F013701}" type="presParOf" srcId="{609D176C-D63B-4593-82BF-3A5006CC9296}" destId="{E56186A0-BFFE-4354-A28B-1030757ED1A7}" srcOrd="0" destOrd="0" presId="urn:microsoft.com/office/officeart/2005/8/layout/vList5"/>
    <dgm:cxn modelId="{079B23E8-0CDC-473A-8B83-09858EABDD81}" type="presParOf" srcId="{609D176C-D63B-4593-82BF-3A5006CC9296}" destId="{E02D950B-98F7-4770-8858-84EEC160F472}" srcOrd="1" destOrd="0" presId="urn:microsoft.com/office/officeart/2005/8/layout/vList5"/>
    <dgm:cxn modelId="{538ABC7C-256A-4B7B-ABF4-0415451EA867}" type="presParOf" srcId="{CF662048-6F36-4F77-98C0-5DBDABAB09EE}" destId="{C5DE1417-2041-4D53-855C-05D6F368FB87}" srcOrd="5" destOrd="0" presId="urn:microsoft.com/office/officeart/2005/8/layout/vList5"/>
    <dgm:cxn modelId="{BE142D1C-C7B8-4FCC-80DE-434F994CBEA9}" type="presParOf" srcId="{CF662048-6F36-4F77-98C0-5DBDABAB09EE}" destId="{062793E2-1D4D-4514-B710-E610C01A1E7D}" srcOrd="6" destOrd="0" presId="urn:microsoft.com/office/officeart/2005/8/layout/vList5"/>
    <dgm:cxn modelId="{E83873D0-B592-4034-BD50-1FC38C8FD0E8}" type="presParOf" srcId="{062793E2-1D4D-4514-B710-E610C01A1E7D}" destId="{329F1991-8A67-445B-AEDE-B10EBD91521A}" srcOrd="0" destOrd="0" presId="urn:microsoft.com/office/officeart/2005/8/layout/vList5"/>
    <dgm:cxn modelId="{ACEC7845-0F24-4CA9-B684-F4536C1F210F}" type="presParOf" srcId="{062793E2-1D4D-4514-B710-E610C01A1E7D}" destId="{FC1EC3AB-608F-4209-8DE4-BD60B5E5A62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A8A9CD-A656-4D75-80DE-CC2FB74ACE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954EF-D0AA-4BE9-9AD7-7FD7879287F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For whom</a:t>
          </a:r>
          <a:endParaRPr lang="en-US" b="1" dirty="0"/>
        </a:p>
      </dgm:t>
    </dgm:pt>
    <dgm:pt modelId="{E9AAA302-4A16-4445-B00A-62F89468A3E5}" type="parTrans" cxnId="{C4727698-A84D-42E3-8CE5-24F54EA0126D}">
      <dgm:prSet/>
      <dgm:spPr/>
      <dgm:t>
        <a:bodyPr/>
        <a:lstStyle/>
        <a:p>
          <a:endParaRPr lang="en-US"/>
        </a:p>
      </dgm:t>
    </dgm:pt>
    <dgm:pt modelId="{96356181-0184-44A8-BE83-E819721D8852}" type="sibTrans" cxnId="{C4727698-A84D-42E3-8CE5-24F54EA0126D}">
      <dgm:prSet/>
      <dgm:spPr/>
      <dgm:t>
        <a:bodyPr/>
        <a:lstStyle/>
        <a:p>
          <a:endParaRPr lang="en-US"/>
        </a:p>
      </dgm:t>
    </dgm:pt>
    <dgm:pt modelId="{19C243D1-69DA-46BC-9D40-80C79701AEF3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Emerging Leaders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F56F91E-585F-4D3C-B4EE-D0C33A009081}" type="parTrans" cxnId="{60CCA50B-C930-4739-A041-322CDAE00D70}">
      <dgm:prSet/>
      <dgm:spPr/>
      <dgm:t>
        <a:bodyPr/>
        <a:lstStyle/>
        <a:p>
          <a:endParaRPr lang="en-US"/>
        </a:p>
      </dgm:t>
    </dgm:pt>
    <dgm:pt modelId="{F9B2E92C-7010-41EE-A0A7-AD964B1FB08E}" type="sibTrans" cxnId="{60CCA50B-C930-4739-A041-322CDAE00D70}">
      <dgm:prSet/>
      <dgm:spPr/>
      <dgm:t>
        <a:bodyPr/>
        <a:lstStyle/>
        <a:p>
          <a:endParaRPr lang="en-US"/>
        </a:p>
      </dgm:t>
    </dgm:pt>
    <dgm:pt modelId="{2641EC81-D25F-4120-B10F-29D5CF9E66A7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Qualifications</a:t>
          </a:r>
          <a:endParaRPr lang="en-US" b="1" dirty="0"/>
        </a:p>
      </dgm:t>
    </dgm:pt>
    <dgm:pt modelId="{10DB4208-B667-47E9-A9D5-740F9022E817}" type="parTrans" cxnId="{8296A834-08E1-4674-ACA2-7DB47F21688B}">
      <dgm:prSet/>
      <dgm:spPr/>
      <dgm:t>
        <a:bodyPr/>
        <a:lstStyle/>
        <a:p>
          <a:endParaRPr lang="en-US"/>
        </a:p>
      </dgm:t>
    </dgm:pt>
    <dgm:pt modelId="{44BCDDDF-D480-4E1F-A6D7-1676071C604A}" type="sibTrans" cxnId="{8296A834-08E1-4674-ACA2-7DB47F21688B}">
      <dgm:prSet/>
      <dgm:spPr/>
      <dgm:t>
        <a:bodyPr/>
        <a:lstStyle/>
        <a:p>
          <a:endParaRPr lang="en-US"/>
        </a:p>
      </dgm:t>
    </dgm:pt>
    <dgm:pt modelId="{73D1CCD8-A0C3-42E6-B7FE-53EFBA486DFB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12725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Level 3 Team Leader/Supervisor apprenticeship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2ACAC91-2830-4C84-B0DB-98C2826D2E16}" type="parTrans" cxnId="{2C106B6D-FEAD-4632-B4CF-B9F18E74B69E}">
      <dgm:prSet/>
      <dgm:spPr/>
      <dgm:t>
        <a:bodyPr/>
        <a:lstStyle/>
        <a:p>
          <a:endParaRPr lang="en-US"/>
        </a:p>
      </dgm:t>
    </dgm:pt>
    <dgm:pt modelId="{916B5A3A-A341-4A2D-97EE-E55AA09BBC79}" type="sibTrans" cxnId="{2C106B6D-FEAD-4632-B4CF-B9F18E74B69E}">
      <dgm:prSet/>
      <dgm:spPr/>
      <dgm:t>
        <a:bodyPr/>
        <a:lstStyle/>
        <a:p>
          <a:endParaRPr lang="en-US"/>
        </a:p>
      </dgm:t>
    </dgm:pt>
    <dgm:pt modelId="{50017320-EF96-49C7-B34B-C0E11F405C6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Eligibility </a:t>
          </a:r>
          <a:endParaRPr lang="en-US" b="1" dirty="0"/>
        </a:p>
      </dgm:t>
    </dgm:pt>
    <dgm:pt modelId="{1187EC3B-FE06-40B9-B432-D8FE18EDDC06}" type="parTrans" cxnId="{4C402DF4-F8C8-4E6A-ACC5-6B9BF553B3A6}">
      <dgm:prSet/>
      <dgm:spPr/>
      <dgm:t>
        <a:bodyPr/>
        <a:lstStyle/>
        <a:p>
          <a:endParaRPr lang="en-US"/>
        </a:p>
      </dgm:t>
    </dgm:pt>
    <dgm:pt modelId="{CCF8BE7D-7ED0-403E-BECB-8D5DC7E1BA8E}" type="sibTrans" cxnId="{4C402DF4-F8C8-4E6A-ACC5-6B9BF553B3A6}">
      <dgm:prSet/>
      <dgm:spPr/>
      <dgm:t>
        <a:bodyPr/>
        <a:lstStyle/>
        <a:p>
          <a:endParaRPr lang="en-US"/>
        </a:p>
      </dgm:t>
    </dgm:pt>
    <dgm:pt modelId="{4D7E8D8D-A275-4DB5-9C29-11F36AC1D1CE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GCSE in English &amp; Maths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EAC2A41-E14D-45A0-92D7-55AAB7924BAE}" type="parTrans" cxnId="{ECD926E8-F0B8-4A0D-BF21-B2B579149F0A}">
      <dgm:prSet/>
      <dgm:spPr/>
      <dgm:t>
        <a:bodyPr/>
        <a:lstStyle/>
        <a:p>
          <a:endParaRPr lang="en-GB"/>
        </a:p>
      </dgm:t>
    </dgm:pt>
    <dgm:pt modelId="{3AABC8B6-5452-4046-B8E7-507623A7B1DB}" type="sibTrans" cxnId="{ECD926E8-F0B8-4A0D-BF21-B2B579149F0A}">
      <dgm:prSet/>
      <dgm:spPr/>
      <dgm:t>
        <a:bodyPr/>
        <a:lstStyle/>
        <a:p>
          <a:endParaRPr lang="en-GB"/>
        </a:p>
      </dgm:t>
    </dgm:pt>
    <dgm:pt modelId="{828BDFEF-1EAA-419C-B3BA-B67649AFA033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Price</a:t>
          </a:r>
          <a:endParaRPr lang="en-US" b="1" dirty="0"/>
        </a:p>
      </dgm:t>
    </dgm:pt>
    <dgm:pt modelId="{F29D024F-2C7B-4C97-9B2A-4C62667B914F}" type="parTrans" cxnId="{255E176B-E1F4-4D91-9D5A-930AFC8DF4ED}">
      <dgm:prSet/>
      <dgm:spPr/>
      <dgm:t>
        <a:bodyPr/>
        <a:lstStyle/>
        <a:p>
          <a:endParaRPr lang="en-GB"/>
        </a:p>
      </dgm:t>
    </dgm:pt>
    <dgm:pt modelId="{A2E12FA3-ABC0-4960-8FDF-2960D7833B79}" type="sibTrans" cxnId="{255E176B-E1F4-4D91-9D5A-930AFC8DF4ED}">
      <dgm:prSet/>
      <dgm:spPr/>
      <dgm:t>
        <a:bodyPr/>
        <a:lstStyle/>
        <a:p>
          <a:endParaRPr lang="en-GB"/>
        </a:p>
      </dgm:t>
    </dgm:pt>
    <dgm:pt modelId="{7BE8AECF-767B-4AE8-BE2D-FF9A0A9DB74D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£4,500 (funded by the apprenticeship levy)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1855439-55BC-4F70-A0EC-8CAC99D76476}" type="parTrans" cxnId="{0288369F-B461-45B9-B0A9-D68D60BD5B72}">
      <dgm:prSet/>
      <dgm:spPr/>
      <dgm:t>
        <a:bodyPr/>
        <a:lstStyle/>
        <a:p>
          <a:endParaRPr lang="en-GB"/>
        </a:p>
      </dgm:t>
    </dgm:pt>
    <dgm:pt modelId="{A6622594-9E75-492D-A5AC-504D5A40A4D9}" type="sibTrans" cxnId="{0288369F-B461-45B9-B0A9-D68D60BD5B72}">
      <dgm:prSet/>
      <dgm:spPr/>
      <dgm:t>
        <a:bodyPr/>
        <a:lstStyle/>
        <a:p>
          <a:endParaRPr lang="en-GB"/>
        </a:p>
      </dgm:t>
    </dgm:pt>
    <dgm:pt modelId="{89645D19-7B44-0B49-8500-ECF7F9B1A414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RQT+2/3</a:t>
          </a:r>
        </a:p>
      </dgm:t>
    </dgm:pt>
    <dgm:pt modelId="{896EB087-D153-C548-9708-146499A5FA75}" type="parTrans" cxnId="{BB086EF8-AF48-3146-AF97-4E71111923B7}">
      <dgm:prSet/>
      <dgm:spPr/>
      <dgm:t>
        <a:bodyPr/>
        <a:lstStyle/>
        <a:p>
          <a:endParaRPr lang="en-GB"/>
        </a:p>
      </dgm:t>
    </dgm:pt>
    <dgm:pt modelId="{2E9C6DC3-41B8-E840-BFFE-D2AF369B99BD}" type="sibTrans" cxnId="{BB086EF8-AF48-3146-AF97-4E71111923B7}">
      <dgm:prSet/>
      <dgm:spPr/>
      <dgm:t>
        <a:bodyPr/>
        <a:lstStyle/>
        <a:p>
          <a:endParaRPr lang="en-GB"/>
        </a:p>
      </dgm:t>
    </dgm:pt>
    <dgm:pt modelId="{117AD9AC-3139-4464-85EC-EA64F8E81FF3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HLTAs and TAs</a:t>
          </a:r>
        </a:p>
      </dgm:t>
    </dgm:pt>
    <dgm:pt modelId="{D253F2BE-0E02-4294-AD9C-E71F9BA116D5}" type="parTrans" cxnId="{51C5181A-3D7E-4021-BA65-1C3497C12D47}">
      <dgm:prSet/>
      <dgm:spPr/>
      <dgm:t>
        <a:bodyPr/>
        <a:lstStyle/>
        <a:p>
          <a:endParaRPr lang="en-GB"/>
        </a:p>
      </dgm:t>
    </dgm:pt>
    <dgm:pt modelId="{EDA448A9-C1CB-4238-9DFB-440CD40E3749}" type="sibTrans" cxnId="{51C5181A-3D7E-4021-BA65-1C3497C12D47}">
      <dgm:prSet/>
      <dgm:spPr/>
      <dgm:t>
        <a:bodyPr/>
        <a:lstStyle/>
        <a:p>
          <a:endParaRPr lang="en-GB"/>
        </a:p>
      </dgm:t>
    </dgm:pt>
    <dgm:pt modelId="{CF662048-6F36-4F77-98C0-5DBDABAB09EE}" type="pres">
      <dgm:prSet presAssocID="{F2A8A9CD-A656-4D75-80DE-CC2FB74ACE3A}" presName="Name0" presStyleCnt="0">
        <dgm:presLayoutVars>
          <dgm:dir/>
          <dgm:animLvl val="lvl"/>
          <dgm:resizeHandles val="exact"/>
        </dgm:presLayoutVars>
      </dgm:prSet>
      <dgm:spPr/>
    </dgm:pt>
    <dgm:pt modelId="{93D01043-A1C6-42AF-9377-E470BC576712}" type="pres">
      <dgm:prSet presAssocID="{C16954EF-D0AA-4BE9-9AD7-7FD7879287FD}" presName="linNode" presStyleCnt="0"/>
      <dgm:spPr/>
    </dgm:pt>
    <dgm:pt modelId="{28986F27-340E-44EB-8366-0D3FB132BB0C}" type="pres">
      <dgm:prSet presAssocID="{C16954EF-D0AA-4BE9-9AD7-7FD7879287FD}" presName="parentText" presStyleLbl="node1" presStyleIdx="0" presStyleCnt="4" custScaleX="72569" custLinFactNeighborX="-7715">
        <dgm:presLayoutVars>
          <dgm:chMax val="1"/>
          <dgm:bulletEnabled val="1"/>
        </dgm:presLayoutVars>
      </dgm:prSet>
      <dgm:spPr/>
    </dgm:pt>
    <dgm:pt modelId="{8C5C0F40-6400-4D94-9D64-5E3FD6B670E2}" type="pres">
      <dgm:prSet presAssocID="{C16954EF-D0AA-4BE9-9AD7-7FD7879287FD}" presName="descendantText" presStyleLbl="alignAccFollowNode1" presStyleIdx="0" presStyleCnt="4" custScaleX="116029" custLinFactNeighborX="-2502" custLinFactNeighborY="-4832">
        <dgm:presLayoutVars>
          <dgm:bulletEnabled val="1"/>
        </dgm:presLayoutVars>
      </dgm:prSet>
      <dgm:spPr/>
    </dgm:pt>
    <dgm:pt modelId="{C63CAA7E-54B8-4D28-87D5-1A25EB6FD752}" type="pres">
      <dgm:prSet presAssocID="{96356181-0184-44A8-BE83-E819721D8852}" presName="sp" presStyleCnt="0"/>
      <dgm:spPr/>
    </dgm:pt>
    <dgm:pt modelId="{D4C0155E-B16F-4244-B939-7BA5195418BD}" type="pres">
      <dgm:prSet presAssocID="{2641EC81-D25F-4120-B10F-29D5CF9E66A7}" presName="linNode" presStyleCnt="0"/>
      <dgm:spPr/>
    </dgm:pt>
    <dgm:pt modelId="{915D015E-8326-4FE9-A126-24D90604F1BE}" type="pres">
      <dgm:prSet presAssocID="{2641EC81-D25F-4120-B10F-29D5CF9E66A7}" presName="parentText" presStyleLbl="node1" presStyleIdx="1" presStyleCnt="4" custScaleX="72569" custLinFactNeighborX="-7715">
        <dgm:presLayoutVars>
          <dgm:chMax val="1"/>
          <dgm:bulletEnabled val="1"/>
        </dgm:presLayoutVars>
      </dgm:prSet>
      <dgm:spPr/>
    </dgm:pt>
    <dgm:pt modelId="{0D28879F-4E3D-4AE7-B286-7F857154624E}" type="pres">
      <dgm:prSet presAssocID="{2641EC81-D25F-4120-B10F-29D5CF9E66A7}" presName="descendantText" presStyleLbl="alignAccFollowNode1" presStyleIdx="1" presStyleCnt="4" custScaleX="116029">
        <dgm:presLayoutVars>
          <dgm:bulletEnabled val="1"/>
        </dgm:presLayoutVars>
      </dgm:prSet>
      <dgm:spPr/>
    </dgm:pt>
    <dgm:pt modelId="{DAA692A7-05C0-4FDB-9720-F15CF8FF966B}" type="pres">
      <dgm:prSet presAssocID="{44BCDDDF-D480-4E1F-A6D7-1676071C604A}" presName="sp" presStyleCnt="0"/>
      <dgm:spPr/>
    </dgm:pt>
    <dgm:pt modelId="{609D176C-D63B-4593-82BF-3A5006CC9296}" type="pres">
      <dgm:prSet presAssocID="{50017320-EF96-49C7-B34B-C0E11F405C6D}" presName="linNode" presStyleCnt="0"/>
      <dgm:spPr/>
    </dgm:pt>
    <dgm:pt modelId="{E56186A0-BFFE-4354-A28B-1030757ED1A7}" type="pres">
      <dgm:prSet presAssocID="{50017320-EF96-49C7-B34B-C0E11F405C6D}" presName="parentText" presStyleLbl="node1" presStyleIdx="2" presStyleCnt="4" custScaleX="72569" custLinFactNeighborX="-7715">
        <dgm:presLayoutVars>
          <dgm:chMax val="1"/>
          <dgm:bulletEnabled val="1"/>
        </dgm:presLayoutVars>
      </dgm:prSet>
      <dgm:spPr/>
    </dgm:pt>
    <dgm:pt modelId="{E02D950B-98F7-4770-8858-84EEC160F472}" type="pres">
      <dgm:prSet presAssocID="{50017320-EF96-49C7-B34B-C0E11F405C6D}" presName="descendantText" presStyleLbl="alignAccFollowNode1" presStyleIdx="2" presStyleCnt="4" custScaleX="116029">
        <dgm:presLayoutVars>
          <dgm:bulletEnabled val="1"/>
        </dgm:presLayoutVars>
      </dgm:prSet>
      <dgm:spPr/>
    </dgm:pt>
    <dgm:pt modelId="{C5DE1417-2041-4D53-855C-05D6F368FB87}" type="pres">
      <dgm:prSet presAssocID="{CCF8BE7D-7ED0-403E-BECB-8D5DC7E1BA8E}" presName="sp" presStyleCnt="0"/>
      <dgm:spPr/>
    </dgm:pt>
    <dgm:pt modelId="{062793E2-1D4D-4514-B710-E610C01A1E7D}" type="pres">
      <dgm:prSet presAssocID="{828BDFEF-1EAA-419C-B3BA-B67649AFA033}" presName="linNode" presStyleCnt="0"/>
      <dgm:spPr/>
    </dgm:pt>
    <dgm:pt modelId="{329F1991-8A67-445B-AEDE-B10EBD91521A}" type="pres">
      <dgm:prSet presAssocID="{828BDFEF-1EAA-419C-B3BA-B67649AFA033}" presName="parentText" presStyleLbl="node1" presStyleIdx="3" presStyleCnt="4" custScaleX="72569" custLinFactNeighborX="-7715">
        <dgm:presLayoutVars>
          <dgm:chMax val="1"/>
          <dgm:bulletEnabled val="1"/>
        </dgm:presLayoutVars>
      </dgm:prSet>
      <dgm:spPr/>
    </dgm:pt>
    <dgm:pt modelId="{FC1EC3AB-608F-4209-8DE4-BD60B5E5A622}" type="pres">
      <dgm:prSet presAssocID="{828BDFEF-1EAA-419C-B3BA-B67649AFA033}" presName="descendantText" presStyleLbl="alignAccFollowNode1" presStyleIdx="3" presStyleCnt="4" custScaleX="116029">
        <dgm:presLayoutVars>
          <dgm:bulletEnabled val="1"/>
        </dgm:presLayoutVars>
      </dgm:prSet>
      <dgm:spPr/>
    </dgm:pt>
  </dgm:ptLst>
  <dgm:cxnLst>
    <dgm:cxn modelId="{5B27E00A-6AA3-4051-9BC5-2AFDFB0858FA}" type="presOf" srcId="{117AD9AC-3139-4464-85EC-EA64F8E81FF3}" destId="{8C5C0F40-6400-4D94-9D64-5E3FD6B670E2}" srcOrd="0" destOrd="2" presId="urn:microsoft.com/office/officeart/2005/8/layout/vList5"/>
    <dgm:cxn modelId="{60CCA50B-C930-4739-A041-322CDAE00D70}" srcId="{C16954EF-D0AA-4BE9-9AD7-7FD7879287FD}" destId="{19C243D1-69DA-46BC-9D40-80C79701AEF3}" srcOrd="0" destOrd="0" parTransId="{5F56F91E-585F-4D3C-B4EE-D0C33A009081}" sibTransId="{F9B2E92C-7010-41EE-A0A7-AD964B1FB08E}"/>
    <dgm:cxn modelId="{51C5181A-3D7E-4021-BA65-1C3497C12D47}" srcId="{C16954EF-D0AA-4BE9-9AD7-7FD7879287FD}" destId="{117AD9AC-3139-4464-85EC-EA64F8E81FF3}" srcOrd="2" destOrd="0" parTransId="{D253F2BE-0E02-4294-AD9C-E71F9BA116D5}" sibTransId="{EDA448A9-C1CB-4238-9DFB-440CD40E3749}"/>
    <dgm:cxn modelId="{8296A834-08E1-4674-ACA2-7DB47F21688B}" srcId="{F2A8A9CD-A656-4D75-80DE-CC2FB74ACE3A}" destId="{2641EC81-D25F-4120-B10F-29D5CF9E66A7}" srcOrd="1" destOrd="0" parTransId="{10DB4208-B667-47E9-A9D5-740F9022E817}" sibTransId="{44BCDDDF-D480-4E1F-A6D7-1676071C604A}"/>
    <dgm:cxn modelId="{2AFEC534-5985-454B-9A94-CFA8FC2ED347}" type="presOf" srcId="{828BDFEF-1EAA-419C-B3BA-B67649AFA033}" destId="{329F1991-8A67-445B-AEDE-B10EBD91521A}" srcOrd="0" destOrd="0" presId="urn:microsoft.com/office/officeart/2005/8/layout/vList5"/>
    <dgm:cxn modelId="{2E62293F-68D9-414E-A8F2-C9A44A7A67E0}" type="presOf" srcId="{F2A8A9CD-A656-4D75-80DE-CC2FB74ACE3A}" destId="{CF662048-6F36-4F77-98C0-5DBDABAB09EE}" srcOrd="0" destOrd="0" presId="urn:microsoft.com/office/officeart/2005/8/layout/vList5"/>
    <dgm:cxn modelId="{05F68547-D40B-FF48-A201-EFE64F3D5673}" type="presOf" srcId="{89645D19-7B44-0B49-8500-ECF7F9B1A414}" destId="{8C5C0F40-6400-4D94-9D64-5E3FD6B670E2}" srcOrd="0" destOrd="1" presId="urn:microsoft.com/office/officeart/2005/8/layout/vList5"/>
    <dgm:cxn modelId="{2D74E969-91A9-485E-ACC1-A38C2848C087}" type="presOf" srcId="{7BE8AECF-767B-4AE8-BE2D-FF9A0A9DB74D}" destId="{FC1EC3AB-608F-4209-8DE4-BD60B5E5A622}" srcOrd="0" destOrd="0" presId="urn:microsoft.com/office/officeart/2005/8/layout/vList5"/>
    <dgm:cxn modelId="{255E176B-E1F4-4D91-9D5A-930AFC8DF4ED}" srcId="{F2A8A9CD-A656-4D75-80DE-CC2FB74ACE3A}" destId="{828BDFEF-1EAA-419C-B3BA-B67649AFA033}" srcOrd="3" destOrd="0" parTransId="{F29D024F-2C7B-4C97-9B2A-4C62667B914F}" sibTransId="{A2E12FA3-ABC0-4960-8FDF-2960D7833B79}"/>
    <dgm:cxn modelId="{2C106B6D-FEAD-4632-B4CF-B9F18E74B69E}" srcId="{2641EC81-D25F-4120-B10F-29D5CF9E66A7}" destId="{73D1CCD8-A0C3-42E6-B7FE-53EFBA486DFB}" srcOrd="0" destOrd="0" parTransId="{62ACAC91-2830-4C84-B0DB-98C2826D2E16}" sibTransId="{916B5A3A-A341-4A2D-97EE-E55AA09BBC79}"/>
    <dgm:cxn modelId="{81DCCE4E-1980-4CDD-8CAB-A2D623E857D2}" type="presOf" srcId="{19C243D1-69DA-46BC-9D40-80C79701AEF3}" destId="{8C5C0F40-6400-4D94-9D64-5E3FD6B670E2}" srcOrd="0" destOrd="0" presId="urn:microsoft.com/office/officeart/2005/8/layout/vList5"/>
    <dgm:cxn modelId="{A35ED66E-3DED-4D8E-8605-59970CB28355}" type="presOf" srcId="{73D1CCD8-A0C3-42E6-B7FE-53EFBA486DFB}" destId="{0D28879F-4E3D-4AE7-B286-7F857154624E}" srcOrd="0" destOrd="0" presId="urn:microsoft.com/office/officeart/2005/8/layout/vList5"/>
    <dgm:cxn modelId="{C4727698-A84D-42E3-8CE5-24F54EA0126D}" srcId="{F2A8A9CD-A656-4D75-80DE-CC2FB74ACE3A}" destId="{C16954EF-D0AA-4BE9-9AD7-7FD7879287FD}" srcOrd="0" destOrd="0" parTransId="{E9AAA302-4A16-4445-B00A-62F89468A3E5}" sibTransId="{96356181-0184-44A8-BE83-E819721D8852}"/>
    <dgm:cxn modelId="{730FEE98-F210-450D-95D1-2B90AE87BDC1}" type="presOf" srcId="{50017320-EF96-49C7-B34B-C0E11F405C6D}" destId="{E56186A0-BFFE-4354-A28B-1030757ED1A7}" srcOrd="0" destOrd="0" presId="urn:microsoft.com/office/officeart/2005/8/layout/vList5"/>
    <dgm:cxn modelId="{0288369F-B461-45B9-B0A9-D68D60BD5B72}" srcId="{828BDFEF-1EAA-419C-B3BA-B67649AFA033}" destId="{7BE8AECF-767B-4AE8-BE2D-FF9A0A9DB74D}" srcOrd="0" destOrd="0" parTransId="{61855439-55BC-4F70-A0EC-8CAC99D76476}" sibTransId="{A6622594-9E75-492D-A5AC-504D5A40A4D9}"/>
    <dgm:cxn modelId="{E5A160CB-9AB7-4CB0-809A-270E479D3D65}" type="presOf" srcId="{2641EC81-D25F-4120-B10F-29D5CF9E66A7}" destId="{915D015E-8326-4FE9-A126-24D90604F1BE}" srcOrd="0" destOrd="0" presId="urn:microsoft.com/office/officeart/2005/8/layout/vList5"/>
    <dgm:cxn modelId="{1EAD2BDC-AEEE-4C2D-8179-CC404C2B8276}" type="presOf" srcId="{C16954EF-D0AA-4BE9-9AD7-7FD7879287FD}" destId="{28986F27-340E-44EB-8366-0D3FB132BB0C}" srcOrd="0" destOrd="0" presId="urn:microsoft.com/office/officeart/2005/8/layout/vList5"/>
    <dgm:cxn modelId="{ECD926E8-F0B8-4A0D-BF21-B2B579149F0A}" srcId="{50017320-EF96-49C7-B34B-C0E11F405C6D}" destId="{4D7E8D8D-A275-4DB5-9C29-11F36AC1D1CE}" srcOrd="0" destOrd="0" parTransId="{0EAC2A41-E14D-45A0-92D7-55AAB7924BAE}" sibTransId="{3AABC8B6-5452-4046-B8E7-507623A7B1DB}"/>
    <dgm:cxn modelId="{4C402DF4-F8C8-4E6A-ACC5-6B9BF553B3A6}" srcId="{F2A8A9CD-A656-4D75-80DE-CC2FB74ACE3A}" destId="{50017320-EF96-49C7-B34B-C0E11F405C6D}" srcOrd="2" destOrd="0" parTransId="{1187EC3B-FE06-40B9-B432-D8FE18EDDC06}" sibTransId="{CCF8BE7D-7ED0-403E-BECB-8D5DC7E1BA8E}"/>
    <dgm:cxn modelId="{BB086EF8-AF48-3146-AF97-4E71111923B7}" srcId="{C16954EF-D0AA-4BE9-9AD7-7FD7879287FD}" destId="{89645D19-7B44-0B49-8500-ECF7F9B1A414}" srcOrd="1" destOrd="0" parTransId="{896EB087-D153-C548-9708-146499A5FA75}" sibTransId="{2E9C6DC3-41B8-E840-BFFE-D2AF369B99BD}"/>
    <dgm:cxn modelId="{B6D44BFC-A698-4BA2-AEEC-BF9E9C2E2BEA}" type="presOf" srcId="{4D7E8D8D-A275-4DB5-9C29-11F36AC1D1CE}" destId="{E02D950B-98F7-4770-8858-84EEC160F472}" srcOrd="0" destOrd="0" presId="urn:microsoft.com/office/officeart/2005/8/layout/vList5"/>
    <dgm:cxn modelId="{5C72F85E-0462-4444-9F48-95D1633B1A3C}" type="presParOf" srcId="{CF662048-6F36-4F77-98C0-5DBDABAB09EE}" destId="{93D01043-A1C6-42AF-9377-E470BC576712}" srcOrd="0" destOrd="0" presId="urn:microsoft.com/office/officeart/2005/8/layout/vList5"/>
    <dgm:cxn modelId="{2AA51F24-FBE8-4344-AEF5-4B7DB6B6FB0D}" type="presParOf" srcId="{93D01043-A1C6-42AF-9377-E470BC576712}" destId="{28986F27-340E-44EB-8366-0D3FB132BB0C}" srcOrd="0" destOrd="0" presId="urn:microsoft.com/office/officeart/2005/8/layout/vList5"/>
    <dgm:cxn modelId="{EF8AE583-EBDB-4D1D-8D98-B2CB7DE498D0}" type="presParOf" srcId="{93D01043-A1C6-42AF-9377-E470BC576712}" destId="{8C5C0F40-6400-4D94-9D64-5E3FD6B670E2}" srcOrd="1" destOrd="0" presId="urn:microsoft.com/office/officeart/2005/8/layout/vList5"/>
    <dgm:cxn modelId="{41E5A65D-BCD3-4622-876F-CA72FF7DFCF6}" type="presParOf" srcId="{CF662048-6F36-4F77-98C0-5DBDABAB09EE}" destId="{C63CAA7E-54B8-4D28-87D5-1A25EB6FD752}" srcOrd="1" destOrd="0" presId="urn:microsoft.com/office/officeart/2005/8/layout/vList5"/>
    <dgm:cxn modelId="{90FBF3A4-3EF9-4FE9-AA26-F3DEBBE8E74F}" type="presParOf" srcId="{CF662048-6F36-4F77-98C0-5DBDABAB09EE}" destId="{D4C0155E-B16F-4244-B939-7BA5195418BD}" srcOrd="2" destOrd="0" presId="urn:microsoft.com/office/officeart/2005/8/layout/vList5"/>
    <dgm:cxn modelId="{B52E78AC-D4C9-4715-9AD9-EB518F6DA4F4}" type="presParOf" srcId="{D4C0155E-B16F-4244-B939-7BA5195418BD}" destId="{915D015E-8326-4FE9-A126-24D90604F1BE}" srcOrd="0" destOrd="0" presId="urn:microsoft.com/office/officeart/2005/8/layout/vList5"/>
    <dgm:cxn modelId="{C9A4951F-6887-4378-8347-41CBAE1102E1}" type="presParOf" srcId="{D4C0155E-B16F-4244-B939-7BA5195418BD}" destId="{0D28879F-4E3D-4AE7-B286-7F857154624E}" srcOrd="1" destOrd="0" presId="urn:microsoft.com/office/officeart/2005/8/layout/vList5"/>
    <dgm:cxn modelId="{FB441A41-6710-495E-9C94-5EDB726F54C4}" type="presParOf" srcId="{CF662048-6F36-4F77-98C0-5DBDABAB09EE}" destId="{DAA692A7-05C0-4FDB-9720-F15CF8FF966B}" srcOrd="3" destOrd="0" presId="urn:microsoft.com/office/officeart/2005/8/layout/vList5"/>
    <dgm:cxn modelId="{5B655E78-02C7-4F91-B359-012876316755}" type="presParOf" srcId="{CF662048-6F36-4F77-98C0-5DBDABAB09EE}" destId="{609D176C-D63B-4593-82BF-3A5006CC9296}" srcOrd="4" destOrd="0" presId="urn:microsoft.com/office/officeart/2005/8/layout/vList5"/>
    <dgm:cxn modelId="{91115E5A-D96D-4D3D-8025-AF6F9F013701}" type="presParOf" srcId="{609D176C-D63B-4593-82BF-3A5006CC9296}" destId="{E56186A0-BFFE-4354-A28B-1030757ED1A7}" srcOrd="0" destOrd="0" presId="urn:microsoft.com/office/officeart/2005/8/layout/vList5"/>
    <dgm:cxn modelId="{079B23E8-0CDC-473A-8B83-09858EABDD81}" type="presParOf" srcId="{609D176C-D63B-4593-82BF-3A5006CC9296}" destId="{E02D950B-98F7-4770-8858-84EEC160F472}" srcOrd="1" destOrd="0" presId="urn:microsoft.com/office/officeart/2005/8/layout/vList5"/>
    <dgm:cxn modelId="{538ABC7C-256A-4B7B-ABF4-0415451EA867}" type="presParOf" srcId="{CF662048-6F36-4F77-98C0-5DBDABAB09EE}" destId="{C5DE1417-2041-4D53-855C-05D6F368FB87}" srcOrd="5" destOrd="0" presId="urn:microsoft.com/office/officeart/2005/8/layout/vList5"/>
    <dgm:cxn modelId="{BE142D1C-C7B8-4FCC-80DE-434F994CBEA9}" type="presParOf" srcId="{CF662048-6F36-4F77-98C0-5DBDABAB09EE}" destId="{062793E2-1D4D-4514-B710-E610C01A1E7D}" srcOrd="6" destOrd="0" presId="urn:microsoft.com/office/officeart/2005/8/layout/vList5"/>
    <dgm:cxn modelId="{E83873D0-B592-4034-BD50-1FC38C8FD0E8}" type="presParOf" srcId="{062793E2-1D4D-4514-B710-E610C01A1E7D}" destId="{329F1991-8A67-445B-AEDE-B10EBD91521A}" srcOrd="0" destOrd="0" presId="urn:microsoft.com/office/officeart/2005/8/layout/vList5"/>
    <dgm:cxn modelId="{ACEC7845-0F24-4CA9-B684-F4536C1F210F}" type="presParOf" srcId="{062793E2-1D4D-4514-B710-E610C01A1E7D}" destId="{FC1EC3AB-608F-4209-8DE4-BD60B5E5A62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C0F40-6400-4D94-9D64-5E3FD6B670E2}">
      <dsp:nvSpPr>
        <dsp:cNvPr id="0" name=""/>
        <dsp:cNvSpPr/>
      </dsp:nvSpPr>
      <dsp:spPr>
        <a:xfrm rot="5400000">
          <a:off x="4020641" y="-2086163"/>
          <a:ext cx="949615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Current Senior Leaders in schools, Trusts or Local Authorities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Assistant Headteachers, Deputy Heads, Aspiring Headteachers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US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Aspirate Senior Leaders*</a:t>
          </a: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Serving Headteachers, Trust Central Team members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123968"/>
        <a:ext cx="5230809" cy="856903"/>
      </dsp:txXfrm>
    </dsp:sp>
    <dsp:sp modelId="{28986F27-340E-44EB-8366-0D3FB132BB0C}">
      <dsp:nvSpPr>
        <dsp:cNvPr id="0" name=""/>
        <dsp:cNvSpPr/>
      </dsp:nvSpPr>
      <dsp:spPr>
        <a:xfrm>
          <a:off x="0" y="2287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For whom</a:t>
          </a:r>
          <a:endParaRPr lang="en-US" sz="2000" b="1" kern="1200" dirty="0"/>
        </a:p>
      </dsp:txBody>
      <dsp:txXfrm>
        <a:off x="53710" y="55997"/>
        <a:ext cx="1749135" cy="992843"/>
      </dsp:txXfrm>
    </dsp:sp>
    <dsp:sp modelId="{0D28879F-4E3D-4AE7-B286-7F857154624E}">
      <dsp:nvSpPr>
        <dsp:cNvPr id="0" name=""/>
        <dsp:cNvSpPr/>
      </dsp:nvSpPr>
      <dsp:spPr>
        <a:xfrm rot="5400000">
          <a:off x="4055343" y="-930886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12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MSc in Education Leadership and Management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12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L7 Senior Leader Apprenticeship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1310559"/>
        <a:ext cx="5234197" cy="794275"/>
      </dsp:txXfrm>
    </dsp:sp>
    <dsp:sp modelId="{915D015E-8326-4FE9-A126-24D90604F1BE}">
      <dsp:nvSpPr>
        <dsp:cNvPr id="0" name=""/>
        <dsp:cNvSpPr/>
      </dsp:nvSpPr>
      <dsp:spPr>
        <a:xfrm>
          <a:off x="0" y="1157564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Qualifications</a:t>
          </a:r>
          <a:endParaRPr lang="en-US" sz="2000" b="1" kern="1200" dirty="0"/>
        </a:p>
      </dsp:txBody>
      <dsp:txXfrm>
        <a:off x="53710" y="1211274"/>
        <a:ext cx="1749135" cy="992843"/>
      </dsp:txXfrm>
    </dsp:sp>
    <dsp:sp modelId="{E02D950B-98F7-4770-8858-84EEC160F472}">
      <dsp:nvSpPr>
        <dsp:cNvPr id="0" name=""/>
        <dsp:cNvSpPr/>
      </dsp:nvSpPr>
      <dsp:spPr>
        <a:xfrm rot="5400000">
          <a:off x="4055343" y="224390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Bachelors Degree (2:2 or above)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GCSE (C or above) in English and Maths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Currently in a leadership role in school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2465835"/>
        <a:ext cx="5234197" cy="794275"/>
      </dsp:txXfrm>
    </dsp:sp>
    <dsp:sp modelId="{E56186A0-BFFE-4354-A28B-1030757ED1A7}">
      <dsp:nvSpPr>
        <dsp:cNvPr id="0" name=""/>
        <dsp:cNvSpPr/>
      </dsp:nvSpPr>
      <dsp:spPr>
        <a:xfrm>
          <a:off x="0" y="2312841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Eligibility </a:t>
          </a:r>
          <a:endParaRPr lang="en-US" sz="2000" b="1" kern="1200" dirty="0"/>
        </a:p>
      </dsp:txBody>
      <dsp:txXfrm>
        <a:off x="53710" y="2366551"/>
        <a:ext cx="1749135" cy="992843"/>
      </dsp:txXfrm>
    </dsp:sp>
    <dsp:sp modelId="{FC1EC3AB-608F-4209-8DE4-BD60B5E5A622}">
      <dsp:nvSpPr>
        <dsp:cNvPr id="0" name=""/>
        <dsp:cNvSpPr/>
      </dsp:nvSpPr>
      <dsp:spPr>
        <a:xfrm rot="5400000">
          <a:off x="4055343" y="1379667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£14,000 (funded by the apprenticeship levy)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3621112"/>
        <a:ext cx="5234197" cy="794275"/>
      </dsp:txXfrm>
    </dsp:sp>
    <dsp:sp modelId="{329F1991-8A67-445B-AEDE-B10EBD91521A}">
      <dsp:nvSpPr>
        <dsp:cNvPr id="0" name=""/>
        <dsp:cNvSpPr/>
      </dsp:nvSpPr>
      <dsp:spPr>
        <a:xfrm>
          <a:off x="0" y="3468118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Price</a:t>
          </a:r>
          <a:endParaRPr lang="en-US" sz="2000" b="1" kern="1200" dirty="0"/>
        </a:p>
      </dsp:txBody>
      <dsp:txXfrm>
        <a:off x="53710" y="3521828"/>
        <a:ext cx="1749135" cy="992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C0F40-6400-4D94-9D64-5E3FD6B670E2}">
      <dsp:nvSpPr>
        <dsp:cNvPr id="0" name=""/>
        <dsp:cNvSpPr/>
      </dsp:nvSpPr>
      <dsp:spPr>
        <a:xfrm rot="5400000">
          <a:off x="4055343" y="-2086163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Emerging middle leaders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School Business Managers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For teaching and non-teaching leaders</a:t>
          </a:r>
        </a:p>
      </dsp:txBody>
      <dsp:txXfrm rot="-5400000">
        <a:off x="1856866" y="155282"/>
        <a:ext cx="5234197" cy="794275"/>
      </dsp:txXfrm>
    </dsp:sp>
    <dsp:sp modelId="{28986F27-340E-44EB-8366-0D3FB132BB0C}">
      <dsp:nvSpPr>
        <dsp:cNvPr id="0" name=""/>
        <dsp:cNvSpPr/>
      </dsp:nvSpPr>
      <dsp:spPr>
        <a:xfrm>
          <a:off x="0" y="2287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For whom</a:t>
          </a:r>
          <a:endParaRPr lang="en-US" sz="2000" b="1" kern="1200" dirty="0"/>
        </a:p>
      </dsp:txBody>
      <dsp:txXfrm>
        <a:off x="53710" y="55997"/>
        <a:ext cx="1749135" cy="992843"/>
      </dsp:txXfrm>
    </dsp:sp>
    <dsp:sp modelId="{0D28879F-4E3D-4AE7-B286-7F857154624E}">
      <dsp:nvSpPr>
        <dsp:cNvPr id="0" name=""/>
        <dsp:cNvSpPr/>
      </dsp:nvSpPr>
      <dsp:spPr>
        <a:xfrm rot="5400000">
          <a:off x="4055343" y="-930886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12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Level 5 Departmental/Operations Manager Apprenticeship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1310559"/>
        <a:ext cx="5234197" cy="794275"/>
      </dsp:txXfrm>
    </dsp:sp>
    <dsp:sp modelId="{915D015E-8326-4FE9-A126-24D90604F1BE}">
      <dsp:nvSpPr>
        <dsp:cNvPr id="0" name=""/>
        <dsp:cNvSpPr/>
      </dsp:nvSpPr>
      <dsp:spPr>
        <a:xfrm>
          <a:off x="0" y="1157564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Qualifications</a:t>
          </a:r>
          <a:endParaRPr lang="en-US" sz="2000" b="1" kern="1200" dirty="0"/>
        </a:p>
      </dsp:txBody>
      <dsp:txXfrm>
        <a:off x="53710" y="1211274"/>
        <a:ext cx="1749135" cy="992843"/>
      </dsp:txXfrm>
    </dsp:sp>
    <dsp:sp modelId="{E02D950B-98F7-4770-8858-84EEC160F472}">
      <dsp:nvSpPr>
        <dsp:cNvPr id="0" name=""/>
        <dsp:cNvSpPr/>
      </dsp:nvSpPr>
      <dsp:spPr>
        <a:xfrm rot="5400000">
          <a:off x="4055343" y="224390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>
              <a:solidFill>
                <a:schemeClr val="tx1">
                  <a:lumMod val="95000"/>
                  <a:lumOff val="5000"/>
                </a:schemeClr>
              </a:solidFill>
            </a:rPr>
            <a:t>GCSE (C or above) in English and Maths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Line Management Role</a:t>
          </a:r>
        </a:p>
      </dsp:txBody>
      <dsp:txXfrm rot="-5400000">
        <a:off x="1856866" y="2465835"/>
        <a:ext cx="5234197" cy="794275"/>
      </dsp:txXfrm>
    </dsp:sp>
    <dsp:sp modelId="{E56186A0-BFFE-4354-A28B-1030757ED1A7}">
      <dsp:nvSpPr>
        <dsp:cNvPr id="0" name=""/>
        <dsp:cNvSpPr/>
      </dsp:nvSpPr>
      <dsp:spPr>
        <a:xfrm>
          <a:off x="0" y="2312841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Eligibility </a:t>
          </a:r>
          <a:endParaRPr lang="en-US" sz="2000" b="1" kern="1200" dirty="0"/>
        </a:p>
      </dsp:txBody>
      <dsp:txXfrm>
        <a:off x="53710" y="2366551"/>
        <a:ext cx="1749135" cy="992843"/>
      </dsp:txXfrm>
    </dsp:sp>
    <dsp:sp modelId="{FC1EC3AB-608F-4209-8DE4-BD60B5E5A622}">
      <dsp:nvSpPr>
        <dsp:cNvPr id="0" name=""/>
        <dsp:cNvSpPr/>
      </dsp:nvSpPr>
      <dsp:spPr>
        <a:xfrm rot="5400000">
          <a:off x="4055343" y="1379667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£7000 (funded by the apprenticeship levy)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3621112"/>
        <a:ext cx="5234197" cy="794275"/>
      </dsp:txXfrm>
    </dsp:sp>
    <dsp:sp modelId="{329F1991-8A67-445B-AEDE-B10EBD91521A}">
      <dsp:nvSpPr>
        <dsp:cNvPr id="0" name=""/>
        <dsp:cNvSpPr/>
      </dsp:nvSpPr>
      <dsp:spPr>
        <a:xfrm>
          <a:off x="0" y="3468118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Price</a:t>
          </a:r>
          <a:endParaRPr lang="en-US" sz="2000" b="1" kern="1200" dirty="0"/>
        </a:p>
      </dsp:txBody>
      <dsp:txXfrm>
        <a:off x="53710" y="3521828"/>
        <a:ext cx="1749135" cy="9928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C0F40-6400-4D94-9D64-5E3FD6B670E2}">
      <dsp:nvSpPr>
        <dsp:cNvPr id="0" name=""/>
        <dsp:cNvSpPr/>
      </dsp:nvSpPr>
      <dsp:spPr>
        <a:xfrm rot="5400000">
          <a:off x="3991334" y="-2128695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Emerging Leaders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RQT+2/3</a:t>
          </a: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HLTAs and TAs</a:t>
          </a:r>
        </a:p>
      </dsp:txBody>
      <dsp:txXfrm rot="-5400000">
        <a:off x="1792857" y="112750"/>
        <a:ext cx="5234197" cy="794275"/>
      </dsp:txXfrm>
    </dsp:sp>
    <dsp:sp modelId="{28986F27-340E-44EB-8366-0D3FB132BB0C}">
      <dsp:nvSpPr>
        <dsp:cNvPr id="0" name=""/>
        <dsp:cNvSpPr/>
      </dsp:nvSpPr>
      <dsp:spPr>
        <a:xfrm>
          <a:off x="0" y="2287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For whom</a:t>
          </a:r>
          <a:endParaRPr lang="en-US" sz="2000" b="1" kern="1200" dirty="0"/>
        </a:p>
      </dsp:txBody>
      <dsp:txXfrm>
        <a:off x="53710" y="55997"/>
        <a:ext cx="1749135" cy="992843"/>
      </dsp:txXfrm>
    </dsp:sp>
    <dsp:sp modelId="{0D28879F-4E3D-4AE7-B286-7F857154624E}">
      <dsp:nvSpPr>
        <dsp:cNvPr id="0" name=""/>
        <dsp:cNvSpPr/>
      </dsp:nvSpPr>
      <dsp:spPr>
        <a:xfrm rot="5400000">
          <a:off x="4055343" y="-930886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12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Level 3 Team Leader/Supervisor apprenticeship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1310559"/>
        <a:ext cx="5234197" cy="794275"/>
      </dsp:txXfrm>
    </dsp:sp>
    <dsp:sp modelId="{915D015E-8326-4FE9-A126-24D90604F1BE}">
      <dsp:nvSpPr>
        <dsp:cNvPr id="0" name=""/>
        <dsp:cNvSpPr/>
      </dsp:nvSpPr>
      <dsp:spPr>
        <a:xfrm>
          <a:off x="0" y="1157564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Qualifications</a:t>
          </a:r>
          <a:endParaRPr lang="en-US" sz="2000" b="1" kern="1200" dirty="0"/>
        </a:p>
      </dsp:txBody>
      <dsp:txXfrm>
        <a:off x="53710" y="1211274"/>
        <a:ext cx="1749135" cy="992843"/>
      </dsp:txXfrm>
    </dsp:sp>
    <dsp:sp modelId="{E02D950B-98F7-4770-8858-84EEC160F472}">
      <dsp:nvSpPr>
        <dsp:cNvPr id="0" name=""/>
        <dsp:cNvSpPr/>
      </dsp:nvSpPr>
      <dsp:spPr>
        <a:xfrm rot="5400000">
          <a:off x="4055343" y="224390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GCSE in English &amp; Maths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2465835"/>
        <a:ext cx="5234197" cy="794275"/>
      </dsp:txXfrm>
    </dsp:sp>
    <dsp:sp modelId="{E56186A0-BFFE-4354-A28B-1030757ED1A7}">
      <dsp:nvSpPr>
        <dsp:cNvPr id="0" name=""/>
        <dsp:cNvSpPr/>
      </dsp:nvSpPr>
      <dsp:spPr>
        <a:xfrm>
          <a:off x="0" y="2312841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Eligibility </a:t>
          </a:r>
          <a:endParaRPr lang="en-US" sz="2000" b="1" kern="1200" dirty="0"/>
        </a:p>
      </dsp:txBody>
      <dsp:txXfrm>
        <a:off x="53710" y="2366551"/>
        <a:ext cx="1749135" cy="992843"/>
      </dsp:txXfrm>
    </dsp:sp>
    <dsp:sp modelId="{FC1EC3AB-608F-4209-8DE4-BD60B5E5A622}">
      <dsp:nvSpPr>
        <dsp:cNvPr id="0" name=""/>
        <dsp:cNvSpPr/>
      </dsp:nvSpPr>
      <dsp:spPr>
        <a:xfrm rot="5400000">
          <a:off x="4055343" y="1379667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£4,500 (funded by the apprenticeship levy)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3621112"/>
        <a:ext cx="5234197" cy="794275"/>
      </dsp:txXfrm>
    </dsp:sp>
    <dsp:sp modelId="{329F1991-8A67-445B-AEDE-B10EBD91521A}">
      <dsp:nvSpPr>
        <dsp:cNvPr id="0" name=""/>
        <dsp:cNvSpPr/>
      </dsp:nvSpPr>
      <dsp:spPr>
        <a:xfrm>
          <a:off x="0" y="3468118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Price</a:t>
          </a:r>
          <a:endParaRPr lang="en-US" sz="2000" b="1" kern="1200" dirty="0"/>
        </a:p>
      </dsp:txBody>
      <dsp:txXfrm>
        <a:off x="53710" y="3521828"/>
        <a:ext cx="1749135" cy="992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24425-19BB-624B-9BB1-C710AF593C90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9BC1B-DF0D-7F45-9A11-B094F4C4B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8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4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9BC1B-DF0D-7F45-9A11-B094F4C4B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12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9BC1B-DF0D-7F45-9A11-B094F4C4B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413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06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9BC1B-DF0D-7F45-9A11-B094F4C4B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68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9BC1B-DF0D-7F45-9A11-B094F4C4B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43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9BC1B-DF0D-7F45-9A11-B094F4C4B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14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9BC1B-DF0D-7F45-9A11-B094F4C4B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68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0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9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82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48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7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1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and image - Blan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132C918C-7EDE-9241-9A8A-3E67446158B0}"/>
              </a:ext>
            </a:extLst>
          </p:cNvPr>
          <p:cNvSpPr txBox="1">
            <a:spLocks/>
          </p:cNvSpPr>
          <p:nvPr userDrawn="1"/>
        </p:nvSpPr>
        <p:spPr>
          <a:xfrm>
            <a:off x="377528" y="5119290"/>
            <a:ext cx="11133057" cy="50182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128786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508F-DEF2-3B4D-9B2D-303463F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4" y="118145"/>
            <a:ext cx="10848780" cy="732647"/>
          </a:xfrm>
          <a:prstGeom prst="rect">
            <a:avLst/>
          </a:prstGeo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ED33-F2EB-5641-9F3C-B9DDBF75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4" y="1123106"/>
            <a:ext cx="10848780" cy="28208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8FE29-C092-EA42-BC1C-3969CA51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667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395A6E-B320-474D-BD60-E5797EBE59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70F298A-861D-EF4F-A88F-0CB1A841614A}"/>
              </a:ext>
            </a:extLst>
          </p:cNvPr>
          <p:cNvSpPr/>
          <p:nvPr userDrawn="1"/>
        </p:nvSpPr>
        <p:spPr>
          <a:xfrm>
            <a:off x="685333" y="929209"/>
            <a:ext cx="1084878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4713976-4C97-8F4C-942C-DC636B6C4B7A}"/>
              </a:ext>
            </a:extLst>
          </p:cNvPr>
          <p:cNvSpPr/>
          <p:nvPr userDrawn="1"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2125CAB5-9D6F-2E4C-86FB-839218685AED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58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508F-DEF2-3B4D-9B2D-303463F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4" y="427406"/>
            <a:ext cx="10848780" cy="1147664"/>
          </a:xfrm>
          <a:prstGeom prst="rect">
            <a:avLst/>
          </a:prstGeo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ED33-F2EB-5641-9F3C-B9DDBF75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4" y="1847383"/>
            <a:ext cx="10921209" cy="28208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70F298A-861D-EF4F-A88F-0CB1A841614A}"/>
              </a:ext>
            </a:extLst>
          </p:cNvPr>
          <p:cNvSpPr/>
          <p:nvPr userDrawn="1"/>
        </p:nvSpPr>
        <p:spPr>
          <a:xfrm>
            <a:off x="685333" y="1653486"/>
            <a:ext cx="1084878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C51ECC5-FFC9-634E-934B-470FA90C5310}"/>
              </a:ext>
            </a:extLst>
          </p:cNvPr>
          <p:cNvSpPr/>
          <p:nvPr userDrawn="1"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633D8227-625B-6E48-A582-B9F3959AABF6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85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 Page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3E7975-FDD8-FD42-A715-BB589B831E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471996-5275-9D4E-BB0D-4AEDB1959BBA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43363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sk Page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3E7975-FDD8-FD42-A715-BB589B831E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89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 Page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8D37D3BB-41E9-7049-83FA-731F315444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9729568-F8CA-914F-AA23-2B2482EA653B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471996-5275-9D4E-BB0D-4AEDB1959BBA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86E64F-D60C-394C-A57B-FD9C3D3D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667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395A6E-B320-474D-BD60-E5797EBE59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7F2C8-5E46-5340-ADF8-685F542AC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35200"/>
            <a:ext cx="9829800" cy="2387600"/>
          </a:xfrm>
          <a:prstGeom prst="rect">
            <a:avLst/>
          </a:prstGeom>
        </p:spPr>
        <p:txBody>
          <a:bodyPr anchor="ctr" anchorCtr="0"/>
          <a:lstStyle>
            <a:lvl1pPr algn="l"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6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 Page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an, table, sitting&#10;&#10;Description automatically generated">
            <a:extLst>
              <a:ext uri="{FF2B5EF4-FFF2-40B4-BE49-F238E27FC236}">
                <a16:creationId xmlns:a16="http://schemas.microsoft.com/office/drawing/2014/main" id="{95BCF64E-618C-C341-A8F1-D88CA4C51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94" y="0"/>
            <a:ext cx="12203694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8F7343-7E5B-C041-82A8-A431F099E5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A9E2">
                  <a:alpha val="74000"/>
                </a:srgbClr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2007F6DC-5ED8-EE40-947C-D477F75ABC3E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047DD5-6158-C34F-8548-055AB4080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35200"/>
            <a:ext cx="9829800" cy="2387600"/>
          </a:xfrm>
          <a:prstGeom prst="rect">
            <a:avLst/>
          </a:prstGeom>
        </p:spPr>
        <p:txBody>
          <a:bodyPr anchor="ctr" anchorCtr="0"/>
          <a:lstStyle>
            <a:lvl1pPr algn="l"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and image_Al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ED33-F2EB-5641-9F3C-B9DDBF75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179" y="2689355"/>
            <a:ext cx="7003773" cy="28208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A79F1B52-1490-5A4C-B0D3-933136DC4413}"/>
              </a:ext>
            </a:extLst>
          </p:cNvPr>
          <p:cNvSpPr/>
          <p:nvPr userDrawn="1"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F92B4B8F-224C-1F44-BD49-B7A1FB45B98E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17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and image_Alt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508F-DEF2-3B4D-9B2D-303463F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179" y="1269378"/>
            <a:ext cx="7003773" cy="1147664"/>
          </a:xfrm>
          <a:prstGeom prst="rect">
            <a:avLst/>
          </a:prstGeo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ED33-F2EB-5641-9F3C-B9DDBF75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179" y="2689355"/>
            <a:ext cx="7003773" cy="28208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8FE29-C092-EA42-BC1C-3969CA51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667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395A6E-B320-474D-BD60-E5797EBE5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412983A-B7E1-3B44-9733-BA01DFCA0AEB}"/>
              </a:ext>
            </a:extLst>
          </p:cNvPr>
          <p:cNvSpPr/>
          <p:nvPr userDrawn="1"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7E4C7E8-888A-5E4F-899C-0D0CCAFFF005}"/>
              </a:ext>
            </a:extLst>
          </p:cNvPr>
          <p:cNvSpPr/>
          <p:nvPr userDrawn="1"/>
        </p:nvSpPr>
        <p:spPr>
          <a:xfrm>
            <a:off x="4723179" y="2495459"/>
            <a:ext cx="6545104" cy="0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A79F1B52-1490-5A4C-B0D3-933136DC4413}"/>
              </a:ext>
            </a:extLst>
          </p:cNvPr>
          <p:cNvSpPr/>
          <p:nvPr userDrawn="1"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69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29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1" r:id="rId2"/>
    <p:sldLayoutId id="2147483709" r:id="rId3"/>
    <p:sldLayoutId id="2147483679" r:id="rId4"/>
    <p:sldLayoutId id="2147483723" r:id="rId5"/>
    <p:sldLayoutId id="2147483680" r:id="rId6"/>
    <p:sldLayoutId id="2147483705" r:id="rId7"/>
    <p:sldLayoutId id="2147483689" r:id="rId8"/>
    <p:sldLayoutId id="214748369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3555B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5A9E1"/>
        </a:buClr>
        <a:buFont typeface="Arial" panose="020B0604020202020204" pitchFamily="34" charset="0"/>
        <a:buChar char="•"/>
        <a:defRPr sz="2400" kern="1200">
          <a:solidFill>
            <a:srgbClr val="53555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A9E1"/>
        </a:buClr>
        <a:buFont typeface="Arial" panose="020B0604020202020204" pitchFamily="34" charset="0"/>
        <a:buChar char="•"/>
        <a:defRPr sz="2000" kern="1200">
          <a:solidFill>
            <a:srgbClr val="53555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A9E1"/>
        </a:buClr>
        <a:buFont typeface="Arial" panose="020B0604020202020204" pitchFamily="34" charset="0"/>
        <a:buChar char="•"/>
        <a:defRPr sz="1800" kern="1200">
          <a:solidFill>
            <a:srgbClr val="5355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A9E1"/>
        </a:buClr>
        <a:buFont typeface="Arial" panose="020B0604020202020204" pitchFamily="34" charset="0"/>
        <a:buChar char="•"/>
        <a:defRPr sz="1600" kern="1200">
          <a:solidFill>
            <a:srgbClr val="53555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A9E1"/>
        </a:buClr>
        <a:buFont typeface="Arial" panose="020B0604020202020204" pitchFamily="34" charset="0"/>
        <a:buChar char="•"/>
        <a:defRPr sz="1400" kern="1200">
          <a:solidFill>
            <a:srgbClr val="5355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global-uploads.webflow.com/5dcd2f86137dcb4abd284713/624421fa4ff3491d8e189e85_Senior%20Leadership%20Programme%20...pdf" TargetMode="External"/><Relationship Id="rId4" Type="http://schemas.openxmlformats.org/officeDocument/2006/relationships/hyperlink" Target="https://www.nationaleducation.college/programme/senior-leadershi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2.xml"/><Relationship Id="rId10" Type="http://schemas.openxmlformats.org/officeDocument/2006/relationships/hyperlink" Target="https://global-uploads.webflow.com/5dcd2f86137dcb4abd284713/61fe9546167a6612b04e875e_L5%20Education%20Management%20Programme.pdf" TargetMode="External"/><Relationship Id="rId4" Type="http://schemas.openxmlformats.org/officeDocument/2006/relationships/diagramLayout" Target="../diagrams/layout2.xml"/><Relationship Id="rId9" Type="http://schemas.openxmlformats.org/officeDocument/2006/relationships/hyperlink" Target="https://www.nationaleducation.college/programme/education-managemen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hyperlink" Target="https://global-uploads.webflow.com/5dcd2f86137dcb4abd284713/61fe9546167a6612b04e875e_L5%20Education%20Management%20Programme.pdf" TargetMode="External"/><Relationship Id="rId4" Type="http://schemas.openxmlformats.org/officeDocument/2006/relationships/hyperlink" Target="https://www.nationaleducation.college/programme/education-management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hyperlink" Target="https://global-uploads.webflow.com/5dcd2f86137dcb4abd284713/62222f6b04042c17476bc1e3_Future%20Leaders%20Programme.pdf" TargetMode="External"/><Relationship Id="rId5" Type="http://schemas.openxmlformats.org/officeDocument/2006/relationships/diagramQuickStyle" Target="../diagrams/quickStyle3.xml"/><Relationship Id="rId10" Type="http://schemas.openxmlformats.org/officeDocument/2006/relationships/hyperlink" Target="https://nationaleducation.college/programme/future-leaders" TargetMode="External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lobal-uploads.webflow.com/5dcd2f86137dcb4abd284713/62222f6b04042c17476bc1e3_Future%20Leaders%20Programme.pdf" TargetMode="External"/><Relationship Id="rId5" Type="http://schemas.openxmlformats.org/officeDocument/2006/relationships/hyperlink" Target="https://nationaleducation.college/programme/future-leaders" TargetMode="Externa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education.colleg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hyperlink" Target="https://www.eventbrite.co.uk/e/cpd-for-early-years-leaders-level-7-with-msc-level-5-apprenticeships-tickets-27770106034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lendly.com/charlee-kilbey/15min?month=2022-05" TargetMode="External"/><Relationship Id="rId7" Type="http://schemas.openxmlformats.org/officeDocument/2006/relationships/hyperlink" Target="https://twitter.com/search?q=%23ourNCEjourney&amp;src=typeahead_click&amp;f=live" TargetMode="External"/><Relationship Id="rId2" Type="http://schemas.openxmlformats.org/officeDocument/2006/relationships/hyperlink" Target="mailto:Charlee.kilbey@nationaleducation.colleg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lobal-uploads.webflow.com/5dcd2f86137dcbe9292846ef/6149cc6d573487bef0af85f6_Hear%20from%20our%20learners.pdf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www.nationaleducation.colleg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-uploads.webflow.com/5dcd2f86137dcbe9292846ef/61601bd2935c2406fc9146ba_WHITE%20PAPER%20Apprenticeship%20Levy%20and%20Schools.pdf" TargetMode="External"/><Relationship Id="rId2" Type="http://schemas.openxmlformats.org/officeDocument/2006/relationships/hyperlink" Target="https://assets.publishing.service.gov.uk/government/uploads/system/uploads/attachment_data/file/843991/Guide_to_apprenticeships_for_schools.pdf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lobal-uploads.webflow.com/5dcd2f86137dcb4abd284713/5fbe271478e53eef223af758_Senior-Leadership-Programme.pdf" TargetMode="External"/><Relationship Id="rId5" Type="http://schemas.openxmlformats.org/officeDocument/2006/relationships/hyperlink" Target="https://www.nationaleducation.college/programme/senior-leadership" TargetMode="External"/><Relationship Id="rId4" Type="http://schemas.openxmlformats.org/officeDocument/2006/relationships/hyperlink" Target="https://download.apprenticeships.education.gov.uk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ssets.publishing.service.gov.uk/government/uploads/system/uploads/attachment_data/file/720362/A_guide_to_apprenticeships_for_the_school_workforce.pdf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uidance/transferring-apprenticeship-service-funds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lobal-uploads.webflow.com/5dcd2f86137dcb4abd284713/5fbe271478e53eef223af758_Senior-Leadership-Programme.pdf" TargetMode="External"/><Relationship Id="rId5" Type="http://schemas.openxmlformats.org/officeDocument/2006/relationships/hyperlink" Target="https://www.nationaleducation.college/programme/senior-leadership" TargetMode="External"/><Relationship Id="rId4" Type="http://schemas.openxmlformats.org/officeDocument/2006/relationships/hyperlink" Target="https://transfers.manage-apprenticeships.service.gov.uk/Opportuniti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fs.org.uk/uploads/R162-Annual-report-on-education-spending-in-england-schools.pdf" TargetMode="External"/><Relationship Id="rId4" Type="http://schemas.openxmlformats.org/officeDocument/2006/relationships/hyperlink" Target="https://assets.publishing.service.gov.uk/government/uploads/system/uploads/attachment_data/file/774325/Schools_costs_technical_note_Jan_2019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global-uploads.webflow.com/5dcd2f86137dcb4abd284713/624421fa4ff3491d8e189e85_Senior%20Leadership%20Programme%20...pdf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www.nationaleducation.college/programme/senior-leadershi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431" y="5142072"/>
            <a:ext cx="11133138" cy="501650"/>
          </a:xfrm>
          <a:prstGeom prst="rect">
            <a:avLst/>
          </a:prstGeom>
        </p:spPr>
        <p:txBody>
          <a:bodyPr lIns="0" anchor="ctr">
            <a:noAutofit/>
          </a:bodyPr>
          <a:lstStyle/>
          <a:p>
            <a:r>
              <a:rPr lang="en-GB" sz="3400" i="1" dirty="0"/>
              <a:t>NCE Partnership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1B28B4-C48A-3441-A454-16414EA2FBB1}"/>
              </a:ext>
            </a:extLst>
          </p:cNvPr>
          <p:cNvSpPr/>
          <p:nvPr/>
        </p:nvSpPr>
        <p:spPr>
          <a:xfrm>
            <a:off x="562301" y="5871373"/>
            <a:ext cx="5987473" cy="461665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GB" sz="2400" dirty="0">
                <a:solidFill>
                  <a:srgbClr val="53555B"/>
                </a:solidFill>
              </a:rPr>
              <a:t>Possibilities through the Apprenticeship Levy…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500D19-12BF-7041-BB9E-282A2EDBE1D0}"/>
              </a:ext>
            </a:extLst>
          </p:cNvPr>
          <p:cNvCxnSpPr>
            <a:cxnSpLocks/>
          </p:cNvCxnSpPr>
          <p:nvPr/>
        </p:nvCxnSpPr>
        <p:spPr>
          <a:xfrm>
            <a:off x="529431" y="5777367"/>
            <a:ext cx="7808745" cy="0"/>
          </a:xfrm>
          <a:prstGeom prst="line">
            <a:avLst/>
          </a:prstGeom>
          <a:ln w="22225">
            <a:gradFill>
              <a:gsLst>
                <a:gs pos="0">
                  <a:srgbClr val="25A9E1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DA8381-1214-474D-B9C6-953DD2E977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963" y="-18563"/>
            <a:ext cx="11404074" cy="4663381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3B2CED48-5A0B-4F40-BEC2-480D175E45E2}"/>
              </a:ext>
            </a:extLst>
          </p:cNvPr>
          <p:cNvSpPr/>
          <p:nvPr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9D87C5-6804-6D46-816C-8E5358053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7" t="3417"/>
          <a:stretch/>
        </p:blipFill>
        <p:spPr>
          <a:xfrm>
            <a:off x="9544360" y="5018512"/>
            <a:ext cx="2523805" cy="1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9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46406-6D64-B344-87FF-EB3B5E8BB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52" y="1329688"/>
            <a:ext cx="7383048" cy="4663009"/>
          </a:xfrm>
        </p:spPr>
        <p:txBody>
          <a:bodyPr/>
          <a:lstStyle/>
          <a:p>
            <a:r>
              <a:rPr lang="en-GB" b="1" dirty="0">
                <a:solidFill>
                  <a:srgbClr val="16A9E2"/>
                </a:solidFill>
              </a:rPr>
              <a:t>Module Content</a:t>
            </a:r>
            <a:endParaRPr lang="en-GB" dirty="0"/>
          </a:p>
          <a:p>
            <a:pPr marL="914400" lvl="1" indent="-457200">
              <a:buFont typeface="+mj-lt"/>
              <a:buAutoNum type="arabicPeriod"/>
            </a:pPr>
            <a:r>
              <a:rPr lang="en-GB" sz="1800" dirty="0"/>
              <a:t>Leading Strategy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 dirty="0"/>
              <a:t>Leading Transformation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 dirty="0"/>
              <a:t>Leading Operations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800" dirty="0"/>
              <a:t>Leading People </a:t>
            </a:r>
            <a:endParaRPr lang="en-US" dirty="0"/>
          </a:p>
          <a:p>
            <a:pPr marL="457200" lvl="1" indent="0">
              <a:buNone/>
            </a:pPr>
            <a:r>
              <a:rPr lang="en-US" b="1" dirty="0">
                <a:solidFill>
                  <a:srgbClr val="25A9E1"/>
                </a:solidFill>
              </a:rPr>
              <a:t>	</a:t>
            </a:r>
            <a:r>
              <a:rPr lang="en-US" b="1" u="sng" dirty="0">
                <a:solidFill>
                  <a:srgbClr val="25A9E1"/>
                </a:solidFill>
              </a:rPr>
              <a:t>Extension Pathway</a:t>
            </a:r>
            <a:r>
              <a:rPr lang="en-US" dirty="0">
                <a:solidFill>
                  <a:srgbClr val="25A9E1"/>
                </a:solidFill>
              </a:rPr>
              <a:t>: MSc. or MBA* Extension Modules (60 credit 	with Uni of Roehampton)</a:t>
            </a:r>
          </a:p>
          <a:p>
            <a:r>
              <a:rPr lang="en-US" b="1" dirty="0">
                <a:solidFill>
                  <a:srgbClr val="16A9E2"/>
                </a:solidFill>
              </a:rPr>
              <a:t>Format</a:t>
            </a:r>
          </a:p>
          <a:p>
            <a:pPr lvl="1"/>
            <a:r>
              <a:rPr lang="en-US" dirty="0"/>
              <a:t>24-month programme </a:t>
            </a:r>
            <a:r>
              <a:rPr lang="en-US" dirty="0">
                <a:solidFill>
                  <a:srgbClr val="25A9E1"/>
                </a:solidFill>
              </a:rPr>
              <a:t>+ 9 months MSc/MBA top up credits</a:t>
            </a:r>
          </a:p>
          <a:p>
            <a:pPr lvl="1"/>
            <a:r>
              <a:rPr lang="en-US" dirty="0"/>
              <a:t>First day of learning </a:t>
            </a:r>
            <a:r>
              <a:rPr lang="en-US"/>
              <a:t>and five </a:t>
            </a:r>
            <a:r>
              <a:rPr lang="en-US" dirty="0"/>
              <a:t>2-day Professional Learning Days</a:t>
            </a:r>
          </a:p>
          <a:p>
            <a:pPr lvl="1"/>
            <a:r>
              <a:rPr lang="en-US" dirty="0"/>
              <a:t>Assessment through four Reports, Strategic Business Proposal and presentation, Professional Discussion and a portfolio of evidence. MSc. and MBA pathways three 3,500-word essays </a:t>
            </a:r>
          </a:p>
          <a:p>
            <a:pPr lvl="1"/>
            <a:r>
              <a:rPr lang="en-US" dirty="0"/>
              <a:t>Monthly engagement, Off-the-Job (OTJ) training and 12-weekly Reviews (with Line Manager)</a:t>
            </a:r>
          </a:p>
          <a:p>
            <a:pPr lvl="1"/>
            <a:r>
              <a:rPr lang="en-US" dirty="0"/>
              <a:t>Support from dedicated tutor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FED8BF-FE1B-1443-983A-9AF34D0493F1}"/>
              </a:ext>
            </a:extLst>
          </p:cNvPr>
          <p:cNvSpPr txBox="1">
            <a:spLocks/>
          </p:cNvSpPr>
          <p:nvPr/>
        </p:nvSpPr>
        <p:spPr>
          <a:xfrm>
            <a:off x="4504517" y="-121920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7 Senior Leadership Programme</a:t>
            </a:r>
            <a:endParaRPr lang="en-US" sz="2600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355F4A49-C1CB-4346-A1A0-FBBBE732C378}"/>
              </a:ext>
            </a:extLst>
          </p:cNvPr>
          <p:cNvSpPr/>
          <p:nvPr/>
        </p:nvSpPr>
        <p:spPr>
          <a:xfrm>
            <a:off x="4504517" y="1104160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12078-6D6B-A048-8FED-674D5065D72D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A7603B-BB2A-E440-B036-5C921AFA0494}"/>
              </a:ext>
            </a:extLst>
          </p:cNvPr>
          <p:cNvSpPr/>
          <p:nvPr/>
        </p:nvSpPr>
        <p:spPr>
          <a:xfrm>
            <a:off x="10563242" y="207248"/>
            <a:ext cx="66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28EB04-D6A6-C94C-9241-BB6412B51151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BCF684-2DED-244D-BB6D-636E8D51020A}"/>
              </a:ext>
            </a:extLst>
          </p:cNvPr>
          <p:cNvSpPr txBox="1"/>
          <p:nvPr/>
        </p:nvSpPr>
        <p:spPr>
          <a:xfrm>
            <a:off x="10685162" y="682425"/>
            <a:ext cx="2344718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L7 SLP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DF5E4-D208-483C-9D03-69E3864ABFBF}"/>
              </a:ext>
            </a:extLst>
          </p:cNvPr>
          <p:cNvSpPr txBox="1"/>
          <p:nvPr/>
        </p:nvSpPr>
        <p:spPr>
          <a:xfrm>
            <a:off x="4504517" y="6296641"/>
            <a:ext cx="57111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For MBA Pathway, one off fee of £7,000 </a:t>
            </a:r>
          </a:p>
        </p:txBody>
      </p:sp>
    </p:spTree>
    <p:extLst>
      <p:ext uri="{BB962C8B-B14F-4D97-AF65-F5344CB8AC3E}">
        <p14:creationId xmlns:p14="http://schemas.microsoft.com/office/powerpoint/2010/main" val="184609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E0D4091-78C2-2E4A-AE24-8C2B77E15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59612"/>
              </p:ext>
            </p:extLst>
          </p:nvPr>
        </p:nvGraphicFramePr>
        <p:xfrm>
          <a:off x="4504517" y="1574519"/>
          <a:ext cx="7134343" cy="457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8CB11D15-8088-8543-A320-82F730D19DA6}"/>
              </a:ext>
            </a:extLst>
          </p:cNvPr>
          <p:cNvSpPr txBox="1">
            <a:spLocks/>
          </p:cNvSpPr>
          <p:nvPr/>
        </p:nvSpPr>
        <p:spPr>
          <a:xfrm>
            <a:off x="4504517" y="102383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5 Education</a:t>
            </a:r>
            <a:br>
              <a:rPr lang="en-GB" sz="2600" dirty="0"/>
            </a:br>
            <a:r>
              <a:rPr lang="en-GB" sz="2600" dirty="0"/>
              <a:t>Management Programme</a:t>
            </a:r>
            <a:endParaRPr lang="en-US" sz="2600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305F356-46B9-6A48-9E8C-6CBC51A70017}"/>
              </a:ext>
            </a:extLst>
          </p:cNvPr>
          <p:cNvSpPr/>
          <p:nvPr/>
        </p:nvSpPr>
        <p:spPr>
          <a:xfrm>
            <a:off x="4504517" y="1328463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66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94B855-0569-924B-995F-1B056FE0FDD3}"/>
              </a:ext>
            </a:extLst>
          </p:cNvPr>
          <p:cNvSpPr txBox="1"/>
          <p:nvPr/>
        </p:nvSpPr>
        <p:spPr>
          <a:xfrm>
            <a:off x="10576944" y="665272"/>
            <a:ext cx="2344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L5 Ed. Man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52BA9-CDDF-B64A-83F5-954C518B9B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3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66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94B855-0569-924B-995F-1B056FE0FDD3}"/>
              </a:ext>
            </a:extLst>
          </p:cNvPr>
          <p:cNvSpPr txBox="1"/>
          <p:nvPr/>
        </p:nvSpPr>
        <p:spPr>
          <a:xfrm>
            <a:off x="10576944" y="665272"/>
            <a:ext cx="234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L5 Ed. Man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52BA9-CDDF-B64A-83F5-954C518B9B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C830584-9A73-9649-A46D-FDEF8DC83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52" y="1524000"/>
            <a:ext cx="7004050" cy="5039358"/>
          </a:xfrm>
        </p:spPr>
        <p:txBody>
          <a:bodyPr/>
          <a:lstStyle/>
          <a:p>
            <a:r>
              <a:rPr lang="en-GB" b="1" dirty="0">
                <a:solidFill>
                  <a:srgbClr val="16A9E2"/>
                </a:solidFill>
              </a:rPr>
              <a:t>Module Content</a:t>
            </a:r>
          </a:p>
          <a:p>
            <a:pPr lvl="1"/>
            <a:r>
              <a:rPr lang="en-GB" dirty="0"/>
              <a:t>Leading People</a:t>
            </a:r>
          </a:p>
          <a:p>
            <a:pPr lvl="1"/>
            <a:r>
              <a:rPr lang="en-GB" dirty="0"/>
              <a:t>Operational Management</a:t>
            </a:r>
          </a:p>
          <a:p>
            <a:pPr lvl="1"/>
            <a:r>
              <a:rPr lang="en-GB" dirty="0"/>
              <a:t>Managing People and Building Relationships</a:t>
            </a:r>
          </a:p>
          <a:p>
            <a:pPr lvl="1"/>
            <a:r>
              <a:rPr lang="en-GB" dirty="0"/>
              <a:t>Personal Effectiveness and Decision Making</a:t>
            </a:r>
          </a:p>
          <a:p>
            <a:pPr lvl="1"/>
            <a:r>
              <a:rPr lang="en-GB" dirty="0"/>
              <a:t>Finance and Project Management</a:t>
            </a:r>
          </a:p>
          <a:p>
            <a:r>
              <a:rPr lang="en-US" b="1" dirty="0">
                <a:solidFill>
                  <a:srgbClr val="16A9E2"/>
                </a:solidFill>
              </a:rPr>
              <a:t>Format</a:t>
            </a:r>
          </a:p>
          <a:p>
            <a:pPr lvl="1"/>
            <a:r>
              <a:rPr lang="en-US" dirty="0"/>
              <a:t>19</a:t>
            </a:r>
            <a:r>
              <a:rPr lang="en-US" sz="1800" dirty="0"/>
              <a:t>-month programme</a:t>
            </a:r>
          </a:p>
          <a:p>
            <a:pPr lvl="1"/>
            <a:r>
              <a:rPr lang="en-US" sz="1800" dirty="0"/>
              <a:t>First day of learning and 12 online Professional Learning sessions </a:t>
            </a:r>
          </a:p>
          <a:p>
            <a:pPr lvl="1"/>
            <a:r>
              <a:rPr lang="en-US" sz="1800" dirty="0"/>
              <a:t>Delivery from Andy Buck and </a:t>
            </a:r>
            <a:r>
              <a:rPr lang="en-US" dirty="0"/>
              <a:t>other senior leaders/</a:t>
            </a:r>
            <a:r>
              <a:rPr lang="en-US" sz="1800" dirty="0"/>
              <a:t>headteachers</a:t>
            </a:r>
          </a:p>
          <a:p>
            <a:pPr lvl="1"/>
            <a:r>
              <a:rPr lang="en-US" sz="1800" dirty="0"/>
              <a:t>Assessment through a School Leadership Project, a portfolio of evidence and assignments</a:t>
            </a:r>
          </a:p>
          <a:p>
            <a:pPr lvl="1"/>
            <a:r>
              <a:rPr lang="en-US" dirty="0"/>
              <a:t>Support from dedicated tutor</a:t>
            </a:r>
            <a:endParaRPr lang="en-US" sz="1800" dirty="0"/>
          </a:p>
          <a:p>
            <a:pPr lvl="1"/>
            <a:r>
              <a:rPr lang="en-US" dirty="0"/>
              <a:t>Monthly engagement, Off-the-Job (OTJ) training and 12-weekly Reviews (with Line Manager)</a:t>
            </a:r>
          </a:p>
          <a:p>
            <a:pPr marL="457200" lvl="1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09CF2C3-6F65-1D4F-8245-A1AFA8F44449}"/>
              </a:ext>
            </a:extLst>
          </p:cNvPr>
          <p:cNvSpPr txBox="1">
            <a:spLocks/>
          </p:cNvSpPr>
          <p:nvPr/>
        </p:nvSpPr>
        <p:spPr>
          <a:xfrm>
            <a:off x="4504517" y="102383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5 Education</a:t>
            </a:r>
            <a:br>
              <a:rPr lang="en-GB" sz="2600" dirty="0"/>
            </a:br>
            <a:r>
              <a:rPr lang="en-GB" sz="2600" dirty="0"/>
              <a:t>Management Programme</a:t>
            </a:r>
            <a:endParaRPr lang="en-US" sz="2600" dirty="0"/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B1DB6290-0E61-6841-A04E-D14664B1AD4E}"/>
              </a:ext>
            </a:extLst>
          </p:cNvPr>
          <p:cNvSpPr/>
          <p:nvPr/>
        </p:nvSpPr>
        <p:spPr>
          <a:xfrm>
            <a:off x="4504517" y="1328463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506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E0D4091-78C2-2E4A-AE24-8C2B77E15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948116"/>
              </p:ext>
            </p:extLst>
          </p:nvPr>
        </p:nvGraphicFramePr>
        <p:xfrm>
          <a:off x="4504517" y="1574519"/>
          <a:ext cx="7134343" cy="457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8CB11D15-8088-8543-A320-82F730D19DA6}"/>
              </a:ext>
            </a:extLst>
          </p:cNvPr>
          <p:cNvSpPr txBox="1">
            <a:spLocks/>
          </p:cNvSpPr>
          <p:nvPr/>
        </p:nvSpPr>
        <p:spPr>
          <a:xfrm>
            <a:off x="4504517" y="102383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53555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Future Leaders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53555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Programme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53555B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305F356-46B9-6A48-9E8C-6CBC51A70017}"/>
              </a:ext>
            </a:extLst>
          </p:cNvPr>
          <p:cNvSpPr/>
          <p:nvPr/>
        </p:nvSpPr>
        <p:spPr>
          <a:xfrm>
            <a:off x="4504517" y="1328463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47664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66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352BA9-CDDF-B64A-83F5-954C518B9B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785565-9F77-6D43-98DA-F940CEB42E99}"/>
              </a:ext>
            </a:extLst>
          </p:cNvPr>
          <p:cNvSpPr txBox="1"/>
          <p:nvPr/>
        </p:nvSpPr>
        <p:spPr>
          <a:xfrm>
            <a:off x="10654706" y="692690"/>
            <a:ext cx="2344718" cy="383294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L3 Leaders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Brochure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ED447-856A-664E-A62A-BABC0AD37F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5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CB11D15-8088-8543-A320-82F730D19DA6}"/>
              </a:ext>
            </a:extLst>
          </p:cNvPr>
          <p:cNvSpPr txBox="1">
            <a:spLocks/>
          </p:cNvSpPr>
          <p:nvPr/>
        </p:nvSpPr>
        <p:spPr>
          <a:xfrm>
            <a:off x="4504517" y="102383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53555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Level 3 Future Leaders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53555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Programme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53555B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305F356-46B9-6A48-9E8C-6CBC51A70017}"/>
              </a:ext>
            </a:extLst>
          </p:cNvPr>
          <p:cNvSpPr/>
          <p:nvPr/>
        </p:nvSpPr>
        <p:spPr>
          <a:xfrm>
            <a:off x="4504517" y="1328463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714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352BA9-CDDF-B64A-83F5-954C518B9B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785565-9F77-6D43-98DA-F940CEB42E99}"/>
              </a:ext>
            </a:extLst>
          </p:cNvPr>
          <p:cNvSpPr txBox="1"/>
          <p:nvPr/>
        </p:nvSpPr>
        <p:spPr>
          <a:xfrm>
            <a:off x="10654706" y="692689"/>
            <a:ext cx="2344718" cy="5847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L3 Leaders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Brochure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ED447-856A-664E-A62A-BABC0AD37F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F407C9-CDEB-DF49-985F-DB4DFCD79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52" y="1478280"/>
            <a:ext cx="7004050" cy="5039358"/>
          </a:xfrm>
        </p:spPr>
        <p:txBody>
          <a:bodyPr/>
          <a:lstStyle/>
          <a:p>
            <a:r>
              <a:rPr lang="en-GB" b="1" dirty="0">
                <a:solidFill>
                  <a:srgbClr val="16A9E2"/>
                </a:solidFill>
              </a:rPr>
              <a:t>Module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600" dirty="0"/>
              <a:t>Delivering Strategy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600" dirty="0"/>
              <a:t>Delivering Transformation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600" dirty="0"/>
              <a:t>Delivering Operations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600" dirty="0"/>
              <a:t>Delivering People </a:t>
            </a:r>
            <a:endParaRPr lang="en-US" sz="1600" dirty="0"/>
          </a:p>
          <a:p>
            <a:r>
              <a:rPr lang="en-US" b="1" dirty="0">
                <a:solidFill>
                  <a:srgbClr val="16A9E2"/>
                </a:solidFill>
              </a:rPr>
              <a:t>Format</a:t>
            </a:r>
          </a:p>
          <a:p>
            <a:pPr lvl="1"/>
            <a:r>
              <a:rPr lang="en-US" sz="1600" dirty="0"/>
              <a:t>12-month programme</a:t>
            </a:r>
          </a:p>
          <a:p>
            <a:pPr lvl="1"/>
            <a:r>
              <a:rPr lang="en-US" sz="1600" dirty="0"/>
              <a:t>8 online professional learning sessions </a:t>
            </a:r>
          </a:p>
          <a:p>
            <a:pPr lvl="1"/>
            <a:r>
              <a:rPr lang="en-US" sz="1600" dirty="0"/>
              <a:t>Assessment by knowledge test, professional discussion around your online portfolio of evidence.</a:t>
            </a:r>
          </a:p>
          <a:p>
            <a:pPr lvl="1"/>
            <a:r>
              <a:rPr lang="en-US" sz="1600" dirty="0"/>
              <a:t>Support from Peer Learning Partners and Professional Learning Mentor</a:t>
            </a:r>
          </a:p>
          <a:p>
            <a:pPr lvl="1"/>
            <a:r>
              <a:rPr lang="en-US" sz="1600" dirty="0"/>
              <a:t>Access to online content, book club and podcasts.</a:t>
            </a:r>
          </a:p>
          <a:p>
            <a:pPr lvl="1"/>
            <a:r>
              <a:rPr lang="en-US" sz="1600" dirty="0"/>
              <a:t>Monthly engagement, Off-the-Job (OTJ) training and 12-weekly Reviews (with Line Manager)</a:t>
            </a:r>
          </a:p>
          <a:p>
            <a:pPr marL="457200" lvl="1" indent="0">
              <a:buNone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67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4" y="118145"/>
            <a:ext cx="10848780" cy="732647"/>
          </a:xfrm>
        </p:spPr>
        <p:txBody>
          <a:bodyPr anchor="b" anchorCtr="0">
            <a:normAutofit/>
          </a:bodyPr>
          <a:lstStyle/>
          <a:p>
            <a:r>
              <a:rPr lang="en-GB" dirty="0"/>
              <a:t>L7 Bespoke Employer Enrichment Input Sessions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DBE901-7468-44F7-9859-D28A529B69D0}"/>
              </a:ext>
            </a:extLst>
          </p:cNvPr>
          <p:cNvGrpSpPr/>
          <p:nvPr/>
        </p:nvGrpSpPr>
        <p:grpSpPr>
          <a:xfrm>
            <a:off x="1085420" y="4538874"/>
            <a:ext cx="10134268" cy="1229685"/>
            <a:chOff x="494684" y="5549843"/>
            <a:chExt cx="10746405" cy="122968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F93FA3D-D730-41FC-AD99-FCE120372D50}"/>
                </a:ext>
              </a:extLst>
            </p:cNvPr>
            <p:cNvGrpSpPr/>
            <p:nvPr/>
          </p:nvGrpSpPr>
          <p:grpSpPr>
            <a:xfrm>
              <a:off x="550685" y="5549843"/>
              <a:ext cx="10620702" cy="588469"/>
              <a:chOff x="7202770" y="4444638"/>
              <a:chExt cx="1890212" cy="1168345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E98DCED7-1437-40D5-A2D5-C490095D40B2}"/>
                  </a:ext>
                </a:extLst>
              </p:cNvPr>
              <p:cNvSpPr/>
              <p:nvPr/>
            </p:nvSpPr>
            <p:spPr>
              <a:xfrm>
                <a:off x="7202770" y="4444638"/>
                <a:ext cx="1890212" cy="1071001"/>
              </a:xfrm>
              <a:prstGeom prst="roundRect">
                <a:avLst>
                  <a:gd name="adj" fmla="val 10000"/>
                </a:avLst>
              </a:prstGeom>
              <a:ln>
                <a:solidFill>
                  <a:srgbClr val="25A9E1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Rectangle: Rounded Corners 4">
                <a:extLst>
                  <a:ext uri="{FF2B5EF4-FFF2-40B4-BE49-F238E27FC236}">
                    <a16:creationId xmlns:a16="http://schemas.microsoft.com/office/drawing/2014/main" id="{2B38DA19-DCAD-48CC-949F-0B0EE1B0AF51}"/>
                  </a:ext>
                </a:extLst>
              </p:cNvPr>
              <p:cNvSpPr txBox="1"/>
              <p:nvPr/>
            </p:nvSpPr>
            <p:spPr>
              <a:xfrm>
                <a:off x="7332197" y="4604725"/>
                <a:ext cx="1724971" cy="100825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0904" tIns="120904" rIns="120904" bIns="120904" numCol="1" spcCol="1270" anchor="t" anchorCtr="0">
                <a:noAutofit/>
              </a:bodyPr>
              <a:lstStyle/>
              <a:p>
                <a:pPr marL="0" marR="0" lvl="1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55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Professional Learning Group/s within programme cohorts addressing Trust’s priority areas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C61748-A9DD-45D3-AEDA-365EEC92E003}"/>
                </a:ext>
              </a:extLst>
            </p:cNvPr>
            <p:cNvSpPr txBox="1"/>
            <p:nvPr/>
          </p:nvSpPr>
          <p:spPr>
            <a:xfrm>
              <a:off x="494684" y="6348641"/>
              <a:ext cx="107464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*</a:t>
              </a:r>
              <a:r>
                <a:rPr lang="en-GB" sz="11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these example Enrichment Inputs will not form part of the official programme content – they will be an opportunity to complement NCE input and allow organisational context for on-programme learners. </a:t>
              </a:r>
              <a:r>
                <a:rPr lang="en-GB" sz="1100" i="1" dirty="0">
                  <a:solidFill>
                    <a:prstClr val="black"/>
                  </a:solidFill>
                  <a:latin typeface="Calibri" panose="020F0502020204030204"/>
                </a:rPr>
                <a:t>T</a:t>
              </a: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total number of sessions is at the discretion of the individual organisation.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5C8C90-7EE9-AB40-9F7B-0BB0693E620D}"/>
              </a:ext>
            </a:extLst>
          </p:cNvPr>
          <p:cNvGrpSpPr/>
          <p:nvPr/>
        </p:nvGrpSpPr>
        <p:grpSpPr>
          <a:xfrm>
            <a:off x="2111601" y="3092193"/>
            <a:ext cx="1804312" cy="1169561"/>
            <a:chOff x="1383281" y="2780979"/>
            <a:chExt cx="1804312" cy="8363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2E97240-DF10-A548-81F6-34ACD9C476F8}"/>
                </a:ext>
              </a:extLst>
            </p:cNvPr>
            <p:cNvSpPr/>
            <p:nvPr/>
          </p:nvSpPr>
          <p:spPr>
            <a:xfrm>
              <a:off x="1383281" y="2780979"/>
              <a:ext cx="1804312" cy="831130"/>
            </a:xfrm>
            <a:prstGeom prst="roundRect">
              <a:avLst>
                <a:gd name="adj" fmla="val 10000"/>
              </a:avLst>
            </a:prstGeom>
            <a:solidFill>
              <a:srgbClr val="53555B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35" name="Rounded Rectangle 4">
              <a:extLst>
                <a:ext uri="{FF2B5EF4-FFF2-40B4-BE49-F238E27FC236}">
                  <a16:creationId xmlns:a16="http://schemas.microsoft.com/office/drawing/2014/main" id="{92137DC9-A90D-744C-9828-D92B4534B920}"/>
                </a:ext>
              </a:extLst>
            </p:cNvPr>
            <p:cNvSpPr txBox="1"/>
            <p:nvPr/>
          </p:nvSpPr>
          <p:spPr>
            <a:xfrm>
              <a:off x="1417865" y="2815564"/>
              <a:ext cx="1735144" cy="801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171450" lvl="1" indent="-17145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600" b="1" dirty="0">
                  <a:solidFill>
                    <a:schemeClr val="bg1"/>
                  </a:solidFill>
                </a:rPr>
                <a:t>Trust </a:t>
              </a:r>
              <a:r>
                <a:rPr lang="en-GB" sz="1600" b="1" kern="1200" dirty="0">
                  <a:solidFill>
                    <a:schemeClr val="bg1"/>
                  </a:solidFill>
                </a:rPr>
                <a:t>Input</a:t>
              </a:r>
              <a:r>
                <a:rPr lang="en-GB" sz="1600" b="1" u="none" kern="1200" dirty="0">
                  <a:solidFill>
                    <a:schemeClr val="bg1"/>
                  </a:solidFill>
                </a:rPr>
                <a:t>*</a:t>
              </a:r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GB" sz="1100" kern="1200" dirty="0">
                  <a:solidFill>
                    <a:schemeClr val="bg1"/>
                  </a:solidFill>
                </a:rPr>
                <a:t>Vision, Values &amp; Mission</a:t>
              </a:r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GB" sz="1100" kern="1200" dirty="0">
                  <a:solidFill>
                    <a:schemeClr val="bg1"/>
                  </a:solidFill>
                </a:rPr>
                <a:t>Regional Strategy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084422-2B8C-5F4A-8F7F-092180F3E490}"/>
              </a:ext>
            </a:extLst>
          </p:cNvPr>
          <p:cNvGrpSpPr/>
          <p:nvPr/>
        </p:nvGrpSpPr>
        <p:grpSpPr>
          <a:xfrm>
            <a:off x="7109942" y="3057609"/>
            <a:ext cx="1804312" cy="1211630"/>
            <a:chOff x="7208957" y="2779716"/>
            <a:chExt cx="1804312" cy="1211630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07D38A54-9ECA-EA44-BB77-48A7E92F665A}"/>
                </a:ext>
              </a:extLst>
            </p:cNvPr>
            <p:cNvSpPr/>
            <p:nvPr/>
          </p:nvSpPr>
          <p:spPr>
            <a:xfrm>
              <a:off x="7208957" y="2779716"/>
              <a:ext cx="1804312" cy="1180800"/>
            </a:xfrm>
            <a:prstGeom prst="roundRect">
              <a:avLst>
                <a:gd name="adj" fmla="val 10000"/>
              </a:avLst>
            </a:prstGeom>
            <a:solidFill>
              <a:srgbClr val="53555B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4">
              <a:extLst>
                <a:ext uri="{FF2B5EF4-FFF2-40B4-BE49-F238E27FC236}">
                  <a16:creationId xmlns:a16="http://schemas.microsoft.com/office/drawing/2014/main" id="{9D07E3BE-8AC2-F641-B179-0BE1899820E9}"/>
                </a:ext>
              </a:extLst>
            </p:cNvPr>
            <p:cNvSpPr txBox="1"/>
            <p:nvPr/>
          </p:nvSpPr>
          <p:spPr>
            <a:xfrm>
              <a:off x="7243541" y="2814300"/>
              <a:ext cx="1735144" cy="11770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93663" lvl="1" indent="-93663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  <a:tabLst/>
              </a:pPr>
              <a:r>
                <a:rPr lang="en-GB" sz="1600" b="1" dirty="0">
                  <a:solidFill>
                    <a:schemeClr val="bg1"/>
                  </a:solidFill>
                </a:rPr>
                <a:t>Trust</a:t>
              </a:r>
              <a:r>
                <a:rPr lang="en-GB" sz="1600" b="1" kern="1200" dirty="0">
                  <a:ln>
                    <a:noFill/>
                  </a:ln>
                  <a:solidFill>
                    <a:schemeClr val="bg1"/>
                  </a:solidFill>
                </a:rPr>
                <a:t> Input</a:t>
              </a:r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tabLst/>
              </a:pPr>
              <a:r>
                <a:rPr lang="en-GB" sz="1100" kern="1200" dirty="0">
                  <a:ln>
                    <a:noFill/>
                  </a:ln>
                  <a:solidFill>
                    <a:schemeClr val="bg1"/>
                  </a:solidFill>
                </a:rPr>
                <a:t>Alignment of Business Proposal or Project to Trust Strategic aims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ADEBE57-8F53-E441-8115-E9FAEDD74134}"/>
              </a:ext>
            </a:extLst>
          </p:cNvPr>
          <p:cNvGrpSpPr/>
          <p:nvPr/>
        </p:nvGrpSpPr>
        <p:grpSpPr>
          <a:xfrm>
            <a:off x="9557116" y="3061363"/>
            <a:ext cx="1804312" cy="1177046"/>
            <a:chOff x="7208957" y="2779716"/>
            <a:chExt cx="1804312" cy="890601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A7FA1B53-0304-0944-915E-6E9095D5EDFF}"/>
                </a:ext>
              </a:extLst>
            </p:cNvPr>
            <p:cNvSpPr/>
            <p:nvPr/>
          </p:nvSpPr>
          <p:spPr>
            <a:xfrm>
              <a:off x="7208957" y="2779716"/>
              <a:ext cx="1804312" cy="890601"/>
            </a:xfrm>
            <a:prstGeom prst="roundRect">
              <a:avLst>
                <a:gd name="adj" fmla="val 10000"/>
              </a:avLst>
            </a:prstGeom>
            <a:solidFill>
              <a:srgbClr val="53555B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6" name="Rounded Rectangle 4">
              <a:extLst>
                <a:ext uri="{FF2B5EF4-FFF2-40B4-BE49-F238E27FC236}">
                  <a16:creationId xmlns:a16="http://schemas.microsoft.com/office/drawing/2014/main" id="{DCB0F640-2229-9F4A-B533-E38D8F8F46EE}"/>
                </a:ext>
              </a:extLst>
            </p:cNvPr>
            <p:cNvSpPr txBox="1"/>
            <p:nvPr/>
          </p:nvSpPr>
          <p:spPr>
            <a:xfrm>
              <a:off x="7243541" y="2814300"/>
              <a:ext cx="1735144" cy="8560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179388" lvl="1" indent="-179388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defRPr/>
              </a:pPr>
              <a:r>
                <a:rPr lang="en-GB" sz="1600" b="1" dirty="0">
                  <a:solidFill>
                    <a:schemeClr val="bg1"/>
                  </a:solidFill>
                </a:rPr>
                <a:t>Trust Input</a:t>
              </a:r>
            </a:p>
            <a:p>
              <a:pPr marL="179388" lvl="1" indent="-179388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00" dirty="0">
                  <a:solidFill>
                    <a:schemeClr val="bg1"/>
                  </a:solidFill>
                </a:rPr>
                <a:t>Impact evaluations </a:t>
              </a:r>
            </a:p>
            <a:p>
              <a:pPr marL="179388" lvl="1" indent="-179388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00" dirty="0">
                  <a:solidFill>
                    <a:schemeClr val="bg1"/>
                  </a:solidFill>
                </a:rPr>
                <a:t>Next steps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555594-C1E4-D14C-94D9-E385936D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25" y="1520328"/>
            <a:ext cx="9416447" cy="1380607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09C550C-75AF-934A-8D50-FF6E00952B3B}"/>
              </a:ext>
            </a:extLst>
          </p:cNvPr>
          <p:cNvSpPr/>
          <p:nvPr/>
        </p:nvSpPr>
        <p:spPr>
          <a:xfrm rot="16200000">
            <a:off x="2952875" y="2716536"/>
            <a:ext cx="360785" cy="2390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77224EC8-60FA-EA41-82FA-33A60B768E2C}"/>
              </a:ext>
            </a:extLst>
          </p:cNvPr>
          <p:cNvSpPr/>
          <p:nvPr/>
        </p:nvSpPr>
        <p:spPr>
          <a:xfrm rot="16200000">
            <a:off x="5384532" y="2721899"/>
            <a:ext cx="360785" cy="2390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C3043D50-9241-AD4E-B94A-F78D4620307F}"/>
              </a:ext>
            </a:extLst>
          </p:cNvPr>
          <p:cNvSpPr/>
          <p:nvPr/>
        </p:nvSpPr>
        <p:spPr>
          <a:xfrm rot="16200000">
            <a:off x="7816190" y="2716537"/>
            <a:ext cx="360785" cy="2390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2E33F2-FC92-446C-A00D-DA1D386BE177}"/>
              </a:ext>
            </a:extLst>
          </p:cNvPr>
          <p:cNvGrpSpPr/>
          <p:nvPr/>
        </p:nvGrpSpPr>
        <p:grpSpPr>
          <a:xfrm>
            <a:off x="4628184" y="3061363"/>
            <a:ext cx="1804312" cy="1177046"/>
            <a:chOff x="7208957" y="2779716"/>
            <a:chExt cx="1804312" cy="890601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B6F6372-E558-4DB3-8B9A-2CD80EB5E016}"/>
                </a:ext>
              </a:extLst>
            </p:cNvPr>
            <p:cNvSpPr/>
            <p:nvPr/>
          </p:nvSpPr>
          <p:spPr>
            <a:xfrm>
              <a:off x="7208957" y="2779716"/>
              <a:ext cx="1804312" cy="890601"/>
            </a:xfrm>
            <a:prstGeom prst="roundRect">
              <a:avLst>
                <a:gd name="adj" fmla="val 10000"/>
              </a:avLst>
            </a:prstGeom>
            <a:solidFill>
              <a:srgbClr val="53555B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id="{B97F0455-0D0E-465B-89B0-71F02CED531B}"/>
                </a:ext>
              </a:extLst>
            </p:cNvPr>
            <p:cNvSpPr txBox="1"/>
            <p:nvPr/>
          </p:nvSpPr>
          <p:spPr>
            <a:xfrm>
              <a:off x="7243541" y="2814300"/>
              <a:ext cx="1735144" cy="8560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179388" lvl="1" indent="-179388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defRPr/>
              </a:pPr>
              <a:r>
                <a:rPr lang="en-GB" sz="1600" b="1" dirty="0">
                  <a:solidFill>
                    <a:schemeClr val="bg1"/>
                  </a:solidFill>
                </a:rPr>
                <a:t>Trust Input</a:t>
              </a:r>
            </a:p>
            <a:p>
              <a:pPr marL="179388" lvl="1" indent="-179388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00" dirty="0">
                  <a:solidFill>
                    <a:schemeClr val="bg1"/>
                  </a:solidFill>
                </a:rPr>
                <a:t>Guest speaker </a:t>
              </a:r>
            </a:p>
            <a:p>
              <a:pPr marL="179388" lvl="1" indent="-179388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00" dirty="0">
                  <a:solidFill>
                    <a:schemeClr val="bg1"/>
                  </a:solidFill>
                </a:rPr>
                <a:t>Strategic aims and 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476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2DAE0E-CCE8-49FD-9F23-4118BFC4733D}"/>
              </a:ext>
            </a:extLst>
          </p:cNvPr>
          <p:cNvSpPr/>
          <p:nvPr/>
        </p:nvSpPr>
        <p:spPr>
          <a:xfrm>
            <a:off x="10250424" y="5966772"/>
            <a:ext cx="1837944" cy="773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4" y="118145"/>
            <a:ext cx="10848780" cy="732647"/>
          </a:xfrm>
        </p:spPr>
        <p:txBody>
          <a:bodyPr anchor="b" anchorCtr="0">
            <a:normAutofit/>
          </a:bodyPr>
          <a:lstStyle/>
          <a:p>
            <a:r>
              <a:rPr lang="en-GB" dirty="0"/>
              <a:t>L3/L5 Bespoke Employer Enrichment Input Sessions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40542-B15F-4345-B3AF-64FF48216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9" t="29861" r="11017" b="5781"/>
          <a:stretch/>
        </p:blipFill>
        <p:spPr>
          <a:xfrm>
            <a:off x="531130" y="997541"/>
            <a:ext cx="11557238" cy="5142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ACF51-CD43-4D28-8FD9-40395FC76A2E}"/>
              </a:ext>
            </a:extLst>
          </p:cNvPr>
          <p:cNvSpPr txBox="1"/>
          <p:nvPr/>
        </p:nvSpPr>
        <p:spPr>
          <a:xfrm>
            <a:off x="664891" y="6224255"/>
            <a:ext cx="112897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lang="en-GB" sz="11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example Enrichment Inputs will not form part of the official programme content – they will be an opportunity to complement NCE input and allow organisational context for on-programme learners. </a:t>
            </a:r>
            <a:r>
              <a:rPr lang="en-GB" sz="1100" i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total number </a:t>
            </a: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sessions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at the discretion of the individual organisation.</a:t>
            </a:r>
          </a:p>
        </p:txBody>
      </p:sp>
    </p:spTree>
    <p:extLst>
      <p:ext uri="{BB962C8B-B14F-4D97-AF65-F5344CB8AC3E}">
        <p14:creationId xmlns:p14="http://schemas.microsoft.com/office/powerpoint/2010/main" val="427724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09CF2C3-6F65-1D4F-8245-A1AFA8F44449}"/>
              </a:ext>
            </a:extLst>
          </p:cNvPr>
          <p:cNvSpPr txBox="1">
            <a:spLocks/>
          </p:cNvSpPr>
          <p:nvPr/>
        </p:nvSpPr>
        <p:spPr>
          <a:xfrm>
            <a:off x="4504517" y="102383"/>
            <a:ext cx="7108084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Bespoke NCE Enrichment Programmes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53555B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B1DB6290-0E61-6841-A04E-D14664B1AD4E}"/>
              </a:ext>
            </a:extLst>
          </p:cNvPr>
          <p:cNvSpPr/>
          <p:nvPr/>
        </p:nvSpPr>
        <p:spPr>
          <a:xfrm>
            <a:off x="4504517" y="1328463"/>
            <a:ext cx="5784619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3011133-CDBE-4DE1-BC0F-FC4A97F0B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960" y="1374182"/>
            <a:ext cx="6564745" cy="4896677"/>
          </a:xfrm>
        </p:spPr>
        <p:txBody>
          <a:bodyPr/>
          <a:lstStyle/>
          <a:p>
            <a:r>
              <a:rPr lang="en-US" b="1" dirty="0" err="1">
                <a:solidFill>
                  <a:srgbClr val="25A9E1"/>
                </a:solidFill>
              </a:rPr>
              <a:t>WomenEd</a:t>
            </a:r>
            <a:endParaRPr lang="en-US" b="1" dirty="0">
              <a:solidFill>
                <a:srgbClr val="25A9E1"/>
              </a:solidFill>
            </a:endParaRPr>
          </a:p>
          <a:p>
            <a:pPr lvl="1"/>
            <a:r>
              <a:rPr lang="en-GB" dirty="0"/>
              <a:t>Level 7</a:t>
            </a:r>
          </a:p>
          <a:p>
            <a:pPr lvl="1"/>
            <a:r>
              <a:rPr lang="en-GB" dirty="0"/>
              <a:t>Level 5 </a:t>
            </a:r>
            <a:endParaRPr lang="en-US" b="1" dirty="0">
              <a:solidFill>
                <a:srgbClr val="25A9E1"/>
              </a:solidFill>
            </a:endParaRPr>
          </a:p>
          <a:p>
            <a:r>
              <a:rPr lang="en-US" b="1" dirty="0">
                <a:solidFill>
                  <a:srgbClr val="25A9E1"/>
                </a:solidFill>
              </a:rPr>
              <a:t>Early Years</a:t>
            </a:r>
          </a:p>
          <a:p>
            <a:pPr lvl="1"/>
            <a:r>
              <a:rPr lang="en-GB" dirty="0"/>
              <a:t>Level 7 for EY leading an EY or Nursery setting </a:t>
            </a:r>
          </a:p>
          <a:p>
            <a:pPr lvl="1"/>
            <a:r>
              <a:rPr lang="en-GB" dirty="0"/>
              <a:t>Level 5 for EY practitioners looking to grow into leadership</a:t>
            </a:r>
          </a:p>
          <a:p>
            <a:r>
              <a:rPr lang="en-GB" b="1" dirty="0">
                <a:solidFill>
                  <a:srgbClr val="25A9E1"/>
                </a:solidFill>
              </a:rPr>
              <a:t>Reading</a:t>
            </a:r>
            <a:r>
              <a:rPr lang="en-GB" dirty="0">
                <a:solidFill>
                  <a:srgbClr val="25A9E1"/>
                </a:solidFill>
              </a:rPr>
              <a:t> </a:t>
            </a:r>
            <a:r>
              <a:rPr lang="en-GB" sz="1800" i="1" dirty="0">
                <a:solidFill>
                  <a:srgbClr val="25A9E1"/>
                </a:solidFill>
              </a:rPr>
              <a:t>(in development)</a:t>
            </a:r>
          </a:p>
          <a:p>
            <a:pPr lvl="1"/>
            <a:r>
              <a:rPr lang="en-GB" dirty="0"/>
              <a:t>Level 5 for Primary Eng/Lit Coordinators and Secondary Literacy/Eng Middle Leaders</a:t>
            </a:r>
          </a:p>
          <a:p>
            <a:pPr lvl="1"/>
            <a:r>
              <a:rPr lang="en-GB" dirty="0"/>
              <a:t>Level 3 for staff leading or aspiring to lead a library</a:t>
            </a:r>
          </a:p>
          <a:p>
            <a:r>
              <a:rPr lang="en-GB" b="1" dirty="0">
                <a:solidFill>
                  <a:srgbClr val="25A9E1"/>
                </a:solidFill>
              </a:rPr>
              <a:t>Maths</a:t>
            </a:r>
            <a:r>
              <a:rPr lang="en-GB" dirty="0">
                <a:solidFill>
                  <a:srgbClr val="25A9E1"/>
                </a:solidFill>
              </a:rPr>
              <a:t> </a:t>
            </a:r>
            <a:r>
              <a:rPr lang="en-GB" sz="1800" i="1" dirty="0">
                <a:solidFill>
                  <a:srgbClr val="25A9E1"/>
                </a:solidFill>
              </a:rPr>
              <a:t>(in development)</a:t>
            </a:r>
          </a:p>
          <a:p>
            <a:pPr lvl="1"/>
            <a:r>
              <a:rPr lang="en-GB" dirty="0"/>
              <a:t>Level 5 for Primary Maths Coordinators and Secondary Maths Middle Leaders</a:t>
            </a:r>
          </a:p>
          <a:p>
            <a:r>
              <a:rPr lang="en-GB" b="1" dirty="0">
                <a:solidFill>
                  <a:srgbClr val="25A9E1"/>
                </a:solidFill>
              </a:rPr>
              <a:t>Support Staff</a:t>
            </a:r>
            <a:r>
              <a:rPr lang="en-GB" dirty="0">
                <a:solidFill>
                  <a:srgbClr val="25A9E1"/>
                </a:solidFill>
              </a:rPr>
              <a:t> </a:t>
            </a:r>
            <a:r>
              <a:rPr lang="en-GB" sz="1800" i="1" dirty="0">
                <a:solidFill>
                  <a:srgbClr val="25A9E1"/>
                </a:solidFill>
              </a:rPr>
              <a:t>(in development)</a:t>
            </a:r>
          </a:p>
          <a:p>
            <a:pPr lvl="1"/>
            <a:r>
              <a:rPr lang="en-GB" dirty="0"/>
              <a:t>Level 3 for LSAs, TAs and HLTAs</a:t>
            </a:r>
          </a:p>
          <a:p>
            <a:r>
              <a:rPr lang="en-GB" sz="1800" dirty="0">
                <a:ea typeface="Calibri" panose="020F0502020204030204" pitchFamily="34" charset="0"/>
              </a:rPr>
              <a:t>For more info about fully funded apprenticeship</a:t>
            </a:r>
            <a:r>
              <a:rPr lang="en-GB" sz="1800" b="1" dirty="0">
                <a:ea typeface="Calibri" panose="020F0502020204030204" pitchFamily="34" charset="0"/>
              </a:rPr>
              <a:t> </a:t>
            </a:r>
            <a:r>
              <a:rPr lang="en-GB" sz="1800" dirty="0">
                <a:solidFill>
                  <a:srgbClr val="44546B"/>
                </a:solidFill>
                <a:ea typeface="Calibri" panose="020F0502020204030204" pitchFamily="34" charset="0"/>
                <a:hlinkClick r:id="rId3"/>
              </a:rPr>
              <a:t>www.nationaleducation.college</a:t>
            </a:r>
            <a:endParaRPr lang="en-GB" sz="1800" dirty="0">
              <a:solidFill>
                <a:srgbClr val="44546B"/>
              </a:solidFill>
              <a:ea typeface="Calibri" panose="020F0502020204030204" pitchFamily="34" charset="0"/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GB" dirty="0"/>
              <a:t>We are also delighted to announce new Early Years programmes: a. I have attached a flyer for a webinar that is running on Thursday 31</a:t>
            </a:r>
            <a:r>
              <a:rPr lang="en-GB" baseline="30000" dirty="0"/>
              <a:t>st</a:t>
            </a:r>
            <a:r>
              <a:rPr lang="en-GB" dirty="0"/>
              <a:t> March 4pm or you can sign up here ­</a:t>
            </a:r>
            <a:r>
              <a:rPr lang="en-GB" u="sng" dirty="0">
                <a:hlinkClick r:id="rId4"/>
              </a:rPr>
              <a:t>https://www.eventbrite.co.uk/e/cpd-for-early-years-leaders-level-7-with-msc-level-5-apprenticeships-tickets-277701060347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D1412-BB08-4E5A-BE30-B319A3B18A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25" t="19123" r="54925" b="10291"/>
          <a:stretch/>
        </p:blipFill>
        <p:spPr>
          <a:xfrm>
            <a:off x="146304" y="0"/>
            <a:ext cx="3977640" cy="685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7201" y="1760607"/>
            <a:ext cx="10044112" cy="8778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Get in Touch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8A54F6-6CFB-494A-8E5D-A93C1C09D7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7201" y="2946131"/>
            <a:ext cx="6757988" cy="32194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Charlee Kilbey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0208 221 9089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Charlee.kilbey@nationaleducation.college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Book a call in with me </a:t>
            </a:r>
            <a:r>
              <a:rPr lang="en-GB" dirty="0">
                <a:solidFill>
                  <a:schemeClr val="bg1"/>
                </a:solidFill>
                <a:hlinkClick r:id="rId3"/>
              </a:rPr>
              <a:t>here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https://www.nationaleducation.college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F91AA7-58EA-7D4A-9D5A-124C8689DF92}"/>
              </a:ext>
            </a:extLst>
          </p:cNvPr>
          <p:cNvCxnSpPr>
            <a:cxnSpLocks/>
          </p:cNvCxnSpPr>
          <p:nvPr/>
        </p:nvCxnSpPr>
        <p:spPr>
          <a:xfrm>
            <a:off x="730637" y="2638495"/>
            <a:ext cx="5242780" cy="0"/>
          </a:xfrm>
          <a:prstGeom prst="line">
            <a:avLst/>
          </a:prstGeom>
          <a:ln w="22225">
            <a:gradFill>
              <a:gsLst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E4071E0-EEC9-5B4E-8D3F-7E14CAC8CB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76"/>
          <a:stretch/>
        </p:blipFill>
        <p:spPr>
          <a:xfrm>
            <a:off x="6838122" y="1972242"/>
            <a:ext cx="5116997" cy="2583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E9113-1981-4236-828E-658094980522}"/>
              </a:ext>
            </a:extLst>
          </p:cNvPr>
          <p:cNvSpPr txBox="1"/>
          <p:nvPr/>
        </p:nvSpPr>
        <p:spPr>
          <a:xfrm>
            <a:off x="2171858" y="5642219"/>
            <a:ext cx="7848284" cy="686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3970" indent="-6350" algn="ctr">
              <a:lnSpc>
                <a:spcPct val="110000"/>
              </a:lnSpc>
              <a:spcAft>
                <a:spcPts val="15"/>
              </a:spcAft>
            </a:pPr>
            <a:r>
              <a:rPr lang="en-GB" sz="1800" i="1" dirty="0">
                <a:solidFill>
                  <a:srgbClr val="5355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 from our learners can be found </a:t>
            </a:r>
            <a:r>
              <a:rPr lang="en-GB" sz="1800" b="1" i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here</a:t>
            </a:r>
            <a:r>
              <a:rPr lang="en-GB" sz="1800" i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>
                <a:solidFill>
                  <a:srgbClr val="5355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using the Twitter hashtag </a:t>
            </a:r>
            <a:r>
              <a:rPr lang="en-GB" sz="1800" b="1" i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#OurNCEJourney</a:t>
            </a:r>
            <a:r>
              <a:rPr lang="en-GB" sz="1800" i="1" dirty="0">
                <a:solidFill>
                  <a:srgbClr val="5355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dirty="0">
              <a:solidFill>
                <a:srgbClr val="53555B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5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900372"/>
            <a:ext cx="9829800" cy="751840"/>
          </a:xfrm>
        </p:spPr>
        <p:txBody>
          <a:bodyPr anchor="ctr">
            <a:noAutofit/>
          </a:bodyPr>
          <a:lstStyle/>
          <a:p>
            <a:r>
              <a:rPr lang="en-GB" sz="3200" dirty="0"/>
              <a:t>State of Apprenticeship today…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817D4B5-4BE1-4CB0-AB0E-B4C6E8A366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3900" y="1652212"/>
            <a:ext cx="11468100" cy="43992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2015</a:t>
            </a:r>
            <a:r>
              <a:rPr lang="en-GB" dirty="0">
                <a:solidFill>
                  <a:schemeClr val="bg1"/>
                </a:solidFill>
              </a:rPr>
              <a:t> – Manifesto Commitment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2017</a:t>
            </a:r>
            <a:r>
              <a:rPr lang="en-GB" dirty="0">
                <a:solidFill>
                  <a:schemeClr val="bg1"/>
                </a:solidFill>
              </a:rPr>
              <a:t> – Levy announced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2018</a:t>
            </a:r>
            <a:r>
              <a:rPr lang="en-GB" dirty="0">
                <a:solidFill>
                  <a:schemeClr val="bg1"/>
                </a:solidFill>
              </a:rPr>
              <a:t> – NCE began programmes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2019</a:t>
            </a:r>
            <a:r>
              <a:rPr lang="en-GB" dirty="0">
                <a:solidFill>
                  <a:schemeClr val="bg1"/>
                </a:solidFill>
              </a:rPr>
              <a:t> – Ofsted and ESFA inspections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2019</a:t>
            </a:r>
            <a:r>
              <a:rPr lang="en-GB" dirty="0">
                <a:solidFill>
                  <a:schemeClr val="bg1"/>
                </a:solidFill>
              </a:rPr>
              <a:t> – </a:t>
            </a:r>
            <a:r>
              <a:rPr lang="en-US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guide to apprenticeships for the school workforce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GB" i="1" dirty="0">
                <a:solidFill>
                  <a:schemeClr val="bg1"/>
                </a:solidFill>
              </a:rPr>
              <a:t>DfE, Nov 2019</a:t>
            </a:r>
            <a:r>
              <a:rPr lang="en-GB" dirty="0">
                <a:solidFill>
                  <a:schemeClr val="bg1"/>
                </a:solidFill>
              </a:rPr>
              <a:t> paper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2020</a:t>
            </a:r>
            <a:r>
              <a:rPr lang="en-GB" dirty="0">
                <a:solidFill>
                  <a:schemeClr val="bg1"/>
                </a:solidFill>
              </a:rPr>
              <a:t> – </a:t>
            </a:r>
            <a:r>
              <a:rPr lang="en-GB" i="1" dirty="0">
                <a:solidFill>
                  <a:schemeClr val="bg1"/>
                </a:solidFill>
              </a:rPr>
              <a:t>circa</a:t>
            </a:r>
            <a:r>
              <a:rPr lang="en-GB" dirty="0">
                <a:solidFill>
                  <a:schemeClr val="bg1"/>
                </a:solidFill>
              </a:rPr>
              <a:t>. 1500 learners on apprenticeship programmes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2021</a:t>
            </a:r>
            <a:r>
              <a:rPr lang="en-GB" dirty="0">
                <a:solidFill>
                  <a:schemeClr val="bg1"/>
                </a:solidFill>
              </a:rPr>
              <a:t> – NCE portfolio development and building regional collaborations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2021</a:t>
            </a:r>
            <a:r>
              <a:rPr lang="en-GB" dirty="0">
                <a:solidFill>
                  <a:schemeClr val="bg1"/>
                </a:solidFill>
              </a:rPr>
              <a:t> – Budget commitment to increase apprenticeships impact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2022</a:t>
            </a:r>
            <a:r>
              <a:rPr lang="en-GB" dirty="0">
                <a:solidFill>
                  <a:schemeClr val="bg1"/>
                </a:solidFill>
              </a:rPr>
              <a:t> – </a:t>
            </a:r>
            <a:r>
              <a:rPr lang="en-GB" i="1" dirty="0">
                <a:solidFill>
                  <a:schemeClr val="bg1"/>
                </a:solidFill>
              </a:rPr>
              <a:t>circa</a:t>
            </a:r>
            <a:r>
              <a:rPr lang="en-GB" dirty="0">
                <a:solidFill>
                  <a:schemeClr val="bg1"/>
                </a:solidFill>
              </a:rPr>
              <a:t>. 3000 learners on apprenticeship programmes</a:t>
            </a: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2022</a:t>
            </a:r>
            <a:r>
              <a:rPr lang="en-GB" dirty="0">
                <a:solidFill>
                  <a:schemeClr val="bg1"/>
                </a:solidFill>
              </a:rPr>
              <a:t> – NCE Regional Partnerships roll out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553D0-00FA-49A2-8E8D-118B7538787B}"/>
              </a:ext>
            </a:extLst>
          </p:cNvPr>
          <p:cNvSpPr txBox="1"/>
          <p:nvPr/>
        </p:nvSpPr>
        <p:spPr>
          <a:xfrm>
            <a:off x="419575" y="6326534"/>
            <a:ext cx="1161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For further information on Apprenticeship and the Apprenticeship Levy, read our </a:t>
            </a:r>
            <a:r>
              <a:rPr lang="en-GB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NCE Apprenticeship Whitepaper</a:t>
            </a:r>
            <a:endParaRPr lang="en-GB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5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46406-6D64-B344-87FF-EB3B5E8BB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51" y="1329688"/>
            <a:ext cx="7352225" cy="523367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900" dirty="0"/>
              <a:t>Since April 2017, all </a:t>
            </a:r>
            <a:r>
              <a:rPr lang="en-GB" sz="1900" b="1" i="1" dirty="0"/>
              <a:t>organisations</a:t>
            </a:r>
            <a:r>
              <a:rPr lang="en-GB" sz="1900" dirty="0"/>
              <a:t> with a payroll of more than £3 million/annum must pay the Apprenticeship Levy</a:t>
            </a:r>
          </a:p>
          <a:p>
            <a:pPr>
              <a:spcAft>
                <a:spcPts val="600"/>
              </a:spcAft>
            </a:pPr>
            <a:r>
              <a:rPr lang="en-GB" sz="1900" dirty="0"/>
              <a:t>The Apprenticeship Levy is 0.5% of the total payroll</a:t>
            </a:r>
          </a:p>
          <a:p>
            <a:pPr>
              <a:spcAft>
                <a:spcPts val="600"/>
              </a:spcAft>
            </a:pPr>
            <a:r>
              <a:rPr lang="en-GB" sz="1900" dirty="0"/>
              <a:t>Employers pay the levy to HMRC through the monthly PAYE process into a </a:t>
            </a:r>
            <a:r>
              <a:rPr lang="en-GB" sz="1900" i="1" dirty="0"/>
              <a:t>Digital Apprenticeship Service </a:t>
            </a:r>
            <a:r>
              <a:rPr lang="en-GB" sz="1900" dirty="0"/>
              <a:t>(DAS) account </a:t>
            </a:r>
          </a:p>
          <a:p>
            <a:pPr>
              <a:spcAft>
                <a:spcPts val="600"/>
              </a:spcAft>
            </a:pPr>
            <a:r>
              <a:rPr lang="en-GB" sz="1900" dirty="0"/>
              <a:t>Government provide a 10% top-up on levy paid by the organisation into the DAS account</a:t>
            </a:r>
          </a:p>
          <a:p>
            <a:r>
              <a:rPr lang="en-GB" sz="1900" dirty="0"/>
              <a:t>Levy Funds may be used to meet the costs associated with the training &amp; assessment elements of the apprenticeship only</a:t>
            </a:r>
          </a:p>
          <a:p>
            <a:r>
              <a:rPr lang="en-GB" sz="1900" dirty="0"/>
              <a:t>It is a “use it” or lose it scheme (24 months roll on)  - unspent levy is returned to the HMRC</a:t>
            </a:r>
          </a:p>
          <a:p>
            <a:r>
              <a:rPr lang="en-GB" sz="1900" dirty="0"/>
              <a:t>Organisations must use a provider from the </a:t>
            </a:r>
            <a:r>
              <a:rPr lang="en-GB" sz="1900" dirty="0">
                <a:hlinkClick r:id="rId4"/>
              </a:rPr>
              <a:t>Register of Apprenticeship Training Providers</a:t>
            </a:r>
            <a:endParaRPr lang="en-GB" sz="1900" dirty="0"/>
          </a:p>
          <a:p>
            <a:r>
              <a:rPr lang="en-GB" sz="1900" dirty="0"/>
              <a:t>New and existing employees may benefit</a:t>
            </a:r>
          </a:p>
          <a:p>
            <a:pPr marL="0" indent="0">
              <a:buNone/>
            </a:pPr>
            <a:endParaRPr lang="en-GB" sz="1900" dirty="0"/>
          </a:p>
          <a:p>
            <a:pPr>
              <a:spcAft>
                <a:spcPts val="600"/>
              </a:spcAft>
            </a:pPr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FED8BF-FE1B-1443-983A-9AF34D0493F1}"/>
              </a:ext>
            </a:extLst>
          </p:cNvPr>
          <p:cNvSpPr txBox="1">
            <a:spLocks/>
          </p:cNvSpPr>
          <p:nvPr/>
        </p:nvSpPr>
        <p:spPr>
          <a:xfrm>
            <a:off x="4504517" y="-121920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3555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Apprenticeship Levy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3555B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355F4A49-C1CB-4346-A1A0-FBBBE732C378}"/>
              </a:ext>
            </a:extLst>
          </p:cNvPr>
          <p:cNvSpPr/>
          <p:nvPr/>
        </p:nvSpPr>
        <p:spPr>
          <a:xfrm>
            <a:off x="4504517" y="1104160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CF684-2DED-244D-BB6D-636E8D51020A}"/>
              </a:ext>
            </a:extLst>
          </p:cNvPr>
          <p:cNvSpPr txBox="1"/>
          <p:nvPr/>
        </p:nvSpPr>
        <p:spPr>
          <a:xfrm>
            <a:off x="10685162" y="682425"/>
            <a:ext cx="2344718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Webpage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Brochure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90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43A64-44C6-45F2-BDF2-590ABDBEC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81780"/>
            <a:ext cx="10237342" cy="2387600"/>
          </a:xfrm>
        </p:spPr>
        <p:txBody>
          <a:bodyPr/>
          <a:lstStyle/>
          <a:p>
            <a:pPr algn="ctr"/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Apprenticeships are a great way for schools to improve the skills base of their employees…Schools should consider apprenticeships as part of strategic workforce planning, promoting a diverse and inclusive workforce and supporting recruitment and retention more widely.”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CC624-5EFB-4641-9162-E7FEC4BB094C}"/>
              </a:ext>
            </a:extLst>
          </p:cNvPr>
          <p:cNvSpPr txBox="1"/>
          <p:nvPr/>
        </p:nvSpPr>
        <p:spPr>
          <a:xfrm>
            <a:off x="472611" y="6236413"/>
            <a:ext cx="884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Taken from: </a:t>
            </a:r>
            <a:r>
              <a:rPr lang="en-GB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A Guide to apprenticeship for school workforce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DfE, 2018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5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179" y="1269378"/>
            <a:ext cx="7003773" cy="1147664"/>
          </a:xfrm>
        </p:spPr>
        <p:txBody>
          <a:bodyPr anchor="b" anchorCtr="0">
            <a:noAutofit/>
          </a:bodyPr>
          <a:lstStyle/>
          <a:p>
            <a:r>
              <a:rPr lang="en-GB" dirty="0"/>
              <a:t>Co-Investment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20F194-82EB-5446-B512-084FC17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813" y="2689225"/>
            <a:ext cx="6524307" cy="2820988"/>
          </a:xfrm>
        </p:spPr>
        <p:txBody>
          <a:bodyPr/>
          <a:lstStyle/>
          <a:p>
            <a:r>
              <a:rPr lang="en-GB" dirty="0"/>
              <a:t>Tapping into the National Levy Pot: Co-investment is the process of spending more levy each month than you pay.</a:t>
            </a:r>
          </a:p>
          <a:p>
            <a:r>
              <a:rPr lang="en-GB" dirty="0"/>
              <a:t>Once you have spent your own levy…</a:t>
            </a:r>
          </a:p>
          <a:p>
            <a:pPr lvl="1"/>
            <a:r>
              <a:rPr lang="en-GB" dirty="0"/>
              <a:t>Trust pays 5% of apprenticeship training &amp; assessment costs from its budget </a:t>
            </a:r>
          </a:p>
          <a:p>
            <a:pPr lvl="1"/>
            <a:r>
              <a:rPr lang="en-GB" dirty="0"/>
              <a:t>Government’s Apprenticeship Levy Fund pays the other 95%</a:t>
            </a:r>
          </a:p>
          <a:p>
            <a:pPr lvl="2"/>
            <a:r>
              <a:rPr lang="en-GB" dirty="0"/>
              <a:t>Example: Level 7 SLP with MSc = £700</a:t>
            </a:r>
          </a:p>
          <a:p>
            <a:r>
              <a:rPr lang="en-GB" dirty="0"/>
              <a:t>Not accessed your Levy yet? </a:t>
            </a:r>
          </a:p>
          <a:p>
            <a:pPr lvl="1"/>
            <a:r>
              <a:rPr lang="en-GB" dirty="0"/>
              <a:t>Register for your Digital Apprenticeship Service (DAS) – see Appendix 1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74911EC9-C0B4-4208-95B1-74FAC65E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604" y="6011492"/>
            <a:ext cx="1751840" cy="6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6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46406-6D64-B344-87FF-EB3B5E8BB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51" y="1329688"/>
            <a:ext cx="7352225" cy="5233670"/>
          </a:xfrm>
        </p:spPr>
        <p:txBody>
          <a:bodyPr/>
          <a:lstStyle/>
          <a:p>
            <a:pPr algn="l"/>
            <a:r>
              <a:rPr lang="en-US" sz="1650" b="0" i="0" dirty="0">
                <a:effectLst/>
              </a:rPr>
              <a:t>Organisations that pay the apprenticeship levy are not always in a position to spend all of their levy funds on their own apprentices. They can use their apprenticeship service account to </a:t>
            </a:r>
            <a:r>
              <a:rPr lang="en-US" sz="1650" b="0" i="0" dirty="0">
                <a:solidFill>
                  <a:srgbClr val="1D70B8"/>
                </a:solidFill>
                <a:effectLst/>
                <a:hlinkClick r:id="rId3"/>
              </a:rPr>
              <a:t>transfer up to 25% of their annual levy funds to another organisation</a:t>
            </a:r>
            <a:r>
              <a:rPr lang="en-US" sz="1650" b="0" i="0" dirty="0">
                <a:solidFill>
                  <a:srgbClr val="0B0C0C"/>
                </a:solidFill>
                <a:effectLst/>
              </a:rPr>
              <a:t> </a:t>
            </a:r>
            <a:r>
              <a:rPr lang="en-US" sz="1650" b="0" i="0" dirty="0">
                <a:effectLst/>
              </a:rPr>
              <a:t>to pay for their apprenticeship training.</a:t>
            </a:r>
          </a:p>
          <a:p>
            <a:pPr algn="l"/>
            <a:r>
              <a:rPr lang="en-US" sz="1650" b="0" i="0" dirty="0">
                <a:effectLst/>
              </a:rPr>
              <a:t>Transferred funds can only be used to pay for apprenticeship training and assessment and must cover the full cost and duration of an apprentice’s training.</a:t>
            </a:r>
          </a:p>
          <a:p>
            <a:pPr algn="l"/>
            <a:r>
              <a:rPr lang="en-US" sz="1650" b="0" i="0" dirty="0">
                <a:effectLst/>
              </a:rPr>
              <a:t>Any organisation can receive a transfer of funds, including levy payers. However, a levy-paying employer cannot send and receive transfers at the same time.</a:t>
            </a:r>
          </a:p>
          <a:p>
            <a:pPr algn="l"/>
            <a:r>
              <a:rPr lang="en-US" sz="1650" b="0" i="0" dirty="0">
                <a:effectLst/>
              </a:rPr>
              <a:t>If your Trust/school does not pay the apprenticeship levy, you may be able to save the 5% co-investment cost by arranging a transfer from a levy-paying employer.</a:t>
            </a:r>
          </a:p>
          <a:p>
            <a:pPr algn="l"/>
            <a:r>
              <a:rPr lang="en-US" sz="1650" b="0" i="0" dirty="0">
                <a:effectLst/>
              </a:rPr>
              <a:t>If your Trust/school pays the apprenticeship levy and you don’t plan to use all of your levy funds, you could consider supporting another organisation’s apprenticeship programme by transferring funds.</a:t>
            </a:r>
          </a:p>
          <a:p>
            <a:pPr algn="l"/>
            <a:r>
              <a:rPr lang="en-US" sz="1650" b="0" i="0" dirty="0">
                <a:effectLst/>
              </a:rPr>
              <a:t>If your Trust/school pays the apprenticeship levy and you don’t have sufficient levy funds to pay for all of your apprenticeship training needs, you could arrange to receive a transfer from another organisation who is interested in supporting your apprenticeship programme.</a:t>
            </a:r>
          </a:p>
          <a:p>
            <a:r>
              <a:rPr lang="en-US" sz="1650" dirty="0">
                <a:hlinkClick r:id="rId4"/>
              </a:rPr>
              <a:t>Levy Transfer site </a:t>
            </a:r>
            <a:r>
              <a:rPr lang="en-US" sz="1650" dirty="0"/>
              <a:t>– search for a funding opportunities </a:t>
            </a:r>
            <a:endParaRPr lang="en-US" sz="1650" b="0" i="0" dirty="0">
              <a:effectLst/>
            </a:endParaRPr>
          </a:p>
          <a:p>
            <a:pPr algn="l"/>
            <a:endParaRPr lang="en-US" sz="1650" b="0" i="0" dirty="0">
              <a:effectLst/>
            </a:endParaRPr>
          </a:p>
          <a:p>
            <a:pPr>
              <a:spcAft>
                <a:spcPts val="600"/>
              </a:spcAft>
            </a:pPr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FED8BF-FE1B-1443-983A-9AF34D0493F1}"/>
              </a:ext>
            </a:extLst>
          </p:cNvPr>
          <p:cNvSpPr txBox="1">
            <a:spLocks/>
          </p:cNvSpPr>
          <p:nvPr/>
        </p:nvSpPr>
        <p:spPr>
          <a:xfrm>
            <a:off x="4504517" y="-121920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3555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Levy Transfer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3555B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355F4A49-C1CB-4346-A1A0-FBBBE732C378}"/>
              </a:ext>
            </a:extLst>
          </p:cNvPr>
          <p:cNvSpPr/>
          <p:nvPr/>
        </p:nvSpPr>
        <p:spPr>
          <a:xfrm>
            <a:off x="4504517" y="1104160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CF684-2DED-244D-BB6D-636E8D51020A}"/>
              </a:ext>
            </a:extLst>
          </p:cNvPr>
          <p:cNvSpPr txBox="1"/>
          <p:nvPr/>
        </p:nvSpPr>
        <p:spPr>
          <a:xfrm>
            <a:off x="10685162" y="682425"/>
            <a:ext cx="2344718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Webpage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Brochure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7322B1-2D51-4845-BCF3-D855F327C7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88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4" y="118145"/>
            <a:ext cx="10848780" cy="732647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Cost</a:t>
            </a:r>
            <a:r>
              <a:rPr lang="en-GB" dirty="0"/>
              <a:t> to Education sector in unspent Apprenticeship Levy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81B59-F470-4834-9403-8CB7F5023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7" t="23708" r="56854" b="5545"/>
          <a:stretch/>
        </p:blipFill>
        <p:spPr>
          <a:xfrm>
            <a:off x="976045" y="1006867"/>
            <a:ext cx="5286815" cy="5137079"/>
          </a:xfrm>
          <a:prstGeom prst="rect">
            <a:avLst/>
          </a:prstGeom>
        </p:spPr>
      </p:pic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DDED16A4-AC76-4FF9-BB65-E2B02BF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860" y="1830172"/>
            <a:ext cx="5560332" cy="2820988"/>
          </a:xfrm>
        </p:spPr>
        <p:txBody>
          <a:bodyPr/>
          <a:lstStyle/>
          <a:p>
            <a:pPr marL="0" indent="0" algn="ctr">
              <a:buNone/>
            </a:pPr>
            <a:endParaRPr lang="en-GB" sz="2400" b="1" dirty="0"/>
          </a:p>
          <a:p>
            <a:pPr marL="0" indent="0" algn="ctr">
              <a:buNone/>
            </a:pPr>
            <a:r>
              <a:rPr lang="en-GB" sz="2400" b="1" dirty="0"/>
              <a:t>Conservative estimates show:</a:t>
            </a:r>
          </a:p>
          <a:p>
            <a:pPr marL="0" indent="0" algn="ctr">
              <a:buNone/>
            </a:pPr>
            <a:r>
              <a:rPr lang="en-GB" b="1" dirty="0">
                <a:solidFill>
                  <a:srgbClr val="25A9E1"/>
                </a:solidFill>
              </a:rPr>
              <a:t>£123m returned to HMRC per year</a:t>
            </a:r>
          </a:p>
          <a:p>
            <a:pPr marL="0" indent="0" algn="ctr">
              <a:buNone/>
            </a:pPr>
            <a:r>
              <a:rPr lang="en-GB" b="1" dirty="0">
                <a:solidFill>
                  <a:srgbClr val="25A9E1"/>
                </a:solidFill>
              </a:rPr>
              <a:t>£10m returned to HMRC per month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1A467E-DEEB-4546-ABE5-4042B73F8353}"/>
              </a:ext>
            </a:extLst>
          </p:cNvPr>
          <p:cNvSpPr txBox="1"/>
          <p:nvPr/>
        </p:nvSpPr>
        <p:spPr>
          <a:xfrm>
            <a:off x="685334" y="6139691"/>
            <a:ext cx="983408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u="sng" dirty="0"/>
              <a:t>Sources</a:t>
            </a:r>
            <a:r>
              <a:rPr lang="en-GB" sz="1100" dirty="0"/>
              <a:t>:</a:t>
            </a:r>
          </a:p>
          <a:p>
            <a:r>
              <a:rPr lang="en-GB" sz="1100" dirty="0">
                <a:hlinkClick r:id="rId4"/>
              </a:rPr>
              <a:t>https://assets.publishing.service.gov.uk/government/uploads/system/uploads/attachment_data/file/774325/Schools_costs_technical_note_Jan_2019.pdf</a:t>
            </a:r>
            <a:r>
              <a:rPr lang="en-GB" sz="1100" dirty="0"/>
              <a:t>  </a:t>
            </a:r>
            <a:r>
              <a:rPr lang="en-GB" sz="1100" dirty="0">
                <a:hlinkClick r:id="rId5"/>
              </a:rPr>
              <a:t>https://ifs.org.uk/uploads/R162-Annual-report-on-education-spending-in-england-schools.pdf</a:t>
            </a:r>
            <a:r>
              <a:rPr lang="en-GB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5658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431" y="5142072"/>
            <a:ext cx="11133138" cy="501650"/>
          </a:xfrm>
          <a:prstGeom prst="rect">
            <a:avLst/>
          </a:prstGeom>
        </p:spPr>
        <p:txBody>
          <a:bodyPr lIns="0" anchor="ctr">
            <a:noAutofit/>
          </a:bodyPr>
          <a:lstStyle/>
          <a:p>
            <a:r>
              <a:rPr lang="en-GB" sz="3400" dirty="0"/>
              <a:t>NCE Apprenticeship Portfolio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1B28B4-C48A-3441-A454-16414EA2FBB1}"/>
              </a:ext>
            </a:extLst>
          </p:cNvPr>
          <p:cNvSpPr/>
          <p:nvPr/>
        </p:nvSpPr>
        <p:spPr>
          <a:xfrm>
            <a:off x="562301" y="5871373"/>
            <a:ext cx="3343351" cy="461665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GB" sz="2400" dirty="0">
                <a:solidFill>
                  <a:srgbClr val="53555B"/>
                </a:solidFill>
              </a:rPr>
              <a:t>Opportunities for schools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500D19-12BF-7041-BB9E-282A2EDBE1D0}"/>
              </a:ext>
            </a:extLst>
          </p:cNvPr>
          <p:cNvCxnSpPr>
            <a:cxnSpLocks/>
          </p:cNvCxnSpPr>
          <p:nvPr/>
        </p:nvCxnSpPr>
        <p:spPr>
          <a:xfrm>
            <a:off x="529431" y="5777367"/>
            <a:ext cx="7808745" cy="0"/>
          </a:xfrm>
          <a:prstGeom prst="line">
            <a:avLst/>
          </a:prstGeom>
          <a:ln w="22225">
            <a:gradFill>
              <a:gsLst>
                <a:gs pos="0">
                  <a:srgbClr val="25A9E1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DA8381-1214-474D-B9C6-953DD2E977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98" y="0"/>
            <a:ext cx="11404074" cy="4663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40F59-E906-2346-8E90-3CC1E8700C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98" y="1"/>
            <a:ext cx="11404074" cy="4663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56F83-E6D4-1B43-A0F0-1159DA3B2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479" y="4924694"/>
            <a:ext cx="3714686" cy="17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E0D4091-78C2-2E4A-AE24-8C2B77E153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04517" y="1350216"/>
          <a:ext cx="7134343" cy="457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8CB11D15-8088-8543-A320-82F730D19DA6}"/>
              </a:ext>
            </a:extLst>
          </p:cNvPr>
          <p:cNvSpPr txBox="1">
            <a:spLocks/>
          </p:cNvSpPr>
          <p:nvPr/>
        </p:nvSpPr>
        <p:spPr>
          <a:xfrm>
            <a:off x="4504517" y="-121920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7 Senior Leadership Programme</a:t>
            </a:r>
            <a:endParaRPr lang="en-US" sz="2600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305F356-46B9-6A48-9E8C-6CBC51A70017}"/>
              </a:ext>
            </a:extLst>
          </p:cNvPr>
          <p:cNvSpPr/>
          <p:nvPr/>
        </p:nvSpPr>
        <p:spPr>
          <a:xfrm>
            <a:off x="4504517" y="1104160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2DCE91-DC1D-C441-8A37-2FB4E139409C}"/>
              </a:ext>
            </a:extLst>
          </p:cNvPr>
          <p:cNvSpPr txBox="1"/>
          <p:nvPr/>
        </p:nvSpPr>
        <p:spPr>
          <a:xfrm>
            <a:off x="4576858" y="6121223"/>
            <a:ext cx="5737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53555B"/>
                </a:solidFill>
              </a:rPr>
              <a:t>* Specific eligibility criteria for these leaders are necessary to apply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66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4DDC902-24F4-714D-8956-1D0C61E9F6C9}"/>
              </a:ext>
            </a:extLst>
          </p:cNvPr>
          <p:cNvSpPr txBox="1"/>
          <p:nvPr/>
        </p:nvSpPr>
        <p:spPr>
          <a:xfrm>
            <a:off x="10685162" y="682425"/>
            <a:ext cx="2344718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L7 SLP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16281"/>
      </p:ext>
    </p:extLst>
  </p:cSld>
  <p:clrMapOvr>
    <a:masterClrMapping/>
  </p:clrMapOvr>
</p:sld>
</file>

<file path=ppt/theme/theme1.xml><?xml version="1.0" encoding="utf-8"?>
<a:theme xmlns:a="http://schemas.openxmlformats.org/drawingml/2006/main" name="Main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1548</Words>
  <Application>Microsoft Office PowerPoint</Application>
  <PresentationFormat>Widescreen</PresentationFormat>
  <Paragraphs>217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Main master</vt:lpstr>
      <vt:lpstr>NCE Partnership </vt:lpstr>
      <vt:lpstr>State of Apprenticeship today…</vt:lpstr>
      <vt:lpstr>PowerPoint Presentation</vt:lpstr>
      <vt:lpstr>“Apprenticeships are a great way for schools to improve the skills base of their employees…Schools should consider apprenticeships as part of strategic workforce planning, promoting a diverse and inclusive workforce and supporting recruitment and retention more widely.”    </vt:lpstr>
      <vt:lpstr>Co-Investment</vt:lpstr>
      <vt:lpstr>PowerPoint Presentation</vt:lpstr>
      <vt:lpstr>Cost to Education sector in unspent Apprenticeship Levy</vt:lpstr>
      <vt:lpstr>NCE Apprenticeship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L7 Bespoke Employer Enrichment Input Sessions</vt:lpstr>
      <vt:lpstr>L3/L5 Bespoke Employer Enrichment Input Sessions</vt:lpstr>
      <vt:lpstr>PowerPoint Presentation</vt:lpstr>
      <vt:lpstr>Get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4</dc:title>
  <dc:creator>Sarah Underwood</dc:creator>
  <cp:lastModifiedBy>Charlee Kilbey</cp:lastModifiedBy>
  <cp:revision>154</cp:revision>
  <dcterms:created xsi:type="dcterms:W3CDTF">2020-03-30T15:45:28Z</dcterms:created>
  <dcterms:modified xsi:type="dcterms:W3CDTF">2022-05-12T15:40:07Z</dcterms:modified>
</cp:coreProperties>
</file>