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31"/>
  </p:notesMasterIdLst>
  <p:sldIdLst>
    <p:sldId id="492" r:id="rId3"/>
    <p:sldId id="279" r:id="rId4"/>
    <p:sldId id="498" r:id="rId5"/>
    <p:sldId id="457" r:id="rId6"/>
    <p:sldId id="495" r:id="rId7"/>
    <p:sldId id="496" r:id="rId8"/>
    <p:sldId id="469" r:id="rId9"/>
    <p:sldId id="493" r:id="rId10"/>
    <p:sldId id="494" r:id="rId11"/>
    <p:sldId id="463" r:id="rId12"/>
    <p:sldId id="464" r:id="rId13"/>
    <p:sldId id="470" r:id="rId14"/>
    <p:sldId id="455" r:id="rId15"/>
    <p:sldId id="482" r:id="rId16"/>
    <p:sldId id="483" r:id="rId17"/>
    <p:sldId id="484" r:id="rId18"/>
    <p:sldId id="485" r:id="rId19"/>
    <p:sldId id="486" r:id="rId20"/>
    <p:sldId id="480" r:id="rId21"/>
    <p:sldId id="487" r:id="rId22"/>
    <p:sldId id="459" r:id="rId23"/>
    <p:sldId id="293" r:id="rId24"/>
    <p:sldId id="489" r:id="rId25"/>
    <p:sldId id="491" r:id="rId26"/>
    <p:sldId id="289" r:id="rId27"/>
    <p:sldId id="446" r:id="rId28"/>
    <p:sldId id="453" r:id="rId29"/>
    <p:sldId id="461"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957" autoAdjust="0"/>
    <p:restoredTop sz="94660"/>
  </p:normalViewPr>
  <p:slideViewPr>
    <p:cSldViewPr snapToGrid="0">
      <p:cViewPr varScale="1">
        <p:scale>
          <a:sx n="72" d="100"/>
          <a:sy n="72" d="100"/>
        </p:scale>
        <p:origin x="74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528303-8B0D-499D-A111-AB8FB04428B5}" type="datetimeFigureOut">
              <a:rPr lang="en-GB" smtClean="0"/>
              <a:t>25/04/2022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4AEABA-8415-4FAF-B62A-6321F7CAFD04}" type="slidenum">
              <a:rPr lang="en-GB" smtClean="0"/>
              <a:t>‹#›</a:t>
            </a:fld>
            <a:endParaRPr lang="en-GB" dirty="0"/>
          </a:p>
        </p:txBody>
      </p:sp>
    </p:spTree>
    <p:extLst>
      <p:ext uri="{BB962C8B-B14F-4D97-AF65-F5344CB8AC3E}">
        <p14:creationId xmlns:p14="http://schemas.microsoft.com/office/powerpoint/2010/main" val="1785446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5BD6B55-F65D-4111-82DF-08AB71AD09F8}" type="slidenum">
              <a:rPr lang="en-GB" smtClean="0"/>
              <a:t>25</a:t>
            </a:fld>
            <a:endParaRPr lang="en-GB" dirty="0"/>
          </a:p>
        </p:txBody>
      </p:sp>
    </p:spTree>
    <p:extLst>
      <p:ext uri="{BB962C8B-B14F-4D97-AF65-F5344CB8AC3E}">
        <p14:creationId xmlns:p14="http://schemas.microsoft.com/office/powerpoint/2010/main" val="4056103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03A4FE-8A01-4D56-B096-C10B31D9C823}" type="datetimeFigureOut">
              <a:rPr lang="en-GB" smtClean="0"/>
              <a:t>25/04/2022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875662E-1B07-4615-B691-76D515884DB9}" type="slidenum">
              <a:rPr lang="en-GB" smtClean="0"/>
              <a:t>‹#›</a:t>
            </a:fld>
            <a:endParaRPr lang="en-GB" dirty="0"/>
          </a:p>
        </p:txBody>
      </p:sp>
    </p:spTree>
    <p:extLst>
      <p:ext uri="{BB962C8B-B14F-4D97-AF65-F5344CB8AC3E}">
        <p14:creationId xmlns:p14="http://schemas.microsoft.com/office/powerpoint/2010/main" val="600579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03A4FE-8A01-4D56-B096-C10B31D9C823}" type="datetimeFigureOut">
              <a:rPr lang="en-GB" smtClean="0"/>
              <a:t>25/04/2022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875662E-1B07-4615-B691-76D515884DB9}" type="slidenum">
              <a:rPr lang="en-GB" smtClean="0"/>
              <a:t>‹#›</a:t>
            </a:fld>
            <a:endParaRPr lang="en-GB" dirty="0"/>
          </a:p>
        </p:txBody>
      </p:sp>
    </p:spTree>
    <p:extLst>
      <p:ext uri="{BB962C8B-B14F-4D97-AF65-F5344CB8AC3E}">
        <p14:creationId xmlns:p14="http://schemas.microsoft.com/office/powerpoint/2010/main" val="956047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03A4FE-8A01-4D56-B096-C10B31D9C823}" type="datetimeFigureOut">
              <a:rPr lang="en-GB" smtClean="0"/>
              <a:t>25/04/2022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875662E-1B07-4615-B691-76D515884DB9}" type="slidenum">
              <a:rPr lang="en-GB" smtClean="0"/>
              <a:t>‹#›</a:t>
            </a:fld>
            <a:endParaRPr lang="en-GB" dirty="0"/>
          </a:p>
        </p:txBody>
      </p:sp>
    </p:spTree>
    <p:extLst>
      <p:ext uri="{BB962C8B-B14F-4D97-AF65-F5344CB8AC3E}">
        <p14:creationId xmlns:p14="http://schemas.microsoft.com/office/powerpoint/2010/main" val="35742757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914539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CD4BEE7-9436-4B8B-A6F7-F29136B43A09}" type="datetimeFigureOut">
              <a:rPr lang="en-GB" smtClean="0"/>
              <a:t>25/04/2022</a:t>
            </a:fld>
            <a:endParaRPr lang="en-GB"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859AAE6-94DB-4ABA-B444-BCEFF5BFA788}" type="slidenum">
              <a:rPr lang="en-GB" smtClean="0"/>
              <a:t>‹#›</a:t>
            </a:fld>
            <a:endParaRPr lang="en-GB" dirty="0"/>
          </a:p>
        </p:txBody>
      </p:sp>
    </p:spTree>
    <p:extLst>
      <p:ext uri="{BB962C8B-B14F-4D97-AF65-F5344CB8AC3E}">
        <p14:creationId xmlns:p14="http://schemas.microsoft.com/office/powerpoint/2010/main" val="39485228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CD4BEE7-9436-4B8B-A6F7-F29136B43A09}" type="datetimeFigureOut">
              <a:rPr lang="en-GB" smtClean="0"/>
              <a:t>25/04/2022</a:t>
            </a:fld>
            <a:endParaRPr lang="en-GB"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859AAE6-94DB-4ABA-B444-BCEFF5BFA788}" type="slidenum">
              <a:rPr lang="en-GB" smtClean="0"/>
              <a:t>‹#›</a:t>
            </a:fld>
            <a:endParaRPr lang="en-GB" dirty="0"/>
          </a:p>
        </p:txBody>
      </p:sp>
    </p:spTree>
    <p:extLst>
      <p:ext uri="{BB962C8B-B14F-4D97-AF65-F5344CB8AC3E}">
        <p14:creationId xmlns:p14="http://schemas.microsoft.com/office/powerpoint/2010/main" val="3825850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CD4BEE7-9436-4B8B-A6F7-F29136B43A09}" type="datetimeFigureOut">
              <a:rPr lang="en-GB" smtClean="0"/>
              <a:t>25/04/2022</a:t>
            </a:fld>
            <a:endParaRPr lang="en-GB"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0859AAE6-94DB-4ABA-B444-BCEFF5BFA788}" type="slidenum">
              <a:rPr lang="en-GB" smtClean="0"/>
              <a:t>‹#›</a:t>
            </a:fld>
            <a:endParaRPr lang="en-GB" dirty="0"/>
          </a:p>
        </p:txBody>
      </p:sp>
    </p:spTree>
    <p:extLst>
      <p:ext uri="{BB962C8B-B14F-4D97-AF65-F5344CB8AC3E}">
        <p14:creationId xmlns:p14="http://schemas.microsoft.com/office/powerpoint/2010/main" val="1902455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BCD4BEE7-9436-4B8B-A6F7-F29136B43A09}" type="datetimeFigureOut">
              <a:rPr lang="en-GB" smtClean="0"/>
              <a:t>25/04/2022</a:t>
            </a:fld>
            <a:endParaRPr lang="en-GB" dirty="0"/>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GB" dirty="0"/>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0859AAE6-94DB-4ABA-B444-BCEFF5BFA788}" type="slidenum">
              <a:rPr lang="en-GB" smtClean="0"/>
              <a:t>‹#›</a:t>
            </a:fld>
            <a:endParaRPr lang="en-GB" dirty="0"/>
          </a:p>
        </p:txBody>
      </p:sp>
    </p:spTree>
    <p:extLst>
      <p:ext uri="{BB962C8B-B14F-4D97-AF65-F5344CB8AC3E}">
        <p14:creationId xmlns:p14="http://schemas.microsoft.com/office/powerpoint/2010/main" val="13414602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06734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4"/>
          <p:cNvSpPr txBox="1">
            <a:spLocks/>
          </p:cNvSpPr>
          <p:nvPr userDrawn="1"/>
        </p:nvSpPr>
        <p:spPr>
          <a:xfrm>
            <a:off x="8737600" y="6356351"/>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59AAE6-94DB-4ABA-B444-BCEFF5BFA788}" type="slidenum">
              <a:rPr lang="en-GB" sz="1200" smtClean="0"/>
              <a:pPr/>
              <a:t>‹#›</a:t>
            </a:fld>
            <a:endParaRPr lang="en-GB" sz="1200" dirty="0"/>
          </a:p>
        </p:txBody>
      </p:sp>
    </p:spTree>
    <p:extLst>
      <p:ext uri="{BB962C8B-B14F-4D97-AF65-F5344CB8AC3E}">
        <p14:creationId xmlns:p14="http://schemas.microsoft.com/office/powerpoint/2010/main" val="36724651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CD4BEE7-9436-4B8B-A6F7-F29136B43A09}" type="datetimeFigureOut">
              <a:rPr lang="en-GB" smtClean="0"/>
              <a:t>25/04/2022</a:t>
            </a:fld>
            <a:endParaRPr lang="en-GB"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0859AAE6-94DB-4ABA-B444-BCEFF5BFA788}" type="slidenum">
              <a:rPr lang="en-GB" smtClean="0"/>
              <a:t>‹#›</a:t>
            </a:fld>
            <a:endParaRPr lang="en-GB" dirty="0"/>
          </a:p>
        </p:txBody>
      </p:sp>
    </p:spTree>
    <p:extLst>
      <p:ext uri="{BB962C8B-B14F-4D97-AF65-F5344CB8AC3E}">
        <p14:creationId xmlns:p14="http://schemas.microsoft.com/office/powerpoint/2010/main" val="2906962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03A4FE-8A01-4D56-B096-C10B31D9C823}" type="datetimeFigureOut">
              <a:rPr lang="en-GB" smtClean="0"/>
              <a:t>25/04/2022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875662E-1B07-4615-B691-76D515884DB9}" type="slidenum">
              <a:rPr lang="en-GB" smtClean="0"/>
              <a:t>‹#›</a:t>
            </a:fld>
            <a:endParaRPr lang="en-GB" dirty="0"/>
          </a:p>
        </p:txBody>
      </p:sp>
    </p:spTree>
    <p:extLst>
      <p:ext uri="{BB962C8B-B14F-4D97-AF65-F5344CB8AC3E}">
        <p14:creationId xmlns:p14="http://schemas.microsoft.com/office/powerpoint/2010/main" val="39906734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0859AAE6-94DB-4ABA-B444-BCEFF5BFA788}" type="slidenum">
              <a:rPr lang="en-GB" smtClean="0"/>
              <a:t>‹#›</a:t>
            </a:fld>
            <a:endParaRPr lang="en-GB" dirty="0"/>
          </a:p>
        </p:txBody>
      </p:sp>
      <p:sp>
        <p:nvSpPr>
          <p:cNvPr id="9" name="Slide Number Placeholder 4"/>
          <p:cNvSpPr txBox="1">
            <a:spLocks/>
          </p:cNvSpPr>
          <p:nvPr userDrawn="1"/>
        </p:nvSpPr>
        <p:spPr>
          <a:xfrm>
            <a:off x="8737600" y="6356351"/>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59AAE6-94DB-4ABA-B444-BCEFF5BFA788}" type="slidenum">
              <a:rPr lang="en-GB" sz="1200" smtClean="0"/>
              <a:pPr/>
              <a:t>‹#›</a:t>
            </a:fld>
            <a:endParaRPr lang="en-GB" sz="1200" dirty="0"/>
          </a:p>
        </p:txBody>
      </p:sp>
    </p:spTree>
    <p:extLst>
      <p:ext uri="{BB962C8B-B14F-4D97-AF65-F5344CB8AC3E}">
        <p14:creationId xmlns:p14="http://schemas.microsoft.com/office/powerpoint/2010/main" val="31603592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859AAE6-94DB-4ABA-B444-BCEFF5BFA788}" type="slidenum">
              <a:rPr lang="en-GB" smtClean="0"/>
              <a:t>‹#›</a:t>
            </a:fld>
            <a:endParaRPr lang="en-GB" dirty="0"/>
          </a:p>
        </p:txBody>
      </p:sp>
      <p:sp>
        <p:nvSpPr>
          <p:cNvPr id="8" name="Slide Number Placeholder 4"/>
          <p:cNvSpPr txBox="1">
            <a:spLocks/>
          </p:cNvSpPr>
          <p:nvPr userDrawn="1"/>
        </p:nvSpPr>
        <p:spPr>
          <a:xfrm>
            <a:off x="8737600" y="6356351"/>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59AAE6-94DB-4ABA-B444-BCEFF5BFA788}" type="slidenum">
              <a:rPr lang="en-GB" sz="1200" smtClean="0"/>
              <a:pPr/>
              <a:t>‹#›</a:t>
            </a:fld>
            <a:endParaRPr lang="en-GB" sz="1200" dirty="0"/>
          </a:p>
        </p:txBody>
      </p:sp>
    </p:spTree>
    <p:extLst>
      <p:ext uri="{BB962C8B-B14F-4D97-AF65-F5344CB8AC3E}">
        <p14:creationId xmlns:p14="http://schemas.microsoft.com/office/powerpoint/2010/main" val="1745807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CD4BEE7-9436-4B8B-A6F7-F29136B43A09}" type="datetimeFigureOut">
              <a:rPr lang="en-GB" smtClean="0"/>
              <a:t>25/04/2022</a:t>
            </a:fld>
            <a:endParaRPr lang="en-GB"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859AAE6-94DB-4ABA-B444-BCEFF5BFA788}" type="slidenum">
              <a:rPr lang="en-GB" smtClean="0"/>
              <a:t>‹#›</a:t>
            </a:fld>
            <a:endParaRPr lang="en-GB" dirty="0"/>
          </a:p>
        </p:txBody>
      </p:sp>
      <p:sp>
        <p:nvSpPr>
          <p:cNvPr id="7" name="Date Placeholder 2"/>
          <p:cNvSpPr txBox="1">
            <a:spLocks/>
          </p:cNvSpPr>
          <p:nvPr userDrawn="1"/>
        </p:nvSpPr>
        <p:spPr>
          <a:xfrm>
            <a:off x="609600" y="6356351"/>
            <a:ext cx="28448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D4BEE7-9436-4B8B-A6F7-F29136B43A09}" type="datetimeFigureOut">
              <a:rPr lang="en-GB" sz="1200" smtClean="0"/>
              <a:pPr/>
              <a:t>25/04/2022</a:t>
            </a:fld>
            <a:endParaRPr lang="en-GB" sz="1200" dirty="0"/>
          </a:p>
        </p:txBody>
      </p:sp>
      <p:sp>
        <p:nvSpPr>
          <p:cNvPr id="8" name="Slide Number Placeholder 4"/>
          <p:cNvSpPr txBox="1">
            <a:spLocks/>
          </p:cNvSpPr>
          <p:nvPr userDrawn="1"/>
        </p:nvSpPr>
        <p:spPr>
          <a:xfrm>
            <a:off x="8737600" y="6356351"/>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59AAE6-94DB-4ABA-B444-BCEFF5BFA788}" type="slidenum">
              <a:rPr lang="en-GB" sz="1200" smtClean="0"/>
              <a:pPr/>
              <a:t>‹#›</a:t>
            </a:fld>
            <a:endParaRPr lang="en-GB" sz="1200" dirty="0"/>
          </a:p>
        </p:txBody>
      </p:sp>
    </p:spTree>
    <p:extLst>
      <p:ext uri="{BB962C8B-B14F-4D97-AF65-F5344CB8AC3E}">
        <p14:creationId xmlns:p14="http://schemas.microsoft.com/office/powerpoint/2010/main" val="3641661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03A4FE-8A01-4D56-B096-C10B31D9C823}" type="datetimeFigureOut">
              <a:rPr lang="en-GB" smtClean="0"/>
              <a:t>25/04/2022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875662E-1B07-4615-B691-76D515884DB9}" type="slidenum">
              <a:rPr lang="en-GB" smtClean="0"/>
              <a:t>‹#›</a:t>
            </a:fld>
            <a:endParaRPr lang="en-GB" dirty="0"/>
          </a:p>
        </p:txBody>
      </p:sp>
    </p:spTree>
    <p:extLst>
      <p:ext uri="{BB962C8B-B14F-4D97-AF65-F5344CB8AC3E}">
        <p14:creationId xmlns:p14="http://schemas.microsoft.com/office/powerpoint/2010/main" val="2221968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03A4FE-8A01-4D56-B096-C10B31D9C823}" type="datetimeFigureOut">
              <a:rPr lang="en-GB" smtClean="0"/>
              <a:t>25/04/2022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875662E-1B07-4615-B691-76D515884DB9}" type="slidenum">
              <a:rPr lang="en-GB" smtClean="0"/>
              <a:t>‹#›</a:t>
            </a:fld>
            <a:endParaRPr lang="en-GB" dirty="0"/>
          </a:p>
        </p:txBody>
      </p:sp>
    </p:spTree>
    <p:extLst>
      <p:ext uri="{BB962C8B-B14F-4D97-AF65-F5344CB8AC3E}">
        <p14:creationId xmlns:p14="http://schemas.microsoft.com/office/powerpoint/2010/main" val="1758344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F03A4FE-8A01-4D56-B096-C10B31D9C823}" type="datetimeFigureOut">
              <a:rPr lang="en-GB" smtClean="0"/>
              <a:t>25/04/2022</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F875662E-1B07-4615-B691-76D515884DB9}" type="slidenum">
              <a:rPr lang="en-GB" smtClean="0"/>
              <a:t>‹#›</a:t>
            </a:fld>
            <a:endParaRPr lang="en-GB" dirty="0"/>
          </a:p>
        </p:txBody>
      </p:sp>
    </p:spTree>
    <p:extLst>
      <p:ext uri="{BB962C8B-B14F-4D97-AF65-F5344CB8AC3E}">
        <p14:creationId xmlns:p14="http://schemas.microsoft.com/office/powerpoint/2010/main" val="2202222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F03A4FE-8A01-4D56-B096-C10B31D9C823}" type="datetimeFigureOut">
              <a:rPr lang="en-GB" smtClean="0"/>
              <a:t>25/04/2022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F875662E-1B07-4615-B691-76D515884DB9}" type="slidenum">
              <a:rPr lang="en-GB" smtClean="0"/>
              <a:t>‹#›</a:t>
            </a:fld>
            <a:endParaRPr lang="en-GB" dirty="0"/>
          </a:p>
        </p:txBody>
      </p:sp>
    </p:spTree>
    <p:extLst>
      <p:ext uri="{BB962C8B-B14F-4D97-AF65-F5344CB8AC3E}">
        <p14:creationId xmlns:p14="http://schemas.microsoft.com/office/powerpoint/2010/main" val="3096269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03A4FE-8A01-4D56-B096-C10B31D9C823}" type="datetimeFigureOut">
              <a:rPr lang="en-GB" smtClean="0"/>
              <a:t>25/04/2022</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F875662E-1B07-4615-B691-76D515884DB9}" type="slidenum">
              <a:rPr lang="en-GB" smtClean="0"/>
              <a:t>‹#›</a:t>
            </a:fld>
            <a:endParaRPr lang="en-GB" dirty="0"/>
          </a:p>
        </p:txBody>
      </p:sp>
    </p:spTree>
    <p:extLst>
      <p:ext uri="{BB962C8B-B14F-4D97-AF65-F5344CB8AC3E}">
        <p14:creationId xmlns:p14="http://schemas.microsoft.com/office/powerpoint/2010/main" val="1197011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03A4FE-8A01-4D56-B096-C10B31D9C823}" type="datetimeFigureOut">
              <a:rPr lang="en-GB" smtClean="0"/>
              <a:t>25/04/2022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875662E-1B07-4615-B691-76D515884DB9}" type="slidenum">
              <a:rPr lang="en-GB" smtClean="0"/>
              <a:t>‹#›</a:t>
            </a:fld>
            <a:endParaRPr lang="en-GB" dirty="0"/>
          </a:p>
        </p:txBody>
      </p:sp>
    </p:spTree>
    <p:extLst>
      <p:ext uri="{BB962C8B-B14F-4D97-AF65-F5344CB8AC3E}">
        <p14:creationId xmlns:p14="http://schemas.microsoft.com/office/powerpoint/2010/main" val="848610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03A4FE-8A01-4D56-B096-C10B31D9C823}" type="datetimeFigureOut">
              <a:rPr lang="en-GB" smtClean="0"/>
              <a:t>25/04/2022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875662E-1B07-4615-B691-76D515884DB9}" type="slidenum">
              <a:rPr lang="en-GB" smtClean="0"/>
              <a:t>‹#›</a:t>
            </a:fld>
            <a:endParaRPr lang="en-GB" dirty="0"/>
          </a:p>
        </p:txBody>
      </p:sp>
    </p:spTree>
    <p:extLst>
      <p:ext uri="{BB962C8B-B14F-4D97-AF65-F5344CB8AC3E}">
        <p14:creationId xmlns:p14="http://schemas.microsoft.com/office/powerpoint/2010/main" val="2722771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03A4FE-8A01-4D56-B096-C10B31D9C823}" type="datetimeFigureOut">
              <a:rPr lang="en-GB" smtClean="0"/>
              <a:t>25/04/2022</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75662E-1B07-4615-B691-76D515884DB9}" type="slidenum">
              <a:rPr lang="en-GB" smtClean="0"/>
              <a:t>‹#›</a:t>
            </a:fld>
            <a:endParaRPr lang="en-GB" dirty="0"/>
          </a:p>
        </p:txBody>
      </p:sp>
      <p:pic>
        <p:nvPicPr>
          <p:cNvPr id="7" name="Content Placeholder 4">
            <a:extLst>
              <a:ext uri="{FF2B5EF4-FFF2-40B4-BE49-F238E27FC236}">
                <a16:creationId xmlns:a16="http://schemas.microsoft.com/office/drawing/2014/main" id="{41A25AB3-4B15-4AF8-8CB5-AC8D7B9FEE9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 y="-3178"/>
            <a:ext cx="12197649" cy="6861178"/>
          </a:xfrm>
          <a:prstGeom prst="rect">
            <a:avLst/>
          </a:prstGeom>
        </p:spPr>
      </p:pic>
    </p:spTree>
    <p:extLst>
      <p:ext uri="{BB962C8B-B14F-4D97-AF65-F5344CB8AC3E}">
        <p14:creationId xmlns:p14="http://schemas.microsoft.com/office/powerpoint/2010/main" val="24481261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Slide Number Placeholder 4"/>
          <p:cNvSpPr txBox="1">
            <a:spLocks/>
          </p:cNvSpPr>
          <p:nvPr/>
        </p:nvSpPr>
        <p:spPr>
          <a:xfrm>
            <a:off x="8737600" y="6356351"/>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800" dirty="0"/>
          </a:p>
        </p:txBody>
      </p:sp>
    </p:spTree>
    <p:extLst>
      <p:ext uri="{BB962C8B-B14F-4D97-AF65-F5344CB8AC3E}">
        <p14:creationId xmlns:p14="http://schemas.microsoft.com/office/powerpoint/2010/main" val="259252710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cid:image001.png@01D7DC66.7D3B9270" TargetMode="External"/><Relationship Id="rId5" Type="http://schemas.openxmlformats.org/officeDocument/2006/relationships/image" Target="../media/image4.png"/><Relationship Id="rId4" Type="http://schemas.openxmlformats.org/officeDocument/2006/relationships/hyperlink" Target="https://publications.skillstraininguk.com/promo-brochure/full-view.html"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7.JP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slideLayout" Target="../slideLayouts/slideLayout13.xml"/><Relationship Id="rId1" Type="http://schemas.openxmlformats.org/officeDocument/2006/relationships/video" Target="https://www.youtube.com/embed/f75BGwoVUgo?feature=oembed" TargetMode="External"/><Relationship Id="rId5" Type="http://schemas.openxmlformats.org/officeDocument/2006/relationships/image" Target="../media/image54.jpeg"/><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13.xml"/><Relationship Id="rId1" Type="http://schemas.openxmlformats.org/officeDocument/2006/relationships/video" Target="https://www.youtube.com/embed/24tNugE30Ys?feature=oembed" TargetMode="External"/><Relationship Id="rId5" Type="http://schemas.openxmlformats.org/officeDocument/2006/relationships/image" Target="../media/image52.gif"/><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Commercial dock with container cargo ship container storage and crane unloading ship">
            <a:extLst>
              <a:ext uri="{FF2B5EF4-FFF2-40B4-BE49-F238E27FC236}">
                <a16:creationId xmlns:a16="http://schemas.microsoft.com/office/drawing/2014/main" id="{895E1F78-D6C9-40A1-B900-7FC0BDECEAD5}"/>
              </a:ext>
            </a:extLst>
          </p:cNvPr>
          <p:cNvPicPr>
            <a:picLocks noChangeAspect="1"/>
          </p:cNvPicPr>
          <p:nvPr/>
        </p:nvPicPr>
        <p:blipFill>
          <a:blip r:embed="rId2">
            <a:extLst>
              <a:ext uri="{28A0092B-C50C-407E-A947-70E740481C1C}">
                <a14:useLocalDpi xmlns:a14="http://schemas.microsoft.com/office/drawing/2010/main" val="0"/>
              </a:ext>
            </a:extLst>
          </a:blip>
          <a:srcRect l="14490" r="14490"/>
          <a:stretch/>
        </p:blipFill>
        <p:spPr>
          <a:xfrm>
            <a:off x="3525270" y="10"/>
            <a:ext cx="8668512" cy="6857990"/>
          </a:xfrm>
          <a:prstGeom prst="rect">
            <a:avLst/>
          </a:prstGeom>
        </p:spPr>
      </p:pic>
      <p:sp>
        <p:nvSpPr>
          <p:cNvPr id="15" name="Rectangle 14">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8572C24-92D1-4D65-BA34-E631C27DC111}"/>
              </a:ext>
            </a:extLst>
          </p:cNvPr>
          <p:cNvSpPr/>
          <p:nvPr/>
        </p:nvSpPr>
        <p:spPr>
          <a:xfrm>
            <a:off x="390525" y="625683"/>
            <a:ext cx="895350" cy="146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60490EE1-EEE4-4AE4-ADEC-F832A1A9089F}"/>
              </a:ext>
            </a:extLst>
          </p:cNvPr>
          <p:cNvSpPr/>
          <p:nvPr/>
        </p:nvSpPr>
        <p:spPr>
          <a:xfrm>
            <a:off x="481029" y="4467225"/>
            <a:ext cx="3977640" cy="146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85EB8DDF-F242-48FF-AA18-D8BC76150A9D}"/>
              </a:ext>
            </a:extLst>
          </p:cNvPr>
          <p:cNvSpPr txBox="1"/>
          <p:nvPr/>
        </p:nvSpPr>
        <p:spPr>
          <a:xfrm>
            <a:off x="481029" y="901219"/>
            <a:ext cx="5104421" cy="4770537"/>
          </a:xfrm>
          <a:prstGeom prst="rect">
            <a:avLst/>
          </a:prstGeom>
          <a:noFill/>
        </p:spPr>
        <p:txBody>
          <a:bodyPr wrap="square" rtlCol="0">
            <a:spAutoFit/>
          </a:bodyPr>
          <a:lstStyle/>
          <a:p>
            <a:r>
              <a:rPr lang="en-GB" sz="4400" b="1" dirty="0">
                <a:solidFill>
                  <a:srgbClr val="00B0F0"/>
                </a:solidFill>
              </a:rPr>
              <a:t>Welcome</a:t>
            </a:r>
          </a:p>
          <a:p>
            <a:endParaRPr lang="en-GB" sz="1200" b="1" dirty="0"/>
          </a:p>
          <a:p>
            <a:endParaRPr lang="en-GB" sz="1200" b="1" dirty="0"/>
          </a:p>
          <a:p>
            <a:endParaRPr lang="en-GB" sz="1200" b="1" dirty="0"/>
          </a:p>
          <a:p>
            <a:r>
              <a:rPr lang="en-GB" sz="2800" b="1" dirty="0">
                <a:solidFill>
                  <a:srgbClr val="00B0F0"/>
                </a:solidFill>
                <a:ea typeface="+mj-ea"/>
                <a:cs typeface="+mj-cs"/>
              </a:rPr>
              <a:t>Introduction to Continuous Improvement Apprenticeships</a:t>
            </a:r>
          </a:p>
          <a:p>
            <a:endParaRPr lang="en-GB" sz="2800" b="1" dirty="0">
              <a:solidFill>
                <a:srgbClr val="00B0F0"/>
              </a:solidFill>
              <a:ea typeface="+mj-ea"/>
              <a:cs typeface="+mj-cs"/>
            </a:endParaRPr>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1200" b="1" dirty="0"/>
          </a:p>
          <a:p>
            <a:endParaRPr lang="en-GB" sz="800" b="1" dirty="0"/>
          </a:p>
        </p:txBody>
      </p:sp>
      <p:pic>
        <p:nvPicPr>
          <p:cNvPr id="20" name="Picture 19">
            <a:extLst>
              <a:ext uri="{FF2B5EF4-FFF2-40B4-BE49-F238E27FC236}">
                <a16:creationId xmlns:a16="http://schemas.microsoft.com/office/drawing/2014/main" id="{A2B29959-884F-4F82-98C4-5D11CF90117E}"/>
              </a:ext>
            </a:extLst>
          </p:cNvPr>
          <p:cNvPicPr>
            <a:picLocks noChangeAspect="1"/>
          </p:cNvPicPr>
          <p:nvPr/>
        </p:nvPicPr>
        <p:blipFill>
          <a:blip r:embed="rId3"/>
          <a:stretch>
            <a:fillRect/>
          </a:stretch>
        </p:blipFill>
        <p:spPr>
          <a:xfrm>
            <a:off x="358979" y="5027343"/>
            <a:ext cx="2065618" cy="1172064"/>
          </a:xfrm>
          <a:prstGeom prst="rect">
            <a:avLst/>
          </a:prstGeom>
        </p:spPr>
      </p:pic>
      <p:pic>
        <p:nvPicPr>
          <p:cNvPr id="21" name="Picture 20" descr="Graphical user interface&#10;&#10;Description automatically generated">
            <a:hlinkClick r:id="rId4"/>
            <a:extLst>
              <a:ext uri="{FF2B5EF4-FFF2-40B4-BE49-F238E27FC236}">
                <a16:creationId xmlns:a16="http://schemas.microsoft.com/office/drawing/2014/main" id="{C19F0C34-6ECE-40A6-83C5-E5E7817AB4D5}"/>
              </a:ext>
            </a:extLst>
          </p:cNvPr>
          <p:cNvPicPr>
            <a:picLocks noChangeAspect="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0495345" y="4467225"/>
            <a:ext cx="1381734" cy="1966513"/>
          </a:xfrm>
          <a:prstGeom prst="rect">
            <a:avLst/>
          </a:prstGeom>
          <a:noFill/>
          <a:ln>
            <a:noFill/>
          </a:ln>
        </p:spPr>
      </p:pic>
      <p:sp>
        <p:nvSpPr>
          <p:cNvPr id="2" name="TextBox 1">
            <a:extLst>
              <a:ext uri="{FF2B5EF4-FFF2-40B4-BE49-F238E27FC236}">
                <a16:creationId xmlns:a16="http://schemas.microsoft.com/office/drawing/2014/main" id="{6151573B-930F-49AD-9129-F0E875247FA9}"/>
              </a:ext>
            </a:extLst>
          </p:cNvPr>
          <p:cNvSpPr txBox="1"/>
          <p:nvPr/>
        </p:nvSpPr>
        <p:spPr>
          <a:xfrm>
            <a:off x="368893" y="4596456"/>
            <a:ext cx="4841667" cy="430887"/>
          </a:xfrm>
          <a:prstGeom prst="rect">
            <a:avLst/>
          </a:prstGeom>
          <a:noFill/>
        </p:spPr>
        <p:txBody>
          <a:bodyPr wrap="square" rtlCol="0">
            <a:spAutoFit/>
          </a:bodyPr>
          <a:lstStyle/>
          <a:p>
            <a:r>
              <a:rPr lang="en-GB" sz="1100" dirty="0"/>
              <a:t>Delivering Improvement through apprenticeships </a:t>
            </a:r>
          </a:p>
          <a:p>
            <a:r>
              <a:rPr lang="en-GB" sz="1100" dirty="0"/>
              <a:t>in partnership with</a:t>
            </a:r>
          </a:p>
        </p:txBody>
      </p:sp>
    </p:spTree>
    <p:extLst>
      <p:ext uri="{BB962C8B-B14F-4D97-AF65-F5344CB8AC3E}">
        <p14:creationId xmlns:p14="http://schemas.microsoft.com/office/powerpoint/2010/main" val="2582515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19">
            <a:extLst>
              <a:ext uri="{FF2B5EF4-FFF2-40B4-BE49-F238E27FC236}">
                <a16:creationId xmlns:a16="http://schemas.microsoft.com/office/drawing/2014/main" id="{8BB67967-F60F-4386-8C29-8CB8AC647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close up of a piece of paper&#10;&#10;Description automatically generated">
            <a:extLst>
              <a:ext uri="{FF2B5EF4-FFF2-40B4-BE49-F238E27FC236}">
                <a16:creationId xmlns:a16="http://schemas.microsoft.com/office/drawing/2014/main" id="{11D0597D-72E8-4496-9235-B77881D516FE}"/>
              </a:ext>
            </a:extLst>
          </p:cNvPr>
          <p:cNvPicPr>
            <a:picLocks noChangeAspect="1"/>
          </p:cNvPicPr>
          <p:nvPr/>
        </p:nvPicPr>
        <p:blipFill rotWithShape="1">
          <a:blip r:embed="rId2">
            <a:alphaModFix/>
          </a:blip>
          <a:srcRect l="2050" r="2048" b="-2"/>
          <a:stretch/>
        </p:blipFill>
        <p:spPr>
          <a:xfrm>
            <a:off x="-182887" y="-164597"/>
            <a:ext cx="6447707" cy="4622292"/>
          </a:xfrm>
          <a:prstGeom prst="rect">
            <a:avLst/>
          </a:prstGeom>
          <a:effectLst>
            <a:softEdge rad="533400"/>
          </a:effectLst>
        </p:spPr>
      </p:pic>
      <p:pic>
        <p:nvPicPr>
          <p:cNvPr id="3" name="Picture 2" descr="A group of people standing in a room&#10;&#10;Description automatically generated">
            <a:extLst>
              <a:ext uri="{FF2B5EF4-FFF2-40B4-BE49-F238E27FC236}">
                <a16:creationId xmlns:a16="http://schemas.microsoft.com/office/drawing/2014/main" id="{6A9D808C-2A1F-42C1-BFD3-49B06AB4655E}"/>
              </a:ext>
            </a:extLst>
          </p:cNvPr>
          <p:cNvPicPr>
            <a:picLocks noChangeAspect="1"/>
          </p:cNvPicPr>
          <p:nvPr/>
        </p:nvPicPr>
        <p:blipFill rotWithShape="1">
          <a:blip r:embed="rId3">
            <a:alphaModFix/>
          </a:blip>
          <a:srcRect r="-2" b="19943"/>
          <a:stretch/>
        </p:blipFill>
        <p:spPr>
          <a:xfrm>
            <a:off x="-186572" y="3184613"/>
            <a:ext cx="6447707" cy="3845519"/>
          </a:xfrm>
          <a:prstGeom prst="rect">
            <a:avLst/>
          </a:prstGeom>
          <a:effectLst>
            <a:softEdge rad="533400"/>
          </a:effectLst>
        </p:spPr>
      </p:pic>
      <p:pic>
        <p:nvPicPr>
          <p:cNvPr id="22" name="Picture 21">
            <a:extLst>
              <a:ext uri="{FF2B5EF4-FFF2-40B4-BE49-F238E27FC236}">
                <a16:creationId xmlns:a16="http://schemas.microsoft.com/office/drawing/2014/main" id="{D2D2C3D0-D5DB-4464-BB3E-2DF035FDB8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B0CF2295-BC9A-459A-BB3D-5F5AF7BF9E07}"/>
              </a:ext>
            </a:extLst>
          </p:cNvPr>
          <p:cNvSpPr txBox="1"/>
          <p:nvPr/>
        </p:nvSpPr>
        <p:spPr>
          <a:xfrm>
            <a:off x="6268505" y="1294267"/>
            <a:ext cx="5181600" cy="4354654"/>
          </a:xfrm>
          <a:prstGeom prst="rect">
            <a:avLst/>
          </a:prstGeom>
          <a:noFill/>
        </p:spPr>
        <p:txBody>
          <a:bodyPr wrap="square" rtlCol="0">
            <a:spAutoFit/>
          </a:bodyPr>
          <a:lstStyle/>
          <a:p>
            <a:pPr marL="342900" indent="-342900">
              <a:lnSpc>
                <a:spcPct val="115000"/>
              </a:lnSpc>
              <a:spcAft>
                <a:spcPts val="1000"/>
              </a:spcAft>
              <a:buFont typeface="Arial" panose="020B0604020202020204" pitchFamily="34" charset="0"/>
              <a:buChar char="•"/>
            </a:pPr>
            <a:r>
              <a:rPr lang="en-GB"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Define a new comprehensive Training strategy incorporating the expanded use of a cross functional Skills Matrix to identify areas of team development. Introduce Skills Training workshops to support and up skill colleagues.</a:t>
            </a:r>
            <a:endParaRPr lang="en-GB"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15000"/>
              </a:lnSpc>
              <a:spcAft>
                <a:spcPts val="1000"/>
              </a:spcAft>
              <a:buFont typeface="Arial" panose="020B0604020202020204" pitchFamily="34" charset="0"/>
              <a:buChar char="•"/>
            </a:pPr>
            <a:r>
              <a:rPr lang="en-GB"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Develop a simplification of current Licensing financial processes to include more easily accessible reports. Identification of payments made, and those currently outstanding awaiting collection should be readily identifiable to save time and effort reviewing unstructured data and spread sheets.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AA5CDFF4-9E2A-48FB-A946-B6BF585BE895}"/>
              </a:ext>
            </a:extLst>
          </p:cNvPr>
          <p:cNvSpPr/>
          <p:nvPr/>
        </p:nvSpPr>
        <p:spPr>
          <a:xfrm>
            <a:off x="6191301" y="1371105"/>
            <a:ext cx="5787990" cy="547425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16" name="TextBox 15">
            <a:extLst>
              <a:ext uri="{FF2B5EF4-FFF2-40B4-BE49-F238E27FC236}">
                <a16:creationId xmlns:a16="http://schemas.microsoft.com/office/drawing/2014/main" id="{05739FB4-6070-4EA4-B6D5-5DD557313E20}"/>
              </a:ext>
            </a:extLst>
          </p:cNvPr>
          <p:cNvSpPr txBox="1"/>
          <p:nvPr/>
        </p:nvSpPr>
        <p:spPr>
          <a:xfrm>
            <a:off x="6096000" y="1294267"/>
            <a:ext cx="5229823" cy="4575355"/>
          </a:xfrm>
          <a:prstGeom prst="rect">
            <a:avLst/>
          </a:prstGeom>
          <a:noFill/>
        </p:spPr>
        <p:txBody>
          <a:bodyPr wrap="square" rtlCol="0">
            <a:spAutoFit/>
          </a:bodyPr>
          <a:lstStyle/>
          <a:p>
            <a:pPr marL="342900" indent="-342900">
              <a:lnSpc>
                <a:spcPct val="115000"/>
              </a:lnSpc>
              <a:spcAft>
                <a:spcPts val="1000"/>
              </a:spcAft>
              <a:buFont typeface="Arial" panose="020B0604020202020204" pitchFamily="34" charset="0"/>
              <a:buChar char="•"/>
            </a:pPr>
            <a:r>
              <a:rPr lang="en-GB" sz="20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Introduce a standardised framework for creating and maintaining SOP’s for UNIFORM software operations to minimise time lost in workarounds and duplication.</a:t>
            </a:r>
          </a:p>
          <a:p>
            <a:pPr marL="342900" indent="-342900">
              <a:lnSpc>
                <a:spcPct val="115000"/>
              </a:lnSpc>
              <a:spcAft>
                <a:spcPts val="1000"/>
              </a:spcAft>
              <a:buFont typeface="Arial" panose="020B0604020202020204" pitchFamily="34" charset="0"/>
              <a:buChar char="•"/>
            </a:pPr>
            <a:r>
              <a:rPr lang="en-GB"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Creation of Service Champions for each department to act as a point of contact between teams and Service Managers as liaison when raising points of concern. This is with a view of focusing efforts and resources to eliminate repeat complaints and improve quality of service provision to users.</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F7677D1E-263B-40A2-A76A-F3AB2BFEA772}"/>
              </a:ext>
            </a:extLst>
          </p:cNvPr>
          <p:cNvSpPr>
            <a:spLocks noGrp="1"/>
          </p:cNvSpPr>
          <p:nvPr>
            <p:ph type="title"/>
          </p:nvPr>
        </p:nvSpPr>
        <p:spPr>
          <a:xfrm>
            <a:off x="6420668" y="342398"/>
            <a:ext cx="5615484" cy="951869"/>
          </a:xfrm>
        </p:spPr>
        <p:txBody>
          <a:bodyPr vert="horz" lIns="91440" tIns="45720" rIns="91440" bIns="45720" rtlCol="0" anchor="t">
            <a:noAutofit/>
          </a:bodyPr>
          <a:lstStyle/>
          <a:p>
            <a:r>
              <a:rPr lang="en-US" sz="2800" b="1" kern="1200" dirty="0">
                <a:solidFill>
                  <a:srgbClr val="00B0F0"/>
                </a:solidFill>
                <a:latin typeface="+mn-lt"/>
                <a:ea typeface="+mj-ea"/>
                <a:cs typeface="+mj-cs"/>
              </a:rPr>
              <a:t>Government sector project examples </a:t>
            </a:r>
          </a:p>
        </p:txBody>
      </p:sp>
      <p:sp>
        <p:nvSpPr>
          <p:cNvPr id="2" name="TextBox 1">
            <a:extLst>
              <a:ext uri="{FF2B5EF4-FFF2-40B4-BE49-F238E27FC236}">
                <a16:creationId xmlns:a16="http://schemas.microsoft.com/office/drawing/2014/main" id="{CA494D1C-5647-4D62-A89E-E3A60A78C3DF}"/>
              </a:ext>
            </a:extLst>
          </p:cNvPr>
          <p:cNvSpPr txBox="1"/>
          <p:nvPr/>
        </p:nvSpPr>
        <p:spPr>
          <a:xfrm>
            <a:off x="5587467" y="5751962"/>
            <a:ext cx="6543675" cy="369332"/>
          </a:xfrm>
          <a:prstGeom prst="rect">
            <a:avLst/>
          </a:prstGeom>
          <a:noFill/>
        </p:spPr>
        <p:txBody>
          <a:bodyPr wrap="square" rtlCol="0">
            <a:spAutoFit/>
          </a:bodyPr>
          <a:lstStyle/>
          <a:p>
            <a:pPr algn="ctr"/>
            <a:r>
              <a:rPr lang="en-GB" b="1" i="1" dirty="0">
                <a:solidFill>
                  <a:srgbClr val="00B0F0"/>
                </a:solidFill>
              </a:rPr>
              <a:t>All of these projects were implemented after development</a:t>
            </a:r>
          </a:p>
        </p:txBody>
      </p:sp>
    </p:spTree>
    <p:extLst>
      <p:ext uri="{BB962C8B-B14F-4D97-AF65-F5344CB8AC3E}">
        <p14:creationId xmlns:p14="http://schemas.microsoft.com/office/powerpoint/2010/main" val="217758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animEffect transition="in" filter="fade">
                                      <p:cBhvr>
                                        <p:cTn id="20" dur="500"/>
                                        <p:tgtEl>
                                          <p:spTgt spid="1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xEl>
                                              <p:pRg st="1" end="1"/>
                                            </p:txEl>
                                          </p:spTgt>
                                        </p:tgtEl>
                                        <p:attrNameLst>
                                          <p:attrName>style.visibility</p:attrName>
                                        </p:attrNameLst>
                                      </p:cBhvr>
                                      <p:to>
                                        <p:strVal val="visible"/>
                                      </p:to>
                                    </p:set>
                                    <p:animEffect transition="in" filter="fade">
                                      <p:cBhvr>
                                        <p:cTn id="25" dur="500"/>
                                        <p:tgtEl>
                                          <p:spTgt spid="1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
                                            <p:txEl>
                                              <p:pRg st="0" end="0"/>
                                            </p:txEl>
                                          </p:spTgt>
                                        </p:tgtEl>
                                        <p:attrNameLst>
                                          <p:attrName>style.visibility</p:attrName>
                                        </p:attrNameLst>
                                      </p:cBhvr>
                                      <p:to>
                                        <p:strVal val="visible"/>
                                      </p:to>
                                    </p:set>
                                    <p:animEffect transition="in" filter="fade">
                                      <p:cBhvr>
                                        <p:cTn id="30" dur="1000"/>
                                        <p:tgtEl>
                                          <p:spTgt spid="2">
                                            <p:txEl>
                                              <p:pRg st="0" end="0"/>
                                            </p:txEl>
                                          </p:spTgt>
                                        </p:tgtEl>
                                      </p:cBhvr>
                                    </p:animEffect>
                                    <p:anim calcmode="lin" valueType="num">
                                      <p:cBhvr>
                                        <p:cTn id="31"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60F9F91D-5CBD-4F0C-A31E-1FE3EE34D4E5}"/>
              </a:ext>
            </a:extLst>
          </p:cNvPr>
          <p:cNvPicPr>
            <a:picLocks noChangeAspect="1"/>
          </p:cNvPicPr>
          <p:nvPr/>
        </p:nvPicPr>
        <p:blipFill>
          <a:blip r:embed="rId2">
            <a:alphaModFix amt="50000"/>
          </a:blip>
          <a:stretch>
            <a:fillRect/>
          </a:stretch>
        </p:blipFill>
        <p:spPr>
          <a:xfrm flipH="1">
            <a:off x="3462257" y="483310"/>
            <a:ext cx="8729743" cy="5815180"/>
          </a:xfrm>
          <a:prstGeom prst="rect">
            <a:avLst/>
          </a:prstGeom>
        </p:spPr>
      </p:pic>
      <p:sp>
        <p:nvSpPr>
          <p:cNvPr id="17" name="Rectangle 16">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54E75BF-8064-4A05-8916-FEFAA5C7BB35}"/>
              </a:ext>
            </a:extLst>
          </p:cNvPr>
          <p:cNvSpPr/>
          <p:nvPr/>
        </p:nvSpPr>
        <p:spPr>
          <a:xfrm>
            <a:off x="152400" y="190500"/>
            <a:ext cx="5000625" cy="648652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403FEEA9-9D57-4ECB-B7A8-EEA132A0565A}"/>
              </a:ext>
            </a:extLst>
          </p:cNvPr>
          <p:cNvSpPr>
            <a:spLocks noGrp="1"/>
          </p:cNvSpPr>
          <p:nvPr>
            <p:ph type="title"/>
          </p:nvPr>
        </p:nvSpPr>
        <p:spPr>
          <a:xfrm>
            <a:off x="423941" y="148624"/>
            <a:ext cx="4454359" cy="651799"/>
          </a:xfrm>
        </p:spPr>
        <p:txBody>
          <a:bodyPr vert="horz" lIns="91440" tIns="45720" rIns="91440" bIns="45720" rtlCol="0" anchor="b">
            <a:normAutofit/>
          </a:bodyPr>
          <a:lstStyle/>
          <a:p>
            <a:r>
              <a:rPr lang="en-US" sz="2800" b="1" dirty="0">
                <a:solidFill>
                  <a:srgbClr val="00B0F0"/>
                </a:solidFill>
                <a:latin typeface="+mn-lt"/>
              </a:rPr>
              <a:t>Demonstrating Impact</a:t>
            </a:r>
          </a:p>
        </p:txBody>
      </p:sp>
      <p:pic>
        <p:nvPicPr>
          <p:cNvPr id="14" name="Picture 13">
            <a:extLst>
              <a:ext uri="{FF2B5EF4-FFF2-40B4-BE49-F238E27FC236}">
                <a16:creationId xmlns:a16="http://schemas.microsoft.com/office/drawing/2014/main" id="{BA95B881-E4BC-47B7-88EF-21DC4BD93CCF}"/>
              </a:ext>
            </a:extLst>
          </p:cNvPr>
          <p:cNvPicPr>
            <a:picLocks noChangeAspect="1"/>
          </p:cNvPicPr>
          <p:nvPr/>
        </p:nvPicPr>
        <p:blipFill>
          <a:blip r:embed="rId3"/>
          <a:stretch>
            <a:fillRect/>
          </a:stretch>
        </p:blipFill>
        <p:spPr>
          <a:xfrm>
            <a:off x="991480" y="3131312"/>
            <a:ext cx="5240996" cy="3555378"/>
          </a:xfrm>
          <a:prstGeom prst="rect">
            <a:avLst/>
          </a:prstGeom>
        </p:spPr>
      </p:pic>
      <p:sp>
        <p:nvSpPr>
          <p:cNvPr id="12" name="TextBox 11">
            <a:extLst>
              <a:ext uri="{FF2B5EF4-FFF2-40B4-BE49-F238E27FC236}">
                <a16:creationId xmlns:a16="http://schemas.microsoft.com/office/drawing/2014/main" id="{0008E4A9-4577-4CF2-8384-9F72747DA7E9}"/>
              </a:ext>
            </a:extLst>
          </p:cNvPr>
          <p:cNvSpPr txBox="1"/>
          <p:nvPr/>
        </p:nvSpPr>
        <p:spPr>
          <a:xfrm>
            <a:off x="421564" y="946419"/>
            <a:ext cx="5674436" cy="1959960"/>
          </a:xfrm>
          <a:prstGeom prst="rect">
            <a:avLst/>
          </a:prstGeom>
          <a:noFill/>
        </p:spPr>
        <p:txBody>
          <a:bodyPr wrap="square" rtlCol="0">
            <a:spAutoFit/>
          </a:bodyPr>
          <a:lstStyle/>
          <a:p>
            <a:pPr marL="285750" marR="0" lvl="0" indent="-285750" defTabSz="457200" rtl="0" eaLnBrk="1" fontAlgn="auto" latinLnBrk="0" hangingPunct="1">
              <a:lnSpc>
                <a:spcPct val="107000"/>
              </a:lnSpc>
              <a:spcBef>
                <a:spcPts val="0"/>
              </a:spcBef>
              <a:spcAft>
                <a:spcPts val="800"/>
              </a:spcAft>
              <a:buClrTx/>
              <a:buSzTx/>
              <a:buFont typeface="Arial" panose="020B0604020202020204" pitchFamily="34" charset="0"/>
              <a:buChar char="•"/>
              <a:tabLst>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 pos="6172200" algn="l"/>
                <a:tab pos="6400800" algn="l"/>
                <a:tab pos="6629400" algn="l"/>
                <a:tab pos="6858000" algn="l"/>
                <a:tab pos="7086600" algn="l"/>
                <a:tab pos="7315200" algn="l"/>
              </a:tabLst>
              <a:defRPr/>
            </a:pPr>
            <a:r>
              <a:rPr kumimoji="0" lang="en-GB"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Projects are created using data, experience and internal expertise by the people involved in the delivery of the process. </a:t>
            </a:r>
          </a:p>
          <a:p>
            <a:pPr marL="285750" marR="0" lvl="0" indent="-285750" defTabSz="457200" rtl="0" eaLnBrk="1" fontAlgn="auto" latinLnBrk="0" hangingPunct="1">
              <a:lnSpc>
                <a:spcPct val="107000"/>
              </a:lnSpc>
              <a:spcBef>
                <a:spcPts val="0"/>
              </a:spcBef>
              <a:spcAft>
                <a:spcPts val="800"/>
              </a:spcAft>
              <a:buClrTx/>
              <a:buSzTx/>
              <a:buFont typeface="Arial" panose="020B0604020202020204" pitchFamily="34" charset="0"/>
              <a:buChar char="•"/>
              <a:tabLst>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 pos="6172200" algn="l"/>
                <a:tab pos="6400800" algn="l"/>
                <a:tab pos="6629400" algn="l"/>
                <a:tab pos="6858000" algn="l"/>
                <a:tab pos="7086600" algn="l"/>
                <a:tab pos="7315200" algn="l"/>
              </a:tabLst>
              <a:defRPr/>
            </a:pPr>
            <a:r>
              <a:rPr kumimoji="0" lang="en-GB"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We teach you how to demonstrate the true </a:t>
            </a:r>
            <a:r>
              <a:rPr kumimoji="0" lang="en-GB" b="0" i="1"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VALUE </a:t>
            </a:r>
            <a:r>
              <a:rPr kumimoji="0" lang="en-GB"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of project designs based on measurable outcomes and not opinion.</a:t>
            </a:r>
          </a:p>
        </p:txBody>
      </p:sp>
      <p:pic>
        <p:nvPicPr>
          <p:cNvPr id="18" name="Picture 17">
            <a:extLst>
              <a:ext uri="{FF2B5EF4-FFF2-40B4-BE49-F238E27FC236}">
                <a16:creationId xmlns:a16="http://schemas.microsoft.com/office/drawing/2014/main" id="{4880072E-CE87-41E3-B6CB-8C6CAE6B42D9}"/>
              </a:ext>
            </a:extLst>
          </p:cNvPr>
          <p:cNvPicPr>
            <a:picLocks noChangeAspect="1"/>
          </p:cNvPicPr>
          <p:nvPr/>
        </p:nvPicPr>
        <p:blipFill>
          <a:blip r:embed="rId4"/>
          <a:stretch>
            <a:fillRect/>
          </a:stretch>
        </p:blipFill>
        <p:spPr>
          <a:xfrm>
            <a:off x="611724" y="3169836"/>
            <a:ext cx="5532781" cy="3596307"/>
          </a:xfrm>
          <a:prstGeom prst="rect">
            <a:avLst/>
          </a:prstGeom>
        </p:spPr>
      </p:pic>
      <p:pic>
        <p:nvPicPr>
          <p:cNvPr id="22" name="Picture 21">
            <a:extLst>
              <a:ext uri="{FF2B5EF4-FFF2-40B4-BE49-F238E27FC236}">
                <a16:creationId xmlns:a16="http://schemas.microsoft.com/office/drawing/2014/main" id="{15C84EFC-1742-4314-9555-9460704CA97B}"/>
              </a:ext>
            </a:extLst>
          </p:cNvPr>
          <p:cNvPicPr>
            <a:picLocks noChangeAspect="1"/>
          </p:cNvPicPr>
          <p:nvPr/>
        </p:nvPicPr>
        <p:blipFill>
          <a:blip r:embed="rId5"/>
          <a:stretch>
            <a:fillRect/>
          </a:stretch>
        </p:blipFill>
        <p:spPr>
          <a:xfrm>
            <a:off x="540896" y="3093482"/>
            <a:ext cx="5674436" cy="3668117"/>
          </a:xfrm>
          <a:prstGeom prst="rect">
            <a:avLst/>
          </a:prstGeom>
        </p:spPr>
      </p:pic>
    </p:spTree>
    <p:extLst>
      <p:ext uri="{BB962C8B-B14F-4D97-AF65-F5344CB8AC3E}">
        <p14:creationId xmlns:p14="http://schemas.microsoft.com/office/powerpoint/2010/main" val="220213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8F14F8B5-D7FB-46F2-824A-7CEAE55B9D2C}"/>
              </a:ext>
            </a:extLst>
          </p:cNvPr>
          <p:cNvSpPr/>
          <p:nvPr/>
        </p:nvSpPr>
        <p:spPr>
          <a:xfrm>
            <a:off x="371094" y="2352675"/>
            <a:ext cx="3358134" cy="22498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6" name="Rectangle 5">
            <a:extLst>
              <a:ext uri="{FF2B5EF4-FFF2-40B4-BE49-F238E27FC236}">
                <a16:creationId xmlns:a16="http://schemas.microsoft.com/office/drawing/2014/main" id="{714D57B9-A2BA-48A4-BB07-210A5DD6E210}"/>
              </a:ext>
            </a:extLst>
          </p:cNvPr>
          <p:cNvSpPr/>
          <p:nvPr/>
        </p:nvSpPr>
        <p:spPr>
          <a:xfrm>
            <a:off x="371094" y="796671"/>
            <a:ext cx="602361" cy="13601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3" name="Content Placeholder 2">
            <a:extLst>
              <a:ext uri="{FF2B5EF4-FFF2-40B4-BE49-F238E27FC236}">
                <a16:creationId xmlns:a16="http://schemas.microsoft.com/office/drawing/2014/main" id="{65BFC366-5D28-4829-8F0A-F004337036A4}"/>
              </a:ext>
            </a:extLst>
          </p:cNvPr>
          <p:cNvSpPr>
            <a:spLocks noGrp="1"/>
          </p:cNvSpPr>
          <p:nvPr>
            <p:ph idx="1"/>
          </p:nvPr>
        </p:nvSpPr>
        <p:spPr>
          <a:xfrm>
            <a:off x="424815" y="1095375"/>
            <a:ext cx="5610225" cy="5695950"/>
          </a:xfrm>
        </p:spPr>
        <p:txBody>
          <a:bodyPr anchor="t">
            <a:normAutofit/>
          </a:bodyPr>
          <a:lstStyle/>
          <a:p>
            <a:r>
              <a:rPr lang="en-GB" sz="1800" dirty="0"/>
              <a:t>Improvement Technician Level 3</a:t>
            </a:r>
          </a:p>
          <a:p>
            <a:r>
              <a:rPr lang="en-GB" sz="1800" dirty="0"/>
              <a:t>Improvement Practitioner Level 4</a:t>
            </a:r>
          </a:p>
          <a:p>
            <a:r>
              <a:rPr lang="en-GB" sz="1800" dirty="0"/>
              <a:t>Improvement Specialist Level 5</a:t>
            </a:r>
          </a:p>
          <a:p>
            <a:r>
              <a:rPr lang="en-GB" sz="1800" dirty="0"/>
              <a:t>Improvement Leader Level 6</a:t>
            </a:r>
          </a:p>
          <a:p>
            <a:pPr marL="0" indent="0">
              <a:buNone/>
            </a:pPr>
            <a:endParaRPr lang="en-GB" sz="1800" dirty="0"/>
          </a:p>
          <a:p>
            <a:r>
              <a:rPr lang="en-GB" sz="1800" dirty="0"/>
              <a:t>All Improvement apprenticeship programmes come with the opportunity to achieve Lean Six Sigma belted accreditation after successful completion of the end point assessment process.</a:t>
            </a:r>
          </a:p>
        </p:txBody>
      </p:sp>
      <p:sp>
        <p:nvSpPr>
          <p:cNvPr id="11" name="Title 1">
            <a:extLst>
              <a:ext uri="{FF2B5EF4-FFF2-40B4-BE49-F238E27FC236}">
                <a16:creationId xmlns:a16="http://schemas.microsoft.com/office/drawing/2014/main" id="{5CB96898-A148-4795-A925-5BF0846DD313}"/>
              </a:ext>
            </a:extLst>
          </p:cNvPr>
          <p:cNvSpPr>
            <a:spLocks noGrp="1"/>
          </p:cNvSpPr>
          <p:nvPr>
            <p:ph type="title"/>
          </p:nvPr>
        </p:nvSpPr>
        <p:spPr>
          <a:xfrm>
            <a:off x="400051" y="352425"/>
            <a:ext cx="10525124" cy="676275"/>
          </a:xfrm>
        </p:spPr>
        <p:txBody>
          <a:bodyPr>
            <a:normAutofit/>
          </a:bodyPr>
          <a:lstStyle/>
          <a:p>
            <a:r>
              <a:rPr lang="en-GB" sz="2800" b="1" dirty="0">
                <a:solidFill>
                  <a:srgbClr val="00B0F0"/>
                </a:solidFill>
                <a:latin typeface="+mn-lt"/>
              </a:rPr>
              <a:t>The STUK Suite of Improvement Apprenticeships</a:t>
            </a:r>
          </a:p>
        </p:txBody>
      </p:sp>
      <p:pic>
        <p:nvPicPr>
          <p:cNvPr id="2" name="Picture 1">
            <a:extLst>
              <a:ext uri="{FF2B5EF4-FFF2-40B4-BE49-F238E27FC236}">
                <a16:creationId xmlns:a16="http://schemas.microsoft.com/office/drawing/2014/main" id="{7A406446-73A6-4175-ABEE-84FD41A4E9BA}"/>
              </a:ext>
            </a:extLst>
          </p:cNvPr>
          <p:cNvPicPr>
            <a:picLocks noChangeAspect="1"/>
          </p:cNvPicPr>
          <p:nvPr/>
        </p:nvPicPr>
        <p:blipFill>
          <a:blip r:embed="rId2"/>
          <a:stretch>
            <a:fillRect/>
          </a:stretch>
        </p:blipFill>
        <p:spPr>
          <a:xfrm>
            <a:off x="371094" y="4638960"/>
            <a:ext cx="1243692" cy="987638"/>
          </a:xfrm>
          <a:prstGeom prst="rect">
            <a:avLst/>
          </a:prstGeom>
        </p:spPr>
      </p:pic>
      <p:pic>
        <p:nvPicPr>
          <p:cNvPr id="4" name="Picture 3">
            <a:extLst>
              <a:ext uri="{FF2B5EF4-FFF2-40B4-BE49-F238E27FC236}">
                <a16:creationId xmlns:a16="http://schemas.microsoft.com/office/drawing/2014/main" id="{5D220F85-7945-4DE8-A8F5-EE17ECF6F155}"/>
              </a:ext>
            </a:extLst>
          </p:cNvPr>
          <p:cNvPicPr>
            <a:picLocks noChangeAspect="1"/>
          </p:cNvPicPr>
          <p:nvPr/>
        </p:nvPicPr>
        <p:blipFill>
          <a:blip r:embed="rId3"/>
          <a:stretch>
            <a:fillRect/>
          </a:stretch>
        </p:blipFill>
        <p:spPr>
          <a:xfrm>
            <a:off x="1660669" y="4638960"/>
            <a:ext cx="1268078" cy="1018120"/>
          </a:xfrm>
          <a:prstGeom prst="rect">
            <a:avLst/>
          </a:prstGeom>
        </p:spPr>
      </p:pic>
      <p:pic>
        <p:nvPicPr>
          <p:cNvPr id="8" name="Picture 7">
            <a:extLst>
              <a:ext uri="{FF2B5EF4-FFF2-40B4-BE49-F238E27FC236}">
                <a16:creationId xmlns:a16="http://schemas.microsoft.com/office/drawing/2014/main" id="{159D6565-DFB8-421A-89EF-502ECBD52CC8}"/>
              </a:ext>
            </a:extLst>
          </p:cNvPr>
          <p:cNvPicPr>
            <a:picLocks noChangeAspect="1"/>
          </p:cNvPicPr>
          <p:nvPr/>
        </p:nvPicPr>
        <p:blipFill>
          <a:blip r:embed="rId4"/>
          <a:stretch>
            <a:fillRect/>
          </a:stretch>
        </p:blipFill>
        <p:spPr>
          <a:xfrm>
            <a:off x="2982468" y="4640706"/>
            <a:ext cx="1268078" cy="1001114"/>
          </a:xfrm>
          <a:prstGeom prst="rect">
            <a:avLst/>
          </a:prstGeom>
        </p:spPr>
      </p:pic>
      <p:pic>
        <p:nvPicPr>
          <p:cNvPr id="9" name="Picture 8">
            <a:extLst>
              <a:ext uri="{FF2B5EF4-FFF2-40B4-BE49-F238E27FC236}">
                <a16:creationId xmlns:a16="http://schemas.microsoft.com/office/drawing/2014/main" id="{4CC645EF-F670-4CB3-BF36-186A78A77227}"/>
              </a:ext>
            </a:extLst>
          </p:cNvPr>
          <p:cNvPicPr>
            <a:picLocks noChangeAspect="1"/>
          </p:cNvPicPr>
          <p:nvPr/>
        </p:nvPicPr>
        <p:blipFill>
          <a:blip r:embed="rId5"/>
          <a:stretch>
            <a:fillRect/>
          </a:stretch>
        </p:blipFill>
        <p:spPr>
          <a:xfrm>
            <a:off x="4296076" y="4574946"/>
            <a:ext cx="1146147" cy="1146147"/>
          </a:xfrm>
          <a:prstGeom prst="rect">
            <a:avLst/>
          </a:prstGeom>
        </p:spPr>
      </p:pic>
      <p:pic>
        <p:nvPicPr>
          <p:cNvPr id="15" name="Picture 14">
            <a:extLst>
              <a:ext uri="{FF2B5EF4-FFF2-40B4-BE49-F238E27FC236}">
                <a16:creationId xmlns:a16="http://schemas.microsoft.com/office/drawing/2014/main" id="{479C7A1A-8B0B-4117-83A5-4E9EC133D9D3}"/>
              </a:ext>
            </a:extLst>
          </p:cNvPr>
          <p:cNvPicPr>
            <a:picLocks noChangeAspect="1"/>
          </p:cNvPicPr>
          <p:nvPr/>
        </p:nvPicPr>
        <p:blipFill>
          <a:blip r:embed="rId6"/>
          <a:stretch>
            <a:fillRect/>
          </a:stretch>
        </p:blipFill>
        <p:spPr>
          <a:xfrm>
            <a:off x="6299317" y="1136907"/>
            <a:ext cx="5892683" cy="4584186"/>
          </a:xfrm>
          <a:prstGeom prst="rect">
            <a:avLst/>
          </a:prstGeom>
        </p:spPr>
      </p:pic>
    </p:spTree>
    <p:extLst>
      <p:ext uri="{BB962C8B-B14F-4D97-AF65-F5344CB8AC3E}">
        <p14:creationId xmlns:p14="http://schemas.microsoft.com/office/powerpoint/2010/main" val="419278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0-#ppt_w/2"/>
                                          </p:val>
                                        </p:tav>
                                        <p:tav tm="100000">
                                          <p:val>
                                            <p:strVal val="#ppt_x"/>
                                          </p:val>
                                        </p:tav>
                                      </p:tavLst>
                                    </p:anim>
                                    <p:anim calcmode="lin" valueType="num">
                                      <p:cBhvr additive="base">
                                        <p:cTn id="36" dur="500" fill="hold"/>
                                        <p:tgtEl>
                                          <p:spTgt spid="2"/>
                                        </p:tgtEl>
                                        <p:attrNameLst>
                                          <p:attrName>ppt_y</p:attrName>
                                        </p:attrNameLst>
                                      </p:cBhvr>
                                      <p:tavLst>
                                        <p:tav tm="0">
                                          <p:val>
                                            <p:strVal val="#ppt_y"/>
                                          </p:val>
                                        </p:tav>
                                        <p:tav tm="100000">
                                          <p:val>
                                            <p:strVal val="#ppt_y"/>
                                          </p:val>
                                        </p:tav>
                                      </p:tavLst>
                                    </p:anim>
                                  </p:childTnLst>
                                </p:cTn>
                              </p:par>
                            </p:childTnLst>
                          </p:cTn>
                        </p:par>
                        <p:par>
                          <p:cTn id="37" fill="hold">
                            <p:stCondLst>
                              <p:cond delay="500"/>
                            </p:stCondLst>
                            <p:childTnLst>
                              <p:par>
                                <p:cTn id="38" presetID="2" presetClass="entr" presetSubtype="8" fill="hold" nodeType="after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0-#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childTnLst>
                          </p:cTn>
                        </p:par>
                        <p:par>
                          <p:cTn id="42" fill="hold">
                            <p:stCondLst>
                              <p:cond delay="1000"/>
                            </p:stCondLst>
                            <p:childTnLst>
                              <p:par>
                                <p:cTn id="43" presetID="2" presetClass="entr" presetSubtype="8" fill="hold" nodeType="after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0-#ppt_w/2"/>
                                          </p:val>
                                        </p:tav>
                                        <p:tav tm="100000">
                                          <p:val>
                                            <p:strVal val="#ppt_x"/>
                                          </p:val>
                                        </p:tav>
                                      </p:tavLst>
                                    </p:anim>
                                    <p:anim calcmode="lin" valueType="num">
                                      <p:cBhvr additive="base">
                                        <p:cTn id="46" dur="500" fill="hold"/>
                                        <p:tgtEl>
                                          <p:spTgt spid="8"/>
                                        </p:tgtEl>
                                        <p:attrNameLst>
                                          <p:attrName>ppt_y</p:attrName>
                                        </p:attrNameLst>
                                      </p:cBhvr>
                                      <p:tavLst>
                                        <p:tav tm="0">
                                          <p:val>
                                            <p:strVal val="#ppt_y"/>
                                          </p:val>
                                        </p:tav>
                                        <p:tav tm="100000">
                                          <p:val>
                                            <p:strVal val="#ppt_y"/>
                                          </p:val>
                                        </p:tav>
                                      </p:tavLst>
                                    </p:anim>
                                  </p:childTnLst>
                                </p:cTn>
                              </p:par>
                            </p:childTnLst>
                          </p:cTn>
                        </p:par>
                        <p:par>
                          <p:cTn id="47" fill="hold">
                            <p:stCondLst>
                              <p:cond delay="1500"/>
                            </p:stCondLst>
                            <p:childTnLst>
                              <p:par>
                                <p:cTn id="48" presetID="2" presetClass="entr" presetSubtype="8" fill="hold" nodeType="after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additive="base">
                                        <p:cTn id="50" dur="500" fill="hold"/>
                                        <p:tgtEl>
                                          <p:spTgt spid="9"/>
                                        </p:tgtEl>
                                        <p:attrNameLst>
                                          <p:attrName>ppt_x</p:attrName>
                                        </p:attrNameLst>
                                      </p:cBhvr>
                                      <p:tavLst>
                                        <p:tav tm="0">
                                          <p:val>
                                            <p:strVal val="0-#ppt_w/2"/>
                                          </p:val>
                                        </p:tav>
                                        <p:tav tm="100000">
                                          <p:val>
                                            <p:strVal val="#ppt_x"/>
                                          </p:val>
                                        </p:tav>
                                      </p:tavLst>
                                    </p:anim>
                                    <p:anim calcmode="lin" valueType="num">
                                      <p:cBhvr additive="base">
                                        <p:cTn id="5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group of people looking at a computer&#10;&#10;Description automatically generated">
            <a:extLst>
              <a:ext uri="{FF2B5EF4-FFF2-40B4-BE49-F238E27FC236}">
                <a16:creationId xmlns:a16="http://schemas.microsoft.com/office/drawing/2014/main" id="{C00728E1-ED2D-4F85-9A57-2A71047FF504}"/>
              </a:ext>
            </a:extLst>
          </p:cNvPr>
          <p:cNvPicPr>
            <a:picLocks noChangeAspect="1"/>
          </p:cNvPicPr>
          <p:nvPr/>
        </p:nvPicPr>
        <p:blipFill rotWithShape="1">
          <a:blip r:embed="rId2"/>
          <a:srcRect b="5436"/>
          <a:stretch/>
        </p:blipFill>
        <p:spPr>
          <a:xfrm>
            <a:off x="0" y="10"/>
            <a:ext cx="9669642" cy="6857990"/>
          </a:xfrm>
          <a:prstGeom prst="rect">
            <a:avLst/>
          </a:prstGeom>
        </p:spPr>
      </p:pic>
      <p:sp>
        <p:nvSpPr>
          <p:cNvPr id="40" name="Rectangle 3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861429" y="76644"/>
            <a:ext cx="5162550" cy="1066355"/>
          </a:xfrm>
        </p:spPr>
        <p:txBody>
          <a:bodyPr>
            <a:normAutofit/>
          </a:bodyPr>
          <a:lstStyle/>
          <a:p>
            <a:r>
              <a:rPr lang="en-US" sz="2400" b="1" dirty="0">
                <a:solidFill>
                  <a:srgbClr val="00B0F0"/>
                </a:solidFill>
                <a:latin typeface="+mn-lt"/>
                <a:cs typeface="Times New Roman" panose="02020603050405020304" pitchFamily="18" charset="0"/>
              </a:rPr>
              <a:t>Improvement Technician L3 </a:t>
            </a:r>
            <a:br>
              <a:rPr lang="en-US" sz="2400" b="1" dirty="0">
                <a:solidFill>
                  <a:srgbClr val="00B0F0"/>
                </a:solidFill>
                <a:latin typeface="+mn-lt"/>
                <a:cs typeface="Times New Roman" panose="02020603050405020304" pitchFamily="18" charset="0"/>
              </a:rPr>
            </a:br>
            <a:r>
              <a:rPr lang="en-US" sz="2400" b="1" dirty="0">
                <a:solidFill>
                  <a:srgbClr val="00B0F0"/>
                </a:solidFill>
                <a:latin typeface="+mn-lt"/>
                <a:cs typeface="Times New Roman" panose="02020603050405020304" pitchFamily="18" charset="0"/>
              </a:rPr>
              <a:t>Course Overview</a:t>
            </a:r>
            <a:endParaRPr lang="en-GB" sz="2400" b="1" dirty="0">
              <a:solidFill>
                <a:srgbClr val="00B0F0"/>
              </a:solidFill>
              <a:latin typeface="+mn-lt"/>
              <a:cs typeface="Times New Roman" panose="02020603050405020304" pitchFamily="18" charset="0"/>
            </a:endParaRPr>
          </a:p>
        </p:txBody>
      </p:sp>
      <p:sp>
        <p:nvSpPr>
          <p:cNvPr id="3" name="Content Placeholder 2"/>
          <p:cNvSpPr>
            <a:spLocks noGrp="1"/>
          </p:cNvSpPr>
          <p:nvPr>
            <p:ph idx="1"/>
          </p:nvPr>
        </p:nvSpPr>
        <p:spPr>
          <a:xfrm>
            <a:off x="6858383" y="1126472"/>
            <a:ext cx="5187530" cy="5654884"/>
          </a:xfrm>
        </p:spPr>
        <p:txBody>
          <a:bodyPr>
            <a:normAutofit lnSpcReduction="10000"/>
          </a:bodyPr>
          <a:lstStyle/>
          <a:p>
            <a:pPr marL="0" indent="0">
              <a:buNone/>
            </a:pPr>
            <a:r>
              <a:rPr lang="en-GB" sz="1800" dirty="0">
                <a:cs typeface="Times New Roman" panose="02020603050405020304" pitchFamily="18" charset="0"/>
              </a:rPr>
              <a:t>Improvement Technicians are responsible for </a:t>
            </a:r>
            <a:r>
              <a:rPr lang="en-GB" sz="1800" b="1" u="sng" dirty="0">
                <a:cs typeface="Times New Roman" panose="02020603050405020304" pitchFamily="18" charset="0"/>
              </a:rPr>
              <a:t>delivery and coaching of improvement activity</a:t>
            </a:r>
            <a:r>
              <a:rPr lang="en-GB" sz="1800" dirty="0">
                <a:cs typeface="Times New Roman" panose="02020603050405020304" pitchFamily="18" charset="0"/>
              </a:rPr>
              <a:t> within an area of responsibility, often associated with Lean and Six Sigma methodologies. They can be found across all job roles and functions.</a:t>
            </a:r>
          </a:p>
          <a:p>
            <a:pPr marL="0" indent="0">
              <a:buNone/>
            </a:pPr>
            <a:r>
              <a:rPr lang="en-GB" sz="1800" dirty="0">
                <a:cs typeface="Times New Roman" panose="02020603050405020304" pitchFamily="18" charset="0"/>
              </a:rPr>
              <a:t>Entry level Improvement programme – aimed at individuals and Team Leaders, Supervisors, Business Improvement Coordinator, Quality Control Senior Analyst</a:t>
            </a:r>
          </a:p>
          <a:p>
            <a:pPr marL="0" indent="0">
              <a:buNone/>
            </a:pPr>
            <a:r>
              <a:rPr lang="en-GB" sz="1800" b="1" dirty="0">
                <a:cs typeface="Times New Roman" panose="02020603050405020304" pitchFamily="18" charset="0"/>
              </a:rPr>
              <a:t>Programme develops KSBs around</a:t>
            </a:r>
            <a:r>
              <a:rPr lang="en-GB" sz="1800" dirty="0">
                <a:cs typeface="Times New Roman" panose="02020603050405020304" pitchFamily="18" charset="0"/>
              </a:rPr>
              <a:t>:</a:t>
            </a:r>
          </a:p>
          <a:p>
            <a:r>
              <a:rPr lang="en-GB" sz="1800" dirty="0">
                <a:cs typeface="Times New Roman" panose="02020603050405020304" pitchFamily="18" charset="0"/>
              </a:rPr>
              <a:t>Team Formation and Leadership</a:t>
            </a:r>
          </a:p>
          <a:p>
            <a:r>
              <a:rPr lang="en-GB" sz="1800" dirty="0">
                <a:cs typeface="Times New Roman" panose="02020603050405020304" pitchFamily="18" charset="0"/>
              </a:rPr>
              <a:t>Project Management including Project Selection and Scope</a:t>
            </a:r>
          </a:p>
          <a:p>
            <a:r>
              <a:rPr lang="en-GB" sz="1800" dirty="0">
                <a:cs typeface="Times New Roman" panose="02020603050405020304" pitchFamily="18" charset="0"/>
              </a:rPr>
              <a:t>Structured Decision Making and Problem Solving</a:t>
            </a:r>
          </a:p>
          <a:p>
            <a:r>
              <a:rPr lang="en-GB" sz="1800" dirty="0">
                <a:cs typeface="Times New Roman" panose="02020603050405020304" pitchFamily="18" charset="0"/>
              </a:rPr>
              <a:t>Principles and Methods for Continuous Improvement.</a:t>
            </a:r>
          </a:p>
          <a:p>
            <a:r>
              <a:rPr lang="en-GB" sz="1800" dirty="0">
                <a:cs typeface="Times New Roman" panose="02020603050405020304" pitchFamily="18" charset="0"/>
              </a:rPr>
              <a:t>Process Capability and Performance</a:t>
            </a:r>
          </a:p>
          <a:p>
            <a:r>
              <a:rPr lang="en-GB" sz="1800" dirty="0">
                <a:cs typeface="Times New Roman" panose="02020603050405020304" pitchFamily="18" charset="0"/>
              </a:rPr>
              <a:t>Typical duration of 14 months &amp; 12 week EPA window</a:t>
            </a:r>
          </a:p>
          <a:p>
            <a:endParaRPr lang="en-GB" sz="2000" dirty="0">
              <a:cs typeface="Times New Roman" panose="02020603050405020304" pitchFamily="18" charset="0"/>
            </a:endParaRPr>
          </a:p>
          <a:p>
            <a:endParaRPr lang="en-US" sz="1400" dirty="0">
              <a:cs typeface="Times New Roman" panose="02020603050405020304" pitchFamily="18" charset="0"/>
            </a:endParaRPr>
          </a:p>
        </p:txBody>
      </p:sp>
      <p:pic>
        <p:nvPicPr>
          <p:cNvPr id="16" name="Picture 15">
            <a:extLst>
              <a:ext uri="{FF2B5EF4-FFF2-40B4-BE49-F238E27FC236}">
                <a16:creationId xmlns:a16="http://schemas.microsoft.com/office/drawing/2014/main" id="{0380E887-5F20-4A55-878C-E0E69B06827B}"/>
              </a:ext>
            </a:extLst>
          </p:cNvPr>
          <p:cNvPicPr>
            <a:picLocks noChangeAspect="1"/>
          </p:cNvPicPr>
          <p:nvPr/>
        </p:nvPicPr>
        <p:blipFill>
          <a:blip r:embed="rId3"/>
          <a:stretch>
            <a:fillRect/>
          </a:stretch>
        </p:blipFill>
        <p:spPr>
          <a:xfrm>
            <a:off x="11052313" y="6009738"/>
            <a:ext cx="971666" cy="771617"/>
          </a:xfrm>
          <a:prstGeom prst="rect">
            <a:avLst/>
          </a:prstGeom>
        </p:spPr>
      </p:pic>
    </p:spTree>
    <p:extLst>
      <p:ext uri="{BB962C8B-B14F-4D97-AF65-F5344CB8AC3E}">
        <p14:creationId xmlns:p14="http://schemas.microsoft.com/office/powerpoint/2010/main" val="2742522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A group of people looking at a computer&#10;&#10;Description automatically generated">
            <a:extLst>
              <a:ext uri="{FF2B5EF4-FFF2-40B4-BE49-F238E27FC236}">
                <a16:creationId xmlns:a16="http://schemas.microsoft.com/office/drawing/2014/main" id="{C00728E1-ED2D-4F85-9A57-2A71047FF504}"/>
              </a:ext>
            </a:extLst>
          </p:cNvPr>
          <p:cNvPicPr>
            <a:picLocks noChangeAspect="1"/>
          </p:cNvPicPr>
          <p:nvPr/>
        </p:nvPicPr>
        <p:blipFill rotWithShape="1">
          <a:blip r:embed="rId2"/>
          <a:srcRect b="5436"/>
          <a:stretch/>
        </p:blipFill>
        <p:spPr>
          <a:xfrm>
            <a:off x="0" y="10"/>
            <a:ext cx="9669642" cy="6857990"/>
          </a:xfrm>
          <a:prstGeom prst="rect">
            <a:avLst/>
          </a:prstGeom>
        </p:spPr>
      </p:pic>
      <p:sp>
        <p:nvSpPr>
          <p:cNvPr id="40" name="Rectangle 3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858383" y="1126472"/>
            <a:ext cx="5187530" cy="5654884"/>
          </a:xfrm>
        </p:spPr>
        <p:txBody>
          <a:bodyPr>
            <a:normAutofit/>
          </a:bodyPr>
          <a:lstStyle/>
          <a:p>
            <a:pPr marL="0" indent="0">
              <a:buNone/>
            </a:pPr>
            <a:r>
              <a:rPr lang="en-GB" sz="1800" dirty="0">
                <a:cs typeface="Times New Roman" panose="02020603050405020304" pitchFamily="18" charset="0"/>
              </a:rPr>
              <a:t>The </a:t>
            </a:r>
            <a:r>
              <a:rPr lang="en-GB" sz="1800" b="1" dirty="0">
                <a:cs typeface="Times New Roman" panose="02020603050405020304" pitchFamily="18" charset="0"/>
              </a:rPr>
              <a:t>End Point Assessment </a:t>
            </a:r>
            <a:r>
              <a:rPr lang="en-GB" sz="1800" dirty="0">
                <a:cs typeface="Times New Roman" panose="02020603050405020304" pitchFamily="18" charset="0"/>
              </a:rPr>
              <a:t>for this programme comprises of:</a:t>
            </a:r>
          </a:p>
          <a:p>
            <a:pPr lvl="1"/>
            <a:r>
              <a:rPr lang="en-GB" sz="1800" dirty="0">
                <a:cs typeface="Times New Roman" panose="02020603050405020304" pitchFamily="18" charset="0"/>
              </a:rPr>
              <a:t>A 40 question multiple choice exam lasting 40 minutes.</a:t>
            </a:r>
          </a:p>
          <a:p>
            <a:pPr lvl="1"/>
            <a:r>
              <a:rPr lang="en-GB" sz="1800" dirty="0">
                <a:cs typeface="Times New Roman" panose="02020603050405020304" pitchFamily="18" charset="0"/>
              </a:rPr>
              <a:t>The production of a project portfolio of evidence demonstrating the practical application of course knowledge, skills and behaviours.</a:t>
            </a:r>
          </a:p>
          <a:p>
            <a:pPr lvl="1"/>
            <a:r>
              <a:rPr lang="en-GB" sz="1800" dirty="0">
                <a:cs typeface="Times New Roman" panose="02020603050405020304" pitchFamily="18" charset="0"/>
              </a:rPr>
              <a:t>The portfolio of evidence will form the basis or a 30 to 40 minute presentation, followed by a 25 to 35 minute Q&amp;A session.</a:t>
            </a:r>
          </a:p>
          <a:p>
            <a:pPr lvl="1"/>
            <a:r>
              <a:rPr lang="en-GB" sz="1800" dirty="0">
                <a:cs typeface="Times New Roman" panose="02020603050405020304" pitchFamily="18" charset="0"/>
              </a:rPr>
              <a:t>A 30 to 40 minute professional discussion.</a:t>
            </a:r>
          </a:p>
          <a:p>
            <a:pPr lvl="1"/>
            <a:r>
              <a:rPr lang="en-GB" sz="1800" dirty="0">
                <a:cs typeface="Times New Roman" panose="02020603050405020304" pitchFamily="18" charset="0"/>
              </a:rPr>
              <a:t>Completion of Level 2 Functional Skills Maths and English, or production of existing qualifications for exemption.</a:t>
            </a:r>
          </a:p>
          <a:p>
            <a:endParaRPr lang="en-GB" sz="1400" dirty="0">
              <a:cs typeface="Times New Roman" panose="02020603050405020304" pitchFamily="18" charset="0"/>
            </a:endParaRPr>
          </a:p>
          <a:p>
            <a:endParaRPr lang="en-US" sz="1400" dirty="0">
              <a:cs typeface="Times New Roman" panose="02020603050405020304" pitchFamily="18" charset="0"/>
            </a:endParaRPr>
          </a:p>
        </p:txBody>
      </p:sp>
      <p:pic>
        <p:nvPicPr>
          <p:cNvPr id="8" name="Picture 7">
            <a:extLst>
              <a:ext uri="{FF2B5EF4-FFF2-40B4-BE49-F238E27FC236}">
                <a16:creationId xmlns:a16="http://schemas.microsoft.com/office/drawing/2014/main" id="{67248DAD-5266-449A-B426-475E72E83AE4}"/>
              </a:ext>
            </a:extLst>
          </p:cNvPr>
          <p:cNvPicPr>
            <a:picLocks noChangeAspect="1"/>
          </p:cNvPicPr>
          <p:nvPr/>
        </p:nvPicPr>
        <p:blipFill>
          <a:blip r:embed="rId3"/>
          <a:stretch>
            <a:fillRect/>
          </a:stretch>
        </p:blipFill>
        <p:spPr>
          <a:xfrm>
            <a:off x="10780287" y="5660368"/>
            <a:ext cx="1243692" cy="987638"/>
          </a:xfrm>
          <a:prstGeom prst="rect">
            <a:avLst/>
          </a:prstGeom>
        </p:spPr>
      </p:pic>
      <p:sp>
        <p:nvSpPr>
          <p:cNvPr id="10" name="Title 1">
            <a:extLst>
              <a:ext uri="{FF2B5EF4-FFF2-40B4-BE49-F238E27FC236}">
                <a16:creationId xmlns:a16="http://schemas.microsoft.com/office/drawing/2014/main" id="{383532F9-75E7-4B58-A59E-507BDE2CED55}"/>
              </a:ext>
            </a:extLst>
          </p:cNvPr>
          <p:cNvSpPr>
            <a:spLocks noGrp="1"/>
          </p:cNvSpPr>
          <p:nvPr>
            <p:ph type="title"/>
          </p:nvPr>
        </p:nvSpPr>
        <p:spPr>
          <a:xfrm>
            <a:off x="6861429" y="76644"/>
            <a:ext cx="5162550" cy="1066355"/>
          </a:xfrm>
        </p:spPr>
        <p:txBody>
          <a:bodyPr>
            <a:normAutofit/>
          </a:bodyPr>
          <a:lstStyle/>
          <a:p>
            <a:r>
              <a:rPr lang="en-US" sz="2400" b="1" dirty="0">
                <a:solidFill>
                  <a:srgbClr val="00B0F0"/>
                </a:solidFill>
                <a:latin typeface="+mn-lt"/>
                <a:cs typeface="Times New Roman" panose="02020603050405020304" pitchFamily="18" charset="0"/>
              </a:rPr>
              <a:t>Improvement Technician L3 </a:t>
            </a:r>
            <a:br>
              <a:rPr lang="en-US" sz="2400" b="1" dirty="0">
                <a:solidFill>
                  <a:srgbClr val="00B0F0"/>
                </a:solidFill>
                <a:latin typeface="+mn-lt"/>
                <a:cs typeface="Times New Roman" panose="02020603050405020304" pitchFamily="18" charset="0"/>
              </a:rPr>
            </a:br>
            <a:r>
              <a:rPr lang="en-US" sz="2400" b="1" dirty="0">
                <a:solidFill>
                  <a:srgbClr val="00B0F0"/>
                </a:solidFill>
                <a:latin typeface="+mn-lt"/>
                <a:cs typeface="Times New Roman" panose="02020603050405020304" pitchFamily="18" charset="0"/>
              </a:rPr>
              <a:t>Course Overview</a:t>
            </a:r>
            <a:endParaRPr lang="en-GB" sz="2400" b="1" dirty="0">
              <a:solidFill>
                <a:srgbClr val="00B0F0"/>
              </a:solidFill>
              <a:latin typeface="+mn-lt"/>
              <a:cs typeface="Times New Roman" panose="02020603050405020304" pitchFamily="18" charset="0"/>
            </a:endParaRPr>
          </a:p>
        </p:txBody>
      </p:sp>
    </p:spTree>
    <p:extLst>
      <p:ext uri="{BB962C8B-B14F-4D97-AF65-F5344CB8AC3E}">
        <p14:creationId xmlns:p14="http://schemas.microsoft.com/office/powerpoint/2010/main" val="170270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group of people sitting in a room&#10;&#10;Description automatically generated with medium confidence">
            <a:extLst>
              <a:ext uri="{FF2B5EF4-FFF2-40B4-BE49-F238E27FC236}">
                <a16:creationId xmlns:a16="http://schemas.microsoft.com/office/drawing/2014/main" id="{BC5EE825-2A5F-48C1-B538-64C5FBE29BB0}"/>
              </a:ext>
            </a:extLst>
          </p:cNvPr>
          <p:cNvPicPr>
            <a:picLocks noChangeAspect="1"/>
          </p:cNvPicPr>
          <p:nvPr/>
        </p:nvPicPr>
        <p:blipFill rotWithShape="1">
          <a:blip r:embed="rId2"/>
          <a:srcRect l="5884" r="-1" b="-1"/>
          <a:stretch/>
        </p:blipFill>
        <p:spPr>
          <a:xfrm>
            <a:off x="1" y="10"/>
            <a:ext cx="9669642" cy="6857990"/>
          </a:xfrm>
          <a:prstGeom prst="rect">
            <a:avLst/>
          </a:prstGeom>
        </p:spPr>
      </p:pic>
      <p:sp>
        <p:nvSpPr>
          <p:cNvPr id="47" name="Rectangle 4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6786849" y="1142999"/>
            <a:ext cx="5305616" cy="5514976"/>
          </a:xfrm>
        </p:spPr>
        <p:txBody>
          <a:bodyPr>
            <a:normAutofit fontScale="92500" lnSpcReduction="10000"/>
          </a:bodyPr>
          <a:lstStyle/>
          <a:p>
            <a:pPr marL="0" indent="0">
              <a:buNone/>
            </a:pPr>
            <a:r>
              <a:rPr lang="en-GB" sz="1800" dirty="0">
                <a:cs typeface="Times New Roman" panose="02020603050405020304" pitchFamily="18" charset="0"/>
              </a:rPr>
              <a:t>Improvement Practitioners use a blend of Lean Six Sigma, project and change management tools and principles to </a:t>
            </a:r>
            <a:r>
              <a:rPr lang="en-GB" sz="1800" b="1" u="sng" dirty="0">
                <a:cs typeface="Times New Roman" panose="02020603050405020304" pitchFamily="18" charset="0"/>
              </a:rPr>
              <a:t>identify and lead the delivery of change </a:t>
            </a:r>
            <a:r>
              <a:rPr lang="en-GB" sz="1800" dirty="0">
                <a:cs typeface="Times New Roman" panose="02020603050405020304" pitchFamily="18" charset="0"/>
              </a:rPr>
              <a:t>across organisational functions and processes. They can be found across all job roles and functions. </a:t>
            </a:r>
          </a:p>
          <a:p>
            <a:pPr marL="0" indent="0">
              <a:buNone/>
            </a:pPr>
            <a:r>
              <a:rPr lang="en-GB" sz="1800" dirty="0">
                <a:cs typeface="Times New Roman" panose="02020603050405020304" pitchFamily="18" charset="0"/>
              </a:rPr>
              <a:t>Mid level Improvement programme – typical job roles include: Team Leaders, Process Leaders, Quality Control Practitioners, Business Improvement Practitioner, Operational Manager, Quality Control Analyst.</a:t>
            </a:r>
          </a:p>
          <a:p>
            <a:pPr marL="0" indent="0">
              <a:buNone/>
            </a:pPr>
            <a:r>
              <a:rPr lang="en-GB" sz="1800" b="1" dirty="0">
                <a:cs typeface="Times New Roman" panose="02020603050405020304" pitchFamily="18" charset="0"/>
              </a:rPr>
              <a:t>Programme develops KSBs around</a:t>
            </a:r>
            <a:r>
              <a:rPr lang="en-GB" sz="1800" dirty="0">
                <a:cs typeface="Times New Roman" panose="02020603050405020304" pitchFamily="18" charset="0"/>
              </a:rPr>
              <a:t>:</a:t>
            </a:r>
          </a:p>
          <a:p>
            <a:r>
              <a:rPr lang="en-GB" sz="1800" dirty="0">
                <a:cs typeface="Times New Roman" panose="02020603050405020304" pitchFamily="18" charset="0"/>
              </a:rPr>
              <a:t>Data Driven Decision Making and Problem Solving</a:t>
            </a:r>
          </a:p>
          <a:p>
            <a:r>
              <a:rPr lang="en-GB" sz="1800" dirty="0">
                <a:cs typeface="Times New Roman" panose="02020603050405020304" pitchFamily="18" charset="0"/>
              </a:rPr>
              <a:t>Principles and Methods for Continuous Improvement</a:t>
            </a:r>
          </a:p>
          <a:p>
            <a:r>
              <a:rPr lang="en-GB" sz="1800" dirty="0">
                <a:cs typeface="Times New Roman" panose="02020603050405020304" pitchFamily="18" charset="0"/>
              </a:rPr>
              <a:t>Performance Metrics, Sustainability and Control</a:t>
            </a:r>
          </a:p>
          <a:p>
            <a:r>
              <a:rPr lang="en-GB" sz="1800" dirty="0">
                <a:cs typeface="Times New Roman" panose="02020603050405020304" pitchFamily="18" charset="0"/>
              </a:rPr>
              <a:t>Project Management – Plan, Manage and Implement</a:t>
            </a:r>
          </a:p>
          <a:p>
            <a:r>
              <a:rPr lang="en-GB" sz="1800" dirty="0">
                <a:cs typeface="Times New Roman" panose="02020603050405020304" pitchFamily="18" charset="0"/>
              </a:rPr>
              <a:t>Change Management</a:t>
            </a:r>
          </a:p>
          <a:p>
            <a:r>
              <a:rPr lang="en-GB" sz="1800" dirty="0">
                <a:cs typeface="Times New Roman" panose="02020603050405020304" pitchFamily="18" charset="0"/>
              </a:rPr>
              <a:t>Process Mapping and Analysis</a:t>
            </a:r>
          </a:p>
          <a:p>
            <a:r>
              <a:rPr lang="en-GB" sz="1800" dirty="0">
                <a:cs typeface="Times New Roman" panose="02020603050405020304" pitchFamily="18" charset="0"/>
              </a:rPr>
              <a:t>Route Cause Analysis</a:t>
            </a:r>
          </a:p>
          <a:p>
            <a:r>
              <a:rPr lang="en-GB" sz="1800" dirty="0">
                <a:cs typeface="Times New Roman" panose="02020603050405020304" pitchFamily="18" charset="0"/>
              </a:rPr>
              <a:t>Functional Skills Maths/English</a:t>
            </a:r>
          </a:p>
          <a:p>
            <a:r>
              <a:rPr lang="en-GB" sz="1800" dirty="0">
                <a:cs typeface="Times New Roman" panose="02020603050405020304" pitchFamily="18" charset="0"/>
              </a:rPr>
              <a:t>Typical duration of 14 months &amp; 12 week EPA window.</a:t>
            </a:r>
          </a:p>
          <a:p>
            <a:endParaRPr lang="en-GB" sz="2000" dirty="0">
              <a:cs typeface="Times New Roman" panose="02020603050405020304" pitchFamily="18" charset="0"/>
            </a:endParaRPr>
          </a:p>
          <a:p>
            <a:endParaRPr lang="en-US" sz="1400" dirty="0">
              <a:cs typeface="Times New Roman" panose="02020603050405020304" pitchFamily="18" charset="0"/>
            </a:endParaRPr>
          </a:p>
        </p:txBody>
      </p:sp>
      <p:sp>
        <p:nvSpPr>
          <p:cNvPr id="13" name="Title 1">
            <a:extLst>
              <a:ext uri="{FF2B5EF4-FFF2-40B4-BE49-F238E27FC236}">
                <a16:creationId xmlns:a16="http://schemas.microsoft.com/office/drawing/2014/main" id="{54B919C9-E284-4D63-B97D-1E38DD344BEC}"/>
              </a:ext>
            </a:extLst>
          </p:cNvPr>
          <p:cNvSpPr>
            <a:spLocks noGrp="1"/>
          </p:cNvSpPr>
          <p:nvPr>
            <p:ph type="title"/>
          </p:nvPr>
        </p:nvSpPr>
        <p:spPr>
          <a:xfrm>
            <a:off x="6810375" y="76644"/>
            <a:ext cx="5139024" cy="1085406"/>
          </a:xfrm>
        </p:spPr>
        <p:txBody>
          <a:bodyPr>
            <a:normAutofit/>
          </a:bodyPr>
          <a:lstStyle/>
          <a:p>
            <a:r>
              <a:rPr lang="en-US" sz="2400" b="1" dirty="0">
                <a:solidFill>
                  <a:srgbClr val="00B0F0"/>
                </a:solidFill>
                <a:latin typeface="+mn-lt"/>
                <a:cs typeface="Times New Roman" panose="02020603050405020304" pitchFamily="18" charset="0"/>
              </a:rPr>
              <a:t>Improvement Practitioner L4 </a:t>
            </a:r>
            <a:br>
              <a:rPr lang="en-US" sz="2400" b="1" dirty="0">
                <a:solidFill>
                  <a:srgbClr val="00B0F0"/>
                </a:solidFill>
                <a:latin typeface="+mn-lt"/>
                <a:cs typeface="Times New Roman" panose="02020603050405020304" pitchFamily="18" charset="0"/>
              </a:rPr>
            </a:br>
            <a:r>
              <a:rPr lang="en-US" sz="2400" b="1" dirty="0">
                <a:solidFill>
                  <a:srgbClr val="00B0F0"/>
                </a:solidFill>
                <a:latin typeface="+mn-lt"/>
                <a:cs typeface="Times New Roman" panose="02020603050405020304" pitchFamily="18" charset="0"/>
              </a:rPr>
              <a:t>Course Overview</a:t>
            </a:r>
            <a:endParaRPr lang="en-GB" sz="2400" b="1" dirty="0">
              <a:solidFill>
                <a:srgbClr val="00B0F0"/>
              </a:solidFill>
              <a:latin typeface="+mn-lt"/>
              <a:cs typeface="Times New Roman" panose="02020603050405020304" pitchFamily="18" charset="0"/>
            </a:endParaRPr>
          </a:p>
        </p:txBody>
      </p:sp>
      <p:pic>
        <p:nvPicPr>
          <p:cNvPr id="9" name="Picture 8">
            <a:extLst>
              <a:ext uri="{FF2B5EF4-FFF2-40B4-BE49-F238E27FC236}">
                <a16:creationId xmlns:a16="http://schemas.microsoft.com/office/drawing/2014/main" id="{706D599D-C002-4EDE-99A5-82F374D4B17C}"/>
              </a:ext>
            </a:extLst>
          </p:cNvPr>
          <p:cNvPicPr>
            <a:picLocks noChangeAspect="1"/>
          </p:cNvPicPr>
          <p:nvPr/>
        </p:nvPicPr>
        <p:blipFill>
          <a:blip r:embed="rId3"/>
          <a:stretch>
            <a:fillRect/>
          </a:stretch>
        </p:blipFill>
        <p:spPr>
          <a:xfrm>
            <a:off x="10824387" y="5205941"/>
            <a:ext cx="1268078" cy="1018120"/>
          </a:xfrm>
          <a:prstGeom prst="rect">
            <a:avLst/>
          </a:prstGeom>
        </p:spPr>
      </p:pic>
    </p:spTree>
    <p:extLst>
      <p:ext uri="{BB962C8B-B14F-4D97-AF65-F5344CB8AC3E}">
        <p14:creationId xmlns:p14="http://schemas.microsoft.com/office/powerpoint/2010/main" val="37092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A group of people sitting in a room&#10;&#10;Description automatically generated with medium confidence">
            <a:extLst>
              <a:ext uri="{FF2B5EF4-FFF2-40B4-BE49-F238E27FC236}">
                <a16:creationId xmlns:a16="http://schemas.microsoft.com/office/drawing/2014/main" id="{BC5EE825-2A5F-48C1-B538-64C5FBE29BB0}"/>
              </a:ext>
            </a:extLst>
          </p:cNvPr>
          <p:cNvPicPr>
            <a:picLocks noChangeAspect="1"/>
          </p:cNvPicPr>
          <p:nvPr/>
        </p:nvPicPr>
        <p:blipFill rotWithShape="1">
          <a:blip r:embed="rId2"/>
          <a:srcRect l="5884" r="-1" b="-1"/>
          <a:stretch/>
        </p:blipFill>
        <p:spPr>
          <a:xfrm>
            <a:off x="0" y="10"/>
            <a:ext cx="9669642" cy="6857990"/>
          </a:xfrm>
          <a:prstGeom prst="rect">
            <a:avLst/>
          </a:prstGeom>
        </p:spPr>
      </p:pic>
      <p:sp>
        <p:nvSpPr>
          <p:cNvPr id="47" name="Rectangle 4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715316" y="1142999"/>
            <a:ext cx="5305616" cy="5514976"/>
          </a:xfrm>
        </p:spPr>
        <p:txBody>
          <a:bodyPr>
            <a:normAutofit/>
          </a:bodyPr>
          <a:lstStyle/>
          <a:p>
            <a:endParaRPr lang="en-GB" sz="2000" dirty="0">
              <a:cs typeface="Times New Roman" panose="02020603050405020304" pitchFamily="18" charset="0"/>
            </a:endParaRPr>
          </a:p>
          <a:p>
            <a:endParaRPr lang="en-US" sz="1400" dirty="0">
              <a:cs typeface="Times New Roman" panose="02020603050405020304" pitchFamily="18" charset="0"/>
            </a:endParaRPr>
          </a:p>
        </p:txBody>
      </p:sp>
      <p:sp>
        <p:nvSpPr>
          <p:cNvPr id="7" name="Content Placeholder 2">
            <a:extLst>
              <a:ext uri="{FF2B5EF4-FFF2-40B4-BE49-F238E27FC236}">
                <a16:creationId xmlns:a16="http://schemas.microsoft.com/office/drawing/2014/main" id="{5F092615-B705-494E-8AA9-324C2906D205}"/>
              </a:ext>
            </a:extLst>
          </p:cNvPr>
          <p:cNvSpPr txBox="1">
            <a:spLocks/>
          </p:cNvSpPr>
          <p:nvPr/>
        </p:nvSpPr>
        <p:spPr>
          <a:xfrm>
            <a:off x="6786849" y="1126472"/>
            <a:ext cx="5187530" cy="56548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a:cs typeface="Times New Roman" panose="02020603050405020304" pitchFamily="18" charset="0"/>
              </a:rPr>
              <a:t>The </a:t>
            </a:r>
            <a:r>
              <a:rPr lang="en-GB" sz="1800" b="1" dirty="0">
                <a:cs typeface="Times New Roman" panose="02020603050405020304" pitchFamily="18" charset="0"/>
              </a:rPr>
              <a:t>End Point Assessment </a:t>
            </a:r>
            <a:r>
              <a:rPr lang="en-GB" sz="1800" dirty="0">
                <a:cs typeface="Times New Roman" panose="02020603050405020304" pitchFamily="18" charset="0"/>
              </a:rPr>
              <a:t>for this programme comprises of:</a:t>
            </a:r>
          </a:p>
          <a:p>
            <a:pPr marL="0" indent="0">
              <a:buNone/>
            </a:pPr>
            <a:endParaRPr lang="en-GB" sz="1800" dirty="0">
              <a:cs typeface="Times New Roman" panose="02020603050405020304" pitchFamily="18" charset="0"/>
            </a:endParaRPr>
          </a:p>
          <a:p>
            <a:pPr lvl="1"/>
            <a:r>
              <a:rPr lang="en-GB" sz="1800" dirty="0">
                <a:cs typeface="Times New Roman" panose="02020603050405020304" pitchFamily="18" charset="0"/>
              </a:rPr>
              <a:t>A 40 question multiple choice exam lasting 40 minutes.</a:t>
            </a:r>
          </a:p>
          <a:p>
            <a:pPr lvl="1"/>
            <a:r>
              <a:rPr lang="en-GB" sz="1800" dirty="0">
                <a:cs typeface="Times New Roman" panose="02020603050405020304" pitchFamily="18" charset="0"/>
              </a:rPr>
              <a:t>The production of a project portfolio of evidence demonstrating the practical application of course knowledge, skills and behaviours.</a:t>
            </a:r>
          </a:p>
          <a:p>
            <a:pPr lvl="1"/>
            <a:r>
              <a:rPr lang="en-GB" sz="1800" dirty="0">
                <a:cs typeface="Times New Roman" panose="02020603050405020304" pitchFamily="18" charset="0"/>
              </a:rPr>
              <a:t>The portfolio of evidence will form the basis or a 30 to 40 minute presentation, followed by a 25 to 35 minute Q&amp;A session.</a:t>
            </a:r>
          </a:p>
          <a:p>
            <a:pPr lvl="1"/>
            <a:r>
              <a:rPr lang="en-GB" sz="1800" dirty="0">
                <a:cs typeface="Times New Roman" panose="02020603050405020304" pitchFamily="18" charset="0"/>
              </a:rPr>
              <a:t>A 50 to 60 minute professional discussion.</a:t>
            </a:r>
          </a:p>
          <a:p>
            <a:pPr lvl="1"/>
            <a:r>
              <a:rPr lang="en-GB" sz="1800" dirty="0">
                <a:cs typeface="Times New Roman" panose="02020603050405020304" pitchFamily="18" charset="0"/>
              </a:rPr>
              <a:t>Completion of Level 2 Functional Skills Maths and English, or production of existing qualifications for exemption.</a:t>
            </a:r>
          </a:p>
          <a:p>
            <a:endParaRPr lang="en-GB" sz="1800" dirty="0">
              <a:cs typeface="Times New Roman" panose="02020603050405020304" pitchFamily="18" charset="0"/>
            </a:endParaRPr>
          </a:p>
          <a:p>
            <a:endParaRPr lang="en-US" sz="1400" dirty="0">
              <a:cs typeface="Times New Roman" panose="02020603050405020304" pitchFamily="18" charset="0"/>
            </a:endParaRPr>
          </a:p>
        </p:txBody>
      </p:sp>
      <p:pic>
        <p:nvPicPr>
          <p:cNvPr id="12" name="Picture 11">
            <a:extLst>
              <a:ext uri="{FF2B5EF4-FFF2-40B4-BE49-F238E27FC236}">
                <a16:creationId xmlns:a16="http://schemas.microsoft.com/office/drawing/2014/main" id="{7F8C83D2-90A7-436D-A63A-CF350C424F39}"/>
              </a:ext>
            </a:extLst>
          </p:cNvPr>
          <p:cNvPicPr>
            <a:picLocks noChangeAspect="1"/>
          </p:cNvPicPr>
          <p:nvPr/>
        </p:nvPicPr>
        <p:blipFill>
          <a:blip r:embed="rId3"/>
          <a:stretch>
            <a:fillRect/>
          </a:stretch>
        </p:blipFill>
        <p:spPr>
          <a:xfrm>
            <a:off x="10681321" y="5639855"/>
            <a:ext cx="1268078" cy="1018120"/>
          </a:xfrm>
          <a:prstGeom prst="rect">
            <a:avLst/>
          </a:prstGeom>
        </p:spPr>
      </p:pic>
      <p:sp>
        <p:nvSpPr>
          <p:cNvPr id="11" name="Title 1">
            <a:extLst>
              <a:ext uri="{FF2B5EF4-FFF2-40B4-BE49-F238E27FC236}">
                <a16:creationId xmlns:a16="http://schemas.microsoft.com/office/drawing/2014/main" id="{B8260D60-D403-4EF8-8A8A-60382090620E}"/>
              </a:ext>
            </a:extLst>
          </p:cNvPr>
          <p:cNvSpPr>
            <a:spLocks noGrp="1"/>
          </p:cNvSpPr>
          <p:nvPr>
            <p:ph type="title"/>
          </p:nvPr>
        </p:nvSpPr>
        <p:spPr>
          <a:xfrm>
            <a:off x="6810375" y="76644"/>
            <a:ext cx="5139024" cy="1085406"/>
          </a:xfrm>
        </p:spPr>
        <p:txBody>
          <a:bodyPr>
            <a:normAutofit/>
          </a:bodyPr>
          <a:lstStyle/>
          <a:p>
            <a:r>
              <a:rPr lang="en-US" sz="2400" b="1" dirty="0">
                <a:solidFill>
                  <a:srgbClr val="00B0F0"/>
                </a:solidFill>
                <a:latin typeface="+mn-lt"/>
                <a:cs typeface="Times New Roman" panose="02020603050405020304" pitchFamily="18" charset="0"/>
              </a:rPr>
              <a:t>Improvement Practitioner L4 </a:t>
            </a:r>
            <a:br>
              <a:rPr lang="en-US" sz="2400" b="1" dirty="0">
                <a:solidFill>
                  <a:srgbClr val="00B0F0"/>
                </a:solidFill>
                <a:latin typeface="+mn-lt"/>
                <a:cs typeface="Times New Roman" panose="02020603050405020304" pitchFamily="18" charset="0"/>
              </a:rPr>
            </a:br>
            <a:r>
              <a:rPr lang="en-US" sz="2400" b="1" dirty="0">
                <a:solidFill>
                  <a:srgbClr val="00B0F0"/>
                </a:solidFill>
                <a:latin typeface="+mn-lt"/>
                <a:cs typeface="Times New Roman" panose="02020603050405020304" pitchFamily="18" charset="0"/>
              </a:rPr>
              <a:t>Course Overview</a:t>
            </a:r>
            <a:endParaRPr lang="en-GB" sz="2400" b="1" dirty="0">
              <a:solidFill>
                <a:srgbClr val="00B0F0"/>
              </a:solidFill>
              <a:latin typeface="+mn-lt"/>
              <a:cs typeface="Times New Roman" panose="02020603050405020304" pitchFamily="18" charset="0"/>
            </a:endParaRPr>
          </a:p>
        </p:txBody>
      </p:sp>
    </p:spTree>
    <p:extLst>
      <p:ext uri="{BB962C8B-B14F-4D97-AF65-F5344CB8AC3E}">
        <p14:creationId xmlns:p14="http://schemas.microsoft.com/office/powerpoint/2010/main" val="38698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fade">
                                      <p:cBhvr>
                                        <p:cTn id="27" dur="500"/>
                                        <p:tgtEl>
                                          <p:spTgt spid="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fade">
                                      <p:cBhvr>
                                        <p:cTn id="32"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7" name="Rectangle 86">
            <a:extLst>
              <a:ext uri="{FF2B5EF4-FFF2-40B4-BE49-F238E27FC236}">
                <a16:creationId xmlns:a16="http://schemas.microsoft.com/office/drawing/2014/main" id="{94E4D846-3AFC-4F86-8C35-24B0542A2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36" name="Picture 12" descr="achievement, african american, business, business people, colleagues, corporate, diversity, looking down, office worker, people">
            <a:extLst>
              <a:ext uri="{FF2B5EF4-FFF2-40B4-BE49-F238E27FC236}">
                <a16:creationId xmlns:a16="http://schemas.microsoft.com/office/drawing/2014/main" id="{CC4FB1F0-14C4-4A4C-AC54-4991F7F9E5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298" t="7697" b="1394"/>
          <a:stretch/>
        </p:blipFill>
        <p:spPr bwMode="auto">
          <a:xfrm>
            <a:off x="0" y="10"/>
            <a:ext cx="8668492" cy="6857990"/>
          </a:xfrm>
          <a:prstGeom prst="rect">
            <a:avLst/>
          </a:prstGeom>
          <a:noFill/>
          <a:extLst>
            <a:ext uri="{909E8E84-426E-40DD-AFC4-6F175D3DCCD1}">
              <a14:hiddenFill xmlns:a14="http://schemas.microsoft.com/office/drawing/2010/main">
                <a:solidFill>
                  <a:srgbClr val="FFFFFF"/>
                </a:solidFill>
              </a14:hiddenFill>
            </a:ext>
          </a:extLst>
        </p:spPr>
      </p:pic>
      <p:sp>
        <p:nvSpPr>
          <p:cNvPr id="89" name="Rectangle 88">
            <a:extLst>
              <a:ext uri="{FF2B5EF4-FFF2-40B4-BE49-F238E27FC236}">
                <a16:creationId xmlns:a16="http://schemas.microsoft.com/office/drawing/2014/main" id="{284781B9-12CB-45C3-907A-9ED93FF72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7" name="Rectangle 9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8" name="Rectangle 9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520B7FB-01B0-4D1D-9558-29A14873A73B}"/>
              </a:ext>
            </a:extLst>
          </p:cNvPr>
          <p:cNvSpPr/>
          <p:nvPr/>
        </p:nvSpPr>
        <p:spPr>
          <a:xfrm>
            <a:off x="8296275" y="752475"/>
            <a:ext cx="885825" cy="26670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9536EB62-0A03-4B16-AC08-3AF1F5274B0D}"/>
              </a:ext>
            </a:extLst>
          </p:cNvPr>
          <p:cNvSpPr>
            <a:spLocks noGrp="1"/>
          </p:cNvSpPr>
          <p:nvPr>
            <p:ph type="title"/>
          </p:nvPr>
        </p:nvSpPr>
        <p:spPr>
          <a:xfrm>
            <a:off x="6861429" y="76644"/>
            <a:ext cx="5162550" cy="1066355"/>
          </a:xfrm>
        </p:spPr>
        <p:txBody>
          <a:bodyPr>
            <a:normAutofit/>
          </a:bodyPr>
          <a:lstStyle/>
          <a:p>
            <a:r>
              <a:rPr lang="en-US" sz="2400" b="1" dirty="0">
                <a:solidFill>
                  <a:srgbClr val="00B0F0"/>
                </a:solidFill>
                <a:latin typeface="+mn-lt"/>
                <a:cs typeface="Times New Roman" panose="02020603050405020304" pitchFamily="18" charset="0"/>
              </a:rPr>
              <a:t>Improvement Specialist L5</a:t>
            </a:r>
            <a:br>
              <a:rPr lang="en-US" sz="2400" b="1" dirty="0">
                <a:solidFill>
                  <a:srgbClr val="00B0F0"/>
                </a:solidFill>
                <a:latin typeface="+mn-lt"/>
                <a:cs typeface="Times New Roman" panose="02020603050405020304" pitchFamily="18" charset="0"/>
              </a:rPr>
            </a:br>
            <a:r>
              <a:rPr lang="en-US" sz="2400" b="1" dirty="0">
                <a:solidFill>
                  <a:srgbClr val="00B0F0"/>
                </a:solidFill>
                <a:latin typeface="+mn-lt"/>
                <a:cs typeface="Times New Roman" panose="02020603050405020304" pitchFamily="18" charset="0"/>
              </a:rPr>
              <a:t>Course Overview</a:t>
            </a:r>
            <a:endParaRPr lang="en-GB" sz="2400" b="1" dirty="0">
              <a:solidFill>
                <a:srgbClr val="00B0F0"/>
              </a:solidFill>
              <a:latin typeface="+mn-lt"/>
              <a:cs typeface="Times New Roman" panose="02020603050405020304" pitchFamily="18" charset="0"/>
            </a:endParaRPr>
          </a:p>
        </p:txBody>
      </p:sp>
      <p:sp>
        <p:nvSpPr>
          <p:cNvPr id="2" name="Rectangle 1">
            <a:extLst>
              <a:ext uri="{FF2B5EF4-FFF2-40B4-BE49-F238E27FC236}">
                <a16:creationId xmlns:a16="http://schemas.microsoft.com/office/drawing/2014/main" id="{13ACEE12-28A1-42BF-ADAF-8A8709268F65}"/>
              </a:ext>
            </a:extLst>
          </p:cNvPr>
          <p:cNvSpPr/>
          <p:nvPr/>
        </p:nvSpPr>
        <p:spPr>
          <a:xfrm>
            <a:off x="8449589" y="2443480"/>
            <a:ext cx="3304261" cy="4571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3" name="TextBox 2">
            <a:extLst>
              <a:ext uri="{FF2B5EF4-FFF2-40B4-BE49-F238E27FC236}">
                <a16:creationId xmlns:a16="http://schemas.microsoft.com/office/drawing/2014/main" id="{10535E80-6BA5-4219-BB82-DA27409590FC}"/>
              </a:ext>
            </a:extLst>
          </p:cNvPr>
          <p:cNvSpPr txBox="1"/>
          <p:nvPr/>
        </p:nvSpPr>
        <p:spPr>
          <a:xfrm>
            <a:off x="6861429" y="1110234"/>
            <a:ext cx="5229225" cy="7294305"/>
          </a:xfrm>
          <a:prstGeom prst="rect">
            <a:avLst/>
          </a:prstGeom>
          <a:noFill/>
        </p:spPr>
        <p:txBody>
          <a:bodyPr wrap="square" rtlCol="0">
            <a:spAutoFit/>
          </a:bodyPr>
          <a:lstStyle/>
          <a:p>
            <a:r>
              <a:rPr lang="en-GB" dirty="0"/>
              <a:t>Improvement Specialists are responsible for </a:t>
            </a:r>
            <a:r>
              <a:rPr lang="en-GB" b="1" dirty="0"/>
              <a:t>leading the deployment of Improvement strategy</a:t>
            </a:r>
            <a:r>
              <a:rPr lang="en-GB" dirty="0"/>
              <a:t>, for training and leading data analysis teams, and for providing broad and deep technical expertise in advanced and complex Lean Six Sigma methodology. </a:t>
            </a:r>
          </a:p>
          <a:p>
            <a:endParaRPr lang="en-GB" dirty="0"/>
          </a:p>
          <a:p>
            <a:r>
              <a:rPr lang="en-GB" dirty="0"/>
              <a:t>Typical job roles include: Data Analysis Team Leader, Process Improvement Manager, Operational Excellence Leader, Head of Department.</a:t>
            </a:r>
          </a:p>
          <a:p>
            <a:endParaRPr lang="en-GB" dirty="0"/>
          </a:p>
          <a:p>
            <a:r>
              <a:rPr lang="en-GB" b="1" dirty="0"/>
              <a:t>Programme includes KSBs focusing on:</a:t>
            </a:r>
          </a:p>
          <a:p>
            <a:pPr marL="285750" indent="-285750">
              <a:buFont typeface="Arial" panose="020B0604020202020204" pitchFamily="34" charset="0"/>
              <a:buChar char="•"/>
            </a:pPr>
            <a:r>
              <a:rPr lang="en-GB" dirty="0"/>
              <a:t> Leading Improvement Teams</a:t>
            </a:r>
          </a:p>
          <a:p>
            <a:pPr marL="285750" indent="-285750">
              <a:buFont typeface="Arial" panose="020B0604020202020204" pitchFamily="34" charset="0"/>
              <a:buChar char="•"/>
            </a:pPr>
            <a:r>
              <a:rPr lang="en-GB" dirty="0"/>
              <a:t>Change Planning </a:t>
            </a:r>
          </a:p>
          <a:p>
            <a:pPr marL="285750" indent="-285750">
              <a:buFont typeface="Arial" panose="020B0604020202020204" pitchFamily="34" charset="0"/>
              <a:buChar char="•"/>
            </a:pPr>
            <a:r>
              <a:rPr lang="en-GB" dirty="0"/>
              <a:t>Commercial Environment</a:t>
            </a:r>
          </a:p>
          <a:p>
            <a:pPr marL="285750" indent="-285750">
              <a:buFont typeface="Arial" panose="020B0604020202020204" pitchFamily="34" charset="0"/>
              <a:buChar char="•"/>
            </a:pPr>
            <a:r>
              <a:rPr lang="en-GB" dirty="0"/>
              <a:t>Strategic Deployment of Continuous Improvement</a:t>
            </a:r>
          </a:p>
          <a:p>
            <a:pPr marL="285750" indent="-285750">
              <a:buFont typeface="Arial" panose="020B0604020202020204" pitchFamily="34" charset="0"/>
              <a:buChar char="•"/>
            </a:pPr>
            <a:r>
              <a:rPr lang="en-GB" dirty="0"/>
              <a:t>Process Mapping and Analysis</a:t>
            </a:r>
          </a:p>
          <a:p>
            <a:pPr marL="285750" indent="-285750">
              <a:buFont typeface="Arial" panose="020B0604020202020204" pitchFamily="34" charset="0"/>
              <a:buChar char="•"/>
            </a:pPr>
            <a:r>
              <a:rPr lang="en-GB" dirty="0"/>
              <a:t>Software Driven Root Cause Analysis, Statistical Process Control.</a:t>
            </a:r>
          </a:p>
          <a:p>
            <a:pPr marL="285750" indent="-285750">
              <a:buFont typeface="Arial" panose="020B0604020202020204" pitchFamily="34" charset="0"/>
              <a:buChar char="•"/>
            </a:pPr>
            <a:r>
              <a:rPr lang="en-GB" dirty="0"/>
              <a:t>Typical duration of 14 months &amp; 12 week EPA window.</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pic>
        <p:nvPicPr>
          <p:cNvPr id="13" name="Picture 12">
            <a:extLst>
              <a:ext uri="{FF2B5EF4-FFF2-40B4-BE49-F238E27FC236}">
                <a16:creationId xmlns:a16="http://schemas.microsoft.com/office/drawing/2014/main" id="{997C7E5A-3C40-43E2-80DA-3061ABC5881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533003" y="3865919"/>
            <a:ext cx="1277201" cy="1005766"/>
          </a:xfrm>
          <a:prstGeom prst="rect">
            <a:avLst/>
          </a:prstGeom>
        </p:spPr>
      </p:pic>
    </p:spTree>
    <p:extLst>
      <p:ext uri="{BB962C8B-B14F-4D97-AF65-F5344CB8AC3E}">
        <p14:creationId xmlns:p14="http://schemas.microsoft.com/office/powerpoint/2010/main" val="207223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11" end="11"/>
                                            </p:txEl>
                                          </p:spTgt>
                                        </p:tgtEl>
                                        <p:attrNameLst>
                                          <p:attrName>style.visibility</p:attrName>
                                        </p:attrNameLst>
                                      </p:cBhvr>
                                      <p:to>
                                        <p:strVal val="visible"/>
                                      </p:to>
                                    </p:set>
                                    <p:animEffect transition="in" filter="fade">
                                      <p:cBhvr>
                                        <p:cTn id="5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7" name="Rectangle 86">
            <a:extLst>
              <a:ext uri="{FF2B5EF4-FFF2-40B4-BE49-F238E27FC236}">
                <a16:creationId xmlns:a16="http://schemas.microsoft.com/office/drawing/2014/main" id="{94E4D846-3AFC-4F86-8C35-24B0542A2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36" name="Picture 12" descr="achievement, african american, business, business people, colleagues, corporate, diversity, looking down, office worker, people">
            <a:extLst>
              <a:ext uri="{FF2B5EF4-FFF2-40B4-BE49-F238E27FC236}">
                <a16:creationId xmlns:a16="http://schemas.microsoft.com/office/drawing/2014/main" id="{CC4FB1F0-14C4-4A4C-AC54-4991F7F9E5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298" t="7697" b="1394"/>
          <a:stretch/>
        </p:blipFill>
        <p:spPr bwMode="auto">
          <a:xfrm>
            <a:off x="0" y="10"/>
            <a:ext cx="8668492" cy="6857990"/>
          </a:xfrm>
          <a:prstGeom prst="rect">
            <a:avLst/>
          </a:prstGeom>
          <a:noFill/>
          <a:extLst>
            <a:ext uri="{909E8E84-426E-40DD-AFC4-6F175D3DCCD1}">
              <a14:hiddenFill xmlns:a14="http://schemas.microsoft.com/office/drawing/2010/main">
                <a:solidFill>
                  <a:srgbClr val="FFFFFF"/>
                </a:solidFill>
              </a14:hiddenFill>
            </a:ext>
          </a:extLst>
        </p:spPr>
      </p:pic>
      <p:sp>
        <p:nvSpPr>
          <p:cNvPr id="89" name="Rectangle 88">
            <a:extLst>
              <a:ext uri="{FF2B5EF4-FFF2-40B4-BE49-F238E27FC236}">
                <a16:creationId xmlns:a16="http://schemas.microsoft.com/office/drawing/2014/main" id="{284781B9-12CB-45C3-907A-9ED93FF72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7" name="Rectangle 9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8" name="Rectangle 9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520B7FB-01B0-4D1D-9558-29A14873A73B}"/>
              </a:ext>
            </a:extLst>
          </p:cNvPr>
          <p:cNvSpPr/>
          <p:nvPr/>
        </p:nvSpPr>
        <p:spPr>
          <a:xfrm>
            <a:off x="8296275" y="752475"/>
            <a:ext cx="885825" cy="26670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13ACEE12-28A1-42BF-ADAF-8A8709268F65}"/>
              </a:ext>
            </a:extLst>
          </p:cNvPr>
          <p:cNvSpPr/>
          <p:nvPr/>
        </p:nvSpPr>
        <p:spPr>
          <a:xfrm>
            <a:off x="8449589" y="2443480"/>
            <a:ext cx="3304261" cy="4571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0535E80-6BA5-4219-BB82-DA27409590FC}"/>
              </a:ext>
            </a:extLst>
          </p:cNvPr>
          <p:cNvSpPr txBox="1"/>
          <p:nvPr/>
        </p:nvSpPr>
        <p:spPr>
          <a:xfrm>
            <a:off x="6861429" y="1110234"/>
            <a:ext cx="5229225" cy="5078313"/>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GB" sz="1800" b="1" i="0" u="none" strike="noStrike" kern="1200" cap="none" spc="0" normalizeH="0" baseline="0" noProof="0" dirty="0">
                <a:ln>
                  <a:noFill/>
                </a:ln>
                <a:solidFill>
                  <a:prstClr val="black"/>
                </a:solidFill>
                <a:effectLst/>
                <a:uLnTx/>
                <a:uFillTx/>
                <a:latin typeface="Calibri" panose="020F0502020204030204"/>
              </a:rPr>
              <a:t>End </a:t>
            </a:r>
            <a:r>
              <a:rPr lang="en-GB" b="1" dirty="0">
                <a:solidFill>
                  <a:prstClr val="black"/>
                </a:solidFill>
                <a:latin typeface="Calibri" panose="020F0502020204030204"/>
              </a:rPr>
              <a:t>P</a:t>
            </a:r>
            <a:r>
              <a:rPr kumimoji="0" lang="en-GB" sz="1800" b="1" i="0" u="none" strike="noStrike" kern="1200" cap="none" spc="0" normalizeH="0" baseline="0" noProof="0" dirty="0" err="1">
                <a:ln>
                  <a:noFill/>
                </a:ln>
                <a:solidFill>
                  <a:prstClr val="black"/>
                </a:solidFill>
                <a:effectLst/>
                <a:uLnTx/>
                <a:uFillTx/>
                <a:latin typeface="Calibri" panose="020F0502020204030204"/>
              </a:rPr>
              <a:t>oint</a:t>
            </a:r>
            <a:r>
              <a:rPr kumimoji="0" lang="en-GB" sz="1800" b="1" i="0" u="none" strike="noStrike" kern="1200" cap="none" spc="0" normalizeH="0" baseline="0" noProof="0" dirty="0">
                <a:ln>
                  <a:noFill/>
                </a:ln>
                <a:solidFill>
                  <a:prstClr val="black"/>
                </a:solidFill>
                <a:effectLst/>
                <a:uLnTx/>
                <a:uFillTx/>
                <a:latin typeface="Calibri" panose="020F0502020204030204"/>
              </a:rPr>
              <a:t> </a:t>
            </a:r>
            <a:r>
              <a:rPr lang="en-GB" b="1" dirty="0">
                <a:solidFill>
                  <a:prstClr val="black"/>
                </a:solidFill>
                <a:latin typeface="Calibri" panose="020F0502020204030204"/>
              </a:rPr>
              <a:t>A</a:t>
            </a:r>
            <a:r>
              <a:rPr kumimoji="0" lang="en-GB" sz="1800" b="1" i="0" u="none" strike="noStrike" kern="1200" cap="none" spc="0" normalizeH="0" baseline="0" noProof="0" dirty="0" err="1">
                <a:ln>
                  <a:noFill/>
                </a:ln>
                <a:solidFill>
                  <a:prstClr val="black"/>
                </a:solidFill>
                <a:effectLst/>
                <a:uLnTx/>
                <a:uFillTx/>
                <a:latin typeface="Calibri" panose="020F0502020204030204"/>
              </a:rPr>
              <a:t>ssessment</a:t>
            </a:r>
            <a:r>
              <a:rPr kumimoji="0" lang="en-GB" sz="1800" b="1" i="0" u="none" strike="noStrike" kern="1200" cap="none" spc="0" normalizeH="0" baseline="0" noProof="0" dirty="0">
                <a:ln>
                  <a:noFill/>
                </a:ln>
                <a:solidFill>
                  <a:prstClr val="black"/>
                </a:solidFill>
                <a:effectLst/>
                <a:uLnTx/>
                <a:uFillTx/>
                <a:latin typeface="Calibri" panose="020F0502020204030204"/>
              </a:rPr>
              <a: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for this programme comprises of:</a:t>
            </a:r>
          </a:p>
          <a:p>
            <a:pPr marR="0" lvl="0" algn="l" defTabSz="457200" rtl="0" eaLnBrk="1" fontAlgn="auto" latinLnBrk="0" hangingPunct="1">
              <a:lnSpc>
                <a:spcPct val="100000"/>
              </a:lnSpc>
              <a:spcBef>
                <a:spcPts val="0"/>
              </a:spcBef>
              <a:spcAft>
                <a:spcPts val="0"/>
              </a:spcAft>
              <a:buClrTx/>
              <a:buSzTx/>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lvl="1" indent="-285750">
              <a:buFont typeface="Arial" panose="020B0604020202020204" pitchFamily="34" charset="0"/>
              <a:buChar char="•"/>
            </a:pP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A four hour data analysis test based on 8 project case studies.</a:t>
            </a:r>
          </a:p>
          <a:p>
            <a:pPr marL="742950" lvl="1" indent="-285750">
              <a:buFont typeface="Arial" panose="020B0604020202020204" pitchFamily="34" charset="0"/>
              <a:buChar char="•"/>
            </a:pP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The production of a portfolio of evidence to demonstrate the practical application in the workplace of KSB developed on programme. This will include evidence of an original coaching session designed and delivered by you.</a:t>
            </a:r>
          </a:p>
          <a:p>
            <a:pPr marL="742950" lvl="1" indent="-285750">
              <a:buFont typeface="Arial" panose="020B0604020202020204" pitchFamily="34" charset="0"/>
              <a:buChar char="•"/>
            </a:pP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Your portfolio will be used as a point of reference to support you through a professional discussion lasting between 2hours to 2hours 30 minutes.</a:t>
            </a:r>
          </a:p>
          <a:p>
            <a:pPr marL="742950" lvl="1" indent="-285750">
              <a:buFont typeface="Arial" panose="020B0604020202020204" pitchFamily="34" charset="0"/>
              <a:buChar char="•"/>
            </a:pP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Completion of Level 2 Functional Skills Maths and English, or production of existing qualifications for exemption.</a:t>
            </a:r>
          </a:p>
        </p:txBody>
      </p:sp>
      <p:pic>
        <p:nvPicPr>
          <p:cNvPr id="13" name="Picture 12">
            <a:extLst>
              <a:ext uri="{FF2B5EF4-FFF2-40B4-BE49-F238E27FC236}">
                <a16:creationId xmlns:a16="http://schemas.microsoft.com/office/drawing/2014/main" id="{997C7E5A-3C40-43E2-80DA-3061ABC5881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746778" y="5601636"/>
            <a:ext cx="1277201" cy="1005766"/>
          </a:xfrm>
          <a:prstGeom prst="rect">
            <a:avLst/>
          </a:prstGeom>
        </p:spPr>
      </p:pic>
      <p:sp>
        <p:nvSpPr>
          <p:cNvPr id="14" name="Title 1">
            <a:extLst>
              <a:ext uri="{FF2B5EF4-FFF2-40B4-BE49-F238E27FC236}">
                <a16:creationId xmlns:a16="http://schemas.microsoft.com/office/drawing/2014/main" id="{0217236D-3A2B-411E-948B-A3F6F6D7B952}"/>
              </a:ext>
            </a:extLst>
          </p:cNvPr>
          <p:cNvSpPr>
            <a:spLocks noGrp="1"/>
          </p:cNvSpPr>
          <p:nvPr>
            <p:ph type="title"/>
          </p:nvPr>
        </p:nvSpPr>
        <p:spPr>
          <a:xfrm>
            <a:off x="6861429" y="76644"/>
            <a:ext cx="5162550" cy="1066355"/>
          </a:xfrm>
        </p:spPr>
        <p:txBody>
          <a:bodyPr>
            <a:normAutofit/>
          </a:bodyPr>
          <a:lstStyle/>
          <a:p>
            <a:r>
              <a:rPr lang="en-US" sz="2400" b="1" dirty="0">
                <a:solidFill>
                  <a:srgbClr val="00B0F0"/>
                </a:solidFill>
                <a:latin typeface="+mn-lt"/>
                <a:cs typeface="Times New Roman" panose="02020603050405020304" pitchFamily="18" charset="0"/>
              </a:rPr>
              <a:t>Improvement Specialist L5</a:t>
            </a:r>
            <a:br>
              <a:rPr lang="en-US" sz="2400" b="1" dirty="0">
                <a:solidFill>
                  <a:srgbClr val="00B0F0"/>
                </a:solidFill>
                <a:latin typeface="+mn-lt"/>
                <a:cs typeface="Times New Roman" panose="02020603050405020304" pitchFamily="18" charset="0"/>
              </a:rPr>
            </a:br>
            <a:r>
              <a:rPr lang="en-US" sz="2400" b="1" dirty="0">
                <a:solidFill>
                  <a:srgbClr val="00B0F0"/>
                </a:solidFill>
                <a:latin typeface="+mn-lt"/>
                <a:cs typeface="Times New Roman" panose="02020603050405020304" pitchFamily="18" charset="0"/>
              </a:rPr>
              <a:t>Course Overview</a:t>
            </a:r>
            <a:endParaRPr lang="en-GB" sz="2400" b="1" dirty="0">
              <a:solidFill>
                <a:srgbClr val="00B0F0"/>
              </a:solidFill>
              <a:latin typeface="+mn-lt"/>
              <a:cs typeface="Times New Roman" panose="02020603050405020304" pitchFamily="18" charset="0"/>
            </a:endParaRPr>
          </a:p>
        </p:txBody>
      </p:sp>
    </p:spTree>
    <p:extLst>
      <p:ext uri="{BB962C8B-B14F-4D97-AF65-F5344CB8AC3E}">
        <p14:creationId xmlns:p14="http://schemas.microsoft.com/office/powerpoint/2010/main" val="2359168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Boards">
            <a:extLst>
              <a:ext uri="{FF2B5EF4-FFF2-40B4-BE49-F238E27FC236}">
                <a16:creationId xmlns:a16="http://schemas.microsoft.com/office/drawing/2014/main" id="{5C4B69BE-16FC-42DF-819E-0F6E035A8F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688"/>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Content Placeholder 2">
            <a:extLst>
              <a:ext uri="{FF2B5EF4-FFF2-40B4-BE49-F238E27FC236}">
                <a16:creationId xmlns:a16="http://schemas.microsoft.com/office/drawing/2014/main" id="{A2403387-9BF4-4832-A659-2912B6BEEC85}"/>
              </a:ext>
            </a:extLst>
          </p:cNvPr>
          <p:cNvSpPr txBox="1">
            <a:spLocks/>
          </p:cNvSpPr>
          <p:nvPr/>
        </p:nvSpPr>
        <p:spPr>
          <a:xfrm>
            <a:off x="6858383" y="1142999"/>
            <a:ext cx="5162550" cy="3742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fontAlgn="auto">
              <a:spcBef>
                <a:spcPts val="1000"/>
              </a:spcBef>
              <a:spcAft>
                <a:spcPts val="0"/>
              </a:spcAft>
              <a:buClrTx/>
              <a:buSzTx/>
              <a:tabLst/>
              <a:defRPr/>
            </a:pPr>
            <a:endParaRPr kumimoji="0" lang="en-US" sz="1400" b="0" i="0" u="none" strike="noStrike" cap="none" spc="0" normalizeH="0" baseline="0" noProof="0" dirty="0">
              <a:ln>
                <a:noFill/>
              </a:ln>
              <a:effectLst/>
              <a:uLnTx/>
              <a:uFillTx/>
            </a:endParaRPr>
          </a:p>
        </p:txBody>
      </p:sp>
      <p:sp>
        <p:nvSpPr>
          <p:cNvPr id="9" name="Title 1">
            <a:extLst>
              <a:ext uri="{FF2B5EF4-FFF2-40B4-BE49-F238E27FC236}">
                <a16:creationId xmlns:a16="http://schemas.microsoft.com/office/drawing/2014/main" id="{1A4B4B24-28EA-4077-9B6B-DAA0017E04B2}"/>
              </a:ext>
            </a:extLst>
          </p:cNvPr>
          <p:cNvSpPr>
            <a:spLocks noGrp="1"/>
          </p:cNvSpPr>
          <p:nvPr>
            <p:ph type="title"/>
          </p:nvPr>
        </p:nvSpPr>
        <p:spPr>
          <a:xfrm>
            <a:off x="6861429" y="76644"/>
            <a:ext cx="5162550" cy="1066355"/>
          </a:xfrm>
        </p:spPr>
        <p:txBody>
          <a:bodyPr>
            <a:normAutofit/>
          </a:bodyPr>
          <a:lstStyle/>
          <a:p>
            <a:r>
              <a:rPr lang="en-US" sz="2400" b="1" dirty="0">
                <a:solidFill>
                  <a:srgbClr val="00B0F0"/>
                </a:solidFill>
                <a:latin typeface="+mn-lt"/>
                <a:cs typeface="Times New Roman" panose="02020603050405020304" pitchFamily="18" charset="0"/>
              </a:rPr>
              <a:t>Improvement Leader L6 </a:t>
            </a:r>
            <a:br>
              <a:rPr lang="en-US" sz="2400" b="1" dirty="0">
                <a:solidFill>
                  <a:srgbClr val="00B0F0"/>
                </a:solidFill>
                <a:latin typeface="+mn-lt"/>
                <a:cs typeface="Times New Roman" panose="02020603050405020304" pitchFamily="18" charset="0"/>
              </a:rPr>
            </a:br>
            <a:r>
              <a:rPr lang="en-US" sz="2400" b="1" dirty="0">
                <a:solidFill>
                  <a:srgbClr val="00B0F0"/>
                </a:solidFill>
                <a:latin typeface="+mn-lt"/>
                <a:cs typeface="Times New Roman" panose="02020603050405020304" pitchFamily="18" charset="0"/>
              </a:rPr>
              <a:t>Course Overview</a:t>
            </a:r>
            <a:endParaRPr lang="en-GB" sz="2400" b="1" dirty="0">
              <a:solidFill>
                <a:srgbClr val="00B0F0"/>
              </a:solidFill>
              <a:latin typeface="+mn-lt"/>
              <a:cs typeface="Times New Roman" panose="02020603050405020304" pitchFamily="18" charset="0"/>
            </a:endParaRPr>
          </a:p>
        </p:txBody>
      </p:sp>
      <p:sp>
        <p:nvSpPr>
          <p:cNvPr id="3" name="TextBox 2">
            <a:extLst>
              <a:ext uri="{FF2B5EF4-FFF2-40B4-BE49-F238E27FC236}">
                <a16:creationId xmlns:a16="http://schemas.microsoft.com/office/drawing/2014/main" id="{D35D3576-14AB-46AF-97CF-F6189CCB90F4}"/>
              </a:ext>
            </a:extLst>
          </p:cNvPr>
          <p:cNvSpPr txBox="1"/>
          <p:nvPr/>
        </p:nvSpPr>
        <p:spPr>
          <a:xfrm>
            <a:off x="6855337" y="1142999"/>
            <a:ext cx="4886325" cy="5632311"/>
          </a:xfrm>
          <a:prstGeom prst="rect">
            <a:avLst/>
          </a:prstGeom>
          <a:noFill/>
        </p:spPr>
        <p:txBody>
          <a:bodyPr wrap="square" rtlCol="0">
            <a:spAutoFit/>
          </a:bodyPr>
          <a:lstStyle/>
          <a:p>
            <a:r>
              <a:rPr lang="en-GB" dirty="0"/>
              <a:t>Improvement Leaders are responsible for </a:t>
            </a:r>
            <a:r>
              <a:rPr lang="en-GB" b="1" dirty="0"/>
              <a:t>developing Improvement strategy</a:t>
            </a:r>
            <a:r>
              <a:rPr lang="en-GB" dirty="0"/>
              <a:t>, providing leadership in organisational Improvement and culture change, and coaching and supporting Improvement Specialists. They are senior leaders.</a:t>
            </a:r>
          </a:p>
          <a:p>
            <a:endParaRPr lang="en-GB" dirty="0"/>
          </a:p>
          <a:p>
            <a:r>
              <a:rPr lang="en-GB" dirty="0"/>
              <a:t>Typical job roles include: Senior Leaders, Heads of Department, Improvement Executives, Improvement Consultants, Directors.</a:t>
            </a:r>
          </a:p>
          <a:p>
            <a:endParaRPr lang="en-GB" dirty="0"/>
          </a:p>
          <a:p>
            <a:r>
              <a:rPr lang="en-GB" dirty="0"/>
              <a:t>Programme includes KSBs focusing on: </a:t>
            </a:r>
          </a:p>
          <a:p>
            <a:pPr marL="285750" indent="-285750">
              <a:buFont typeface="Arial" panose="020B0604020202020204" pitchFamily="34" charset="0"/>
              <a:buChar char="•"/>
            </a:pPr>
            <a:r>
              <a:rPr lang="en-GB" dirty="0"/>
              <a:t>Strategy Development</a:t>
            </a:r>
          </a:p>
          <a:p>
            <a:pPr marL="285750" indent="-285750">
              <a:buFont typeface="Arial" panose="020B0604020202020204" pitchFamily="34" charset="0"/>
              <a:buChar char="•"/>
            </a:pPr>
            <a:r>
              <a:rPr lang="en-GB" dirty="0"/>
              <a:t>Coaching and Developing Project Teams</a:t>
            </a:r>
          </a:p>
          <a:p>
            <a:pPr marL="285750" indent="-285750">
              <a:buFont typeface="Arial" panose="020B0604020202020204" pitchFamily="34" charset="0"/>
              <a:buChar char="•"/>
            </a:pPr>
            <a:r>
              <a:rPr lang="en-GB" dirty="0"/>
              <a:t>Experimentation, Optimisation &amp; Simulation</a:t>
            </a:r>
          </a:p>
          <a:p>
            <a:pPr marL="285750" indent="-285750">
              <a:buFont typeface="Arial" panose="020B0604020202020204" pitchFamily="34" charset="0"/>
              <a:buChar char="•"/>
            </a:pPr>
            <a:r>
              <a:rPr lang="en-GB" dirty="0"/>
              <a:t>Leading Culture Change,</a:t>
            </a:r>
          </a:p>
          <a:p>
            <a:pPr marL="285750" indent="-285750">
              <a:buFont typeface="Arial" panose="020B0604020202020204" pitchFamily="34" charset="0"/>
              <a:buChar char="•"/>
            </a:pPr>
            <a:r>
              <a:rPr lang="en-GB" dirty="0"/>
              <a:t>Policy Creation and Effective Deployment</a:t>
            </a:r>
          </a:p>
          <a:p>
            <a:pPr marL="285750" indent="-285750">
              <a:buFont typeface="Arial" panose="020B0604020202020204" pitchFamily="34" charset="0"/>
              <a:buChar char="•"/>
            </a:pPr>
            <a:r>
              <a:rPr lang="en-GB" dirty="0"/>
              <a:t>Activity Based Costing and Controls.</a:t>
            </a:r>
          </a:p>
          <a:p>
            <a:pPr marL="285750" indent="-285750">
              <a:buFont typeface="Arial" panose="020B0604020202020204" pitchFamily="34" charset="0"/>
              <a:buChar char="•"/>
            </a:pPr>
            <a:r>
              <a:rPr lang="en-GB" dirty="0"/>
              <a:t>Typical duration of 18 months &amp; 20 week EPA window.</a:t>
            </a:r>
          </a:p>
          <a:p>
            <a:pPr marL="285750" indent="-285750">
              <a:buFont typeface="Arial" panose="020B0604020202020204" pitchFamily="34" charset="0"/>
              <a:buChar char="•"/>
            </a:pPr>
            <a:endParaRPr lang="en-GB" dirty="0"/>
          </a:p>
        </p:txBody>
      </p:sp>
      <p:pic>
        <p:nvPicPr>
          <p:cNvPr id="4" name="Picture 3">
            <a:extLst>
              <a:ext uri="{FF2B5EF4-FFF2-40B4-BE49-F238E27FC236}">
                <a16:creationId xmlns:a16="http://schemas.microsoft.com/office/drawing/2014/main" id="{F039180A-069C-4E80-97AE-E670F2E58230}"/>
              </a:ext>
            </a:extLst>
          </p:cNvPr>
          <p:cNvPicPr>
            <a:picLocks noChangeAspect="1"/>
          </p:cNvPicPr>
          <p:nvPr/>
        </p:nvPicPr>
        <p:blipFill>
          <a:blip r:embed="rId3"/>
          <a:stretch>
            <a:fillRect/>
          </a:stretch>
        </p:blipFill>
        <p:spPr>
          <a:xfrm>
            <a:off x="10620599" y="3207886"/>
            <a:ext cx="1146147" cy="1146147"/>
          </a:xfrm>
          <a:prstGeom prst="rect">
            <a:avLst/>
          </a:prstGeom>
        </p:spPr>
      </p:pic>
    </p:spTree>
    <p:extLst>
      <p:ext uri="{BB962C8B-B14F-4D97-AF65-F5344CB8AC3E}">
        <p14:creationId xmlns:p14="http://schemas.microsoft.com/office/powerpoint/2010/main" val="268584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54">
                                            <p:txEl>
                                              <p:pRg st="0" end="0"/>
                                            </p:txEl>
                                          </p:spTgt>
                                        </p:tgtEl>
                                        <p:attrNameLst>
                                          <p:attrName>style.visibility</p:attrName>
                                        </p:attrNameLst>
                                      </p:cBhvr>
                                      <p:to>
                                        <p:strVal val="visible"/>
                                      </p:to>
                                    </p:set>
                                    <p:animEffect transition="in" filter="fade">
                                      <p:cBhvr>
                                        <p:cTn id="7" dur="500"/>
                                        <p:tgtEl>
                                          <p:spTgt spid="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500"/>
                                        <p:tgtEl>
                                          <p:spTgt spid="3">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fade">
                                      <p:cBhvr>
                                        <p:cTn id="52" dur="500"/>
                                        <p:tgtEl>
                                          <p:spTgt spid="3">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animEffect transition="in" filter="fade">
                                      <p:cBhvr>
                                        <p:cTn id="57"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12C63567-9A18-430B-817B-152D609F5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674041" y="351232"/>
            <a:ext cx="4103981" cy="760441"/>
          </a:xfrm>
        </p:spPr>
        <p:txBody>
          <a:bodyPr vert="horz" lIns="91440" tIns="45720" rIns="91440" bIns="45720" rtlCol="0" anchor="ctr">
            <a:noAutofit/>
          </a:bodyPr>
          <a:lstStyle/>
          <a:p>
            <a:r>
              <a:rPr lang="en-US" sz="2800" b="1" kern="1200" dirty="0">
                <a:solidFill>
                  <a:srgbClr val="00B0F0"/>
                </a:solidFill>
                <a:latin typeface="+mn-lt"/>
                <a:ea typeface="+mj-ea"/>
                <a:cs typeface="+mj-cs"/>
              </a:rPr>
              <a:t>Who are Skills Training UK</a:t>
            </a:r>
          </a:p>
        </p:txBody>
      </p:sp>
      <p:pic>
        <p:nvPicPr>
          <p:cNvPr id="17" name="Picture 16" descr="A close up of a logo&#10;&#10;Description generated with very high confidence">
            <a:extLst>
              <a:ext uri="{FF2B5EF4-FFF2-40B4-BE49-F238E27FC236}">
                <a16:creationId xmlns:a16="http://schemas.microsoft.com/office/drawing/2014/main" id="{CA1CD43A-EDD8-4076-9510-9CFE79BDD2B9}"/>
              </a:ext>
            </a:extLst>
          </p:cNvPr>
          <p:cNvPicPr>
            <a:picLocks noChangeAspect="1"/>
          </p:cNvPicPr>
          <p:nvPr/>
        </p:nvPicPr>
        <p:blipFill rotWithShape="1">
          <a:blip r:embed="rId2">
            <a:extLst>
              <a:ext uri="{28A0092B-C50C-407E-A947-70E740481C1C}">
                <a14:useLocalDpi xmlns:a14="http://schemas.microsoft.com/office/drawing/2010/main" val="0"/>
              </a:ext>
            </a:extLst>
          </a:blip>
          <a:srcRect l="32162" r="30693"/>
          <a:stretch/>
        </p:blipFill>
        <p:spPr>
          <a:xfrm>
            <a:off x="20" y="10"/>
            <a:ext cx="3003103" cy="3912881"/>
          </a:xfrm>
          <a:prstGeom prst="rect">
            <a:avLst/>
          </a:prstGeom>
        </p:spPr>
      </p:pic>
      <p:pic>
        <p:nvPicPr>
          <p:cNvPr id="10" name="Picture 9" descr="A red sign with white text&#10;&#10;Description automatically generated with medium confidence">
            <a:extLst>
              <a:ext uri="{FF2B5EF4-FFF2-40B4-BE49-F238E27FC236}">
                <a16:creationId xmlns:a16="http://schemas.microsoft.com/office/drawing/2014/main" id="{B3CC9434-6F0F-4D5F-BBC0-7E4F79B20C57}"/>
              </a:ext>
            </a:extLst>
          </p:cNvPr>
          <p:cNvPicPr>
            <a:picLocks noChangeAspect="1"/>
          </p:cNvPicPr>
          <p:nvPr/>
        </p:nvPicPr>
        <p:blipFill rotWithShape="1">
          <a:blip r:embed="rId3">
            <a:extLst>
              <a:ext uri="{28A0092B-C50C-407E-A947-70E740481C1C}">
                <a14:useLocalDpi xmlns:a14="http://schemas.microsoft.com/office/drawing/2010/main" val="0"/>
              </a:ext>
            </a:extLst>
          </a:blip>
          <a:srcRect t="19490" r="-2" b="8202"/>
          <a:stretch/>
        </p:blipFill>
        <p:spPr bwMode="auto">
          <a:xfrm>
            <a:off x="3180257" y="10"/>
            <a:ext cx="3016307" cy="2223328"/>
          </a:xfrm>
          <a:prstGeom prst="rect">
            <a:avLst/>
          </a:prstGeom>
          <a:noFill/>
        </p:spPr>
      </p:pic>
      <p:pic>
        <p:nvPicPr>
          <p:cNvPr id="16" name="Picture 15" descr="https://www.apprenticeshiphub.org.uk/media/2149/fe-week-aelp-aac-apprenticeship-awards.jpg">
            <a:extLst>
              <a:ext uri="{FF2B5EF4-FFF2-40B4-BE49-F238E27FC236}">
                <a16:creationId xmlns:a16="http://schemas.microsoft.com/office/drawing/2014/main" id="{E8F5AE75-E0AB-4120-B7A7-6957D1594699}"/>
              </a:ext>
            </a:extLst>
          </p:cNvPr>
          <p:cNvPicPr/>
          <p:nvPr/>
        </p:nvPicPr>
        <p:blipFill rotWithShape="1">
          <a:blip r:embed="rId4" cstate="print">
            <a:extLst>
              <a:ext uri="{28A0092B-C50C-407E-A947-70E740481C1C}">
                <a14:useLocalDpi xmlns:a14="http://schemas.microsoft.com/office/drawing/2010/main" val="0"/>
              </a:ext>
            </a:extLst>
          </a:blip>
          <a:srcRect l="3940" r="8281" b="2"/>
          <a:stretch/>
        </p:blipFill>
        <p:spPr bwMode="auto">
          <a:xfrm>
            <a:off x="-1" y="4079988"/>
            <a:ext cx="3003123" cy="2778013"/>
          </a:xfrm>
          <a:prstGeom prst="rect">
            <a:avLst/>
          </a:prstGeom>
          <a:noFill/>
        </p:spPr>
      </p:pic>
      <p:pic>
        <p:nvPicPr>
          <p:cNvPr id="12" name="Picture 11">
            <a:extLst>
              <a:ext uri="{FF2B5EF4-FFF2-40B4-BE49-F238E27FC236}">
                <a16:creationId xmlns:a16="http://schemas.microsoft.com/office/drawing/2014/main" id="{FAF11B97-7093-4E61-9EB3-7E5177BFCC8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28" r="24697" b="4"/>
          <a:stretch/>
        </p:blipFill>
        <p:spPr>
          <a:xfrm>
            <a:off x="3180256" y="2395057"/>
            <a:ext cx="3016307" cy="2055326"/>
          </a:xfrm>
          <a:prstGeom prst="rect">
            <a:avLst/>
          </a:prstGeom>
        </p:spPr>
      </p:pic>
      <p:pic>
        <p:nvPicPr>
          <p:cNvPr id="18" name="Picture 2" descr="https://skillstraininguk.com/uploads/images/Education%20Investor%20Awards%20Logo.png">
            <a:extLst>
              <a:ext uri="{FF2B5EF4-FFF2-40B4-BE49-F238E27FC236}">
                <a16:creationId xmlns:a16="http://schemas.microsoft.com/office/drawing/2014/main" id="{6E3CE0CB-14D9-4F21-9A9F-D29D40EA475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044" r="15819" b="-3"/>
          <a:stretch/>
        </p:blipFill>
        <p:spPr bwMode="auto">
          <a:xfrm>
            <a:off x="3180257" y="4629236"/>
            <a:ext cx="3016307" cy="2228765"/>
          </a:xfrm>
          <a:prstGeom prst="rect">
            <a:avLst/>
          </a:prstGeom>
          <a:noFill/>
          <a:extLst>
            <a:ext uri="{909E8E84-426E-40DD-AFC4-6F175D3DCCD1}">
              <a14:hiddenFill xmlns:a14="http://schemas.microsoft.com/office/drawing/2010/main">
                <a:solidFill>
                  <a:srgbClr val="FFFFFF"/>
                </a:solidFill>
              </a14:hiddenFill>
            </a:ext>
          </a:extLst>
        </p:spPr>
      </p:pic>
      <p:sp>
        <p:nvSpPr>
          <p:cNvPr id="19" name="Content Placeholder 2">
            <a:extLst>
              <a:ext uri="{FF2B5EF4-FFF2-40B4-BE49-F238E27FC236}">
                <a16:creationId xmlns:a16="http://schemas.microsoft.com/office/drawing/2014/main" id="{8B7619E7-8409-4162-9107-5A65081A42F7}"/>
              </a:ext>
            </a:extLst>
          </p:cNvPr>
          <p:cNvSpPr>
            <a:spLocks noGrp="1"/>
          </p:cNvSpPr>
          <p:nvPr>
            <p:ph idx="1"/>
          </p:nvPr>
        </p:nvSpPr>
        <p:spPr>
          <a:xfrm>
            <a:off x="6564019" y="1111674"/>
            <a:ext cx="5151731" cy="4555701"/>
          </a:xfrm>
        </p:spPr>
        <p:txBody>
          <a:bodyPr vert="horz" lIns="91440" tIns="45720" rIns="91440" bIns="45720" rtlCol="0">
            <a:normAutofit/>
          </a:bodyPr>
          <a:lstStyle/>
          <a:p>
            <a:r>
              <a:rPr lang="en-US" sz="1800" b="1" dirty="0"/>
              <a:t>WINNER: </a:t>
            </a:r>
            <a:r>
              <a:rPr lang="en-US" sz="1800" dirty="0"/>
              <a:t>TES FE AWARDS 2019 “Training Provider of the Year” </a:t>
            </a:r>
          </a:p>
          <a:p>
            <a:r>
              <a:rPr lang="en-US" sz="1800" b="1" dirty="0"/>
              <a:t>WINNER: </a:t>
            </a:r>
            <a:r>
              <a:rPr lang="en-US" sz="1800" dirty="0"/>
              <a:t>AAC Awards Outstanding Contribution to the Development of Apprenticeships Award </a:t>
            </a:r>
          </a:p>
          <a:p>
            <a:r>
              <a:rPr lang="en-US" sz="1800" b="1" dirty="0"/>
              <a:t>FINALIST: </a:t>
            </a:r>
            <a:r>
              <a:rPr lang="en-US" sz="1800" dirty="0"/>
              <a:t>Education Investor Awards 2018 “Skills Provider of the Year”</a:t>
            </a:r>
          </a:p>
          <a:p>
            <a:r>
              <a:rPr lang="en-US" sz="1800" b="1" dirty="0"/>
              <a:t>FINALIST</a:t>
            </a:r>
            <a:r>
              <a:rPr lang="en-US" sz="1800" dirty="0"/>
              <a:t>: SEMTA 2019 “Training Partner of the Year” </a:t>
            </a:r>
          </a:p>
          <a:p>
            <a:r>
              <a:rPr lang="en-US" sz="1800" b="1" dirty="0"/>
              <a:t>WINNER: </a:t>
            </a:r>
            <a:r>
              <a:rPr lang="en-US" sz="1800" dirty="0"/>
              <a:t>TES FE AWARDS 2020 “Apprenticeship Programme of the Year”</a:t>
            </a:r>
          </a:p>
          <a:p>
            <a:r>
              <a:rPr lang="en-US" sz="1800" b="1" dirty="0"/>
              <a:t>WINNER: </a:t>
            </a:r>
            <a:r>
              <a:rPr lang="en-US" sz="1800" dirty="0"/>
              <a:t>Apprentice of the Year 2021</a:t>
            </a:r>
          </a:p>
          <a:p>
            <a:r>
              <a:rPr lang="en-US" sz="1800" b="1" dirty="0"/>
              <a:t>WINNER:</a:t>
            </a:r>
            <a:r>
              <a:rPr lang="en-US" sz="1800" dirty="0"/>
              <a:t> Scientific Apprenticeship Programme of the Year 2021</a:t>
            </a:r>
          </a:p>
          <a:p>
            <a:pPr marL="0" indent="0">
              <a:buNone/>
            </a:pPr>
            <a:endParaRPr lang="en-US" sz="1600" dirty="0"/>
          </a:p>
          <a:p>
            <a:pPr marL="0"/>
            <a:endParaRPr lang="en-US" sz="1600" dirty="0"/>
          </a:p>
        </p:txBody>
      </p:sp>
      <p:sp>
        <p:nvSpPr>
          <p:cNvPr id="3" name="TextBox 2">
            <a:extLst>
              <a:ext uri="{FF2B5EF4-FFF2-40B4-BE49-F238E27FC236}">
                <a16:creationId xmlns:a16="http://schemas.microsoft.com/office/drawing/2014/main" id="{FE8FEDDE-E420-4C19-AD82-21970530016C}"/>
              </a:ext>
            </a:extLst>
          </p:cNvPr>
          <p:cNvSpPr txBox="1"/>
          <p:nvPr/>
        </p:nvSpPr>
        <p:spPr>
          <a:xfrm>
            <a:off x="6906766" y="5468994"/>
            <a:ext cx="4571982" cy="646331"/>
          </a:xfrm>
          <a:prstGeom prst="rect">
            <a:avLst/>
          </a:prstGeom>
          <a:noFill/>
        </p:spPr>
        <p:txBody>
          <a:bodyPr wrap="square" rtlCol="0">
            <a:spAutoFit/>
          </a:bodyPr>
          <a:lstStyle/>
          <a:p>
            <a:pPr algn="ctr"/>
            <a:r>
              <a:rPr lang="en-GB" b="1" i="1" dirty="0">
                <a:solidFill>
                  <a:srgbClr val="00B0F0"/>
                </a:solidFill>
              </a:rPr>
              <a:t>Over 30 years of experience as a market leading CPD training provider</a:t>
            </a:r>
          </a:p>
        </p:txBody>
      </p:sp>
    </p:spTree>
    <p:extLst>
      <p:ext uri="{BB962C8B-B14F-4D97-AF65-F5344CB8AC3E}">
        <p14:creationId xmlns:p14="http://schemas.microsoft.com/office/powerpoint/2010/main" val="116634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xEl>
                                              <p:pRg st="1" end="1"/>
                                            </p:txEl>
                                          </p:spTgt>
                                        </p:tgtEl>
                                        <p:attrNameLst>
                                          <p:attrName>style.visibility</p:attrName>
                                        </p:attrNameLst>
                                      </p:cBhvr>
                                      <p:to>
                                        <p:strVal val="visible"/>
                                      </p:to>
                                    </p:set>
                                    <p:animEffect transition="in" filter="fade">
                                      <p:cBhvr>
                                        <p:cTn id="11" dur="500"/>
                                        <p:tgtEl>
                                          <p:spTgt spid="19">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9">
                                            <p:txEl>
                                              <p:pRg st="2" end="2"/>
                                            </p:txEl>
                                          </p:spTgt>
                                        </p:tgtEl>
                                        <p:attrNameLst>
                                          <p:attrName>style.visibility</p:attrName>
                                        </p:attrNameLst>
                                      </p:cBhvr>
                                      <p:to>
                                        <p:strVal val="visible"/>
                                      </p:to>
                                    </p:set>
                                    <p:animEffect transition="in" filter="fade">
                                      <p:cBhvr>
                                        <p:cTn id="15" dur="500"/>
                                        <p:tgtEl>
                                          <p:spTgt spid="19">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
                                            <p:txEl>
                                              <p:pRg st="3" end="3"/>
                                            </p:txEl>
                                          </p:spTgt>
                                        </p:tgtEl>
                                        <p:attrNameLst>
                                          <p:attrName>style.visibility</p:attrName>
                                        </p:attrNameLst>
                                      </p:cBhvr>
                                      <p:to>
                                        <p:strVal val="visible"/>
                                      </p:to>
                                    </p:set>
                                    <p:animEffect transition="in" filter="fade">
                                      <p:cBhvr>
                                        <p:cTn id="19" dur="500"/>
                                        <p:tgtEl>
                                          <p:spTgt spid="19">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9">
                                            <p:txEl>
                                              <p:pRg st="4" end="4"/>
                                            </p:txEl>
                                          </p:spTgt>
                                        </p:tgtEl>
                                        <p:attrNameLst>
                                          <p:attrName>style.visibility</p:attrName>
                                        </p:attrNameLst>
                                      </p:cBhvr>
                                      <p:to>
                                        <p:strVal val="visible"/>
                                      </p:to>
                                    </p:set>
                                    <p:animEffect transition="in" filter="fade">
                                      <p:cBhvr>
                                        <p:cTn id="23" dur="500"/>
                                        <p:tgtEl>
                                          <p:spTgt spid="19">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9">
                                            <p:txEl>
                                              <p:pRg st="5" end="5"/>
                                            </p:txEl>
                                          </p:spTgt>
                                        </p:tgtEl>
                                        <p:attrNameLst>
                                          <p:attrName>style.visibility</p:attrName>
                                        </p:attrNameLst>
                                      </p:cBhvr>
                                      <p:to>
                                        <p:strVal val="visible"/>
                                      </p:to>
                                    </p:set>
                                    <p:animEffect transition="in" filter="fade">
                                      <p:cBhvr>
                                        <p:cTn id="27" dur="500"/>
                                        <p:tgtEl>
                                          <p:spTgt spid="19">
                                            <p:txEl>
                                              <p:pRg st="5" end="5"/>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9">
                                            <p:txEl>
                                              <p:pRg st="6" end="6"/>
                                            </p:txEl>
                                          </p:spTgt>
                                        </p:tgtEl>
                                        <p:attrNameLst>
                                          <p:attrName>style.visibility</p:attrName>
                                        </p:attrNameLst>
                                      </p:cBhvr>
                                      <p:to>
                                        <p:strVal val="visible"/>
                                      </p:to>
                                    </p:set>
                                    <p:animEffect transition="in" filter="fade">
                                      <p:cBhvr>
                                        <p:cTn id="31" dur="500"/>
                                        <p:tgtEl>
                                          <p:spTgt spid="19">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050" name="Picture 2" descr="Boards">
            <a:extLst>
              <a:ext uri="{FF2B5EF4-FFF2-40B4-BE49-F238E27FC236}">
                <a16:creationId xmlns:a16="http://schemas.microsoft.com/office/drawing/2014/main" id="{5C4B69BE-16FC-42DF-819E-0F6E035A8F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688"/>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Content Placeholder 2">
            <a:extLst>
              <a:ext uri="{FF2B5EF4-FFF2-40B4-BE49-F238E27FC236}">
                <a16:creationId xmlns:a16="http://schemas.microsoft.com/office/drawing/2014/main" id="{A2403387-9BF4-4832-A659-2912B6BEEC85}"/>
              </a:ext>
            </a:extLst>
          </p:cNvPr>
          <p:cNvSpPr txBox="1">
            <a:spLocks/>
          </p:cNvSpPr>
          <p:nvPr/>
        </p:nvSpPr>
        <p:spPr>
          <a:xfrm>
            <a:off x="6858383" y="1142999"/>
            <a:ext cx="5162550" cy="3742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35D3576-14AB-46AF-97CF-F6189CCB90F4}"/>
              </a:ext>
            </a:extLst>
          </p:cNvPr>
          <p:cNvSpPr txBox="1"/>
          <p:nvPr/>
        </p:nvSpPr>
        <p:spPr>
          <a:xfrm>
            <a:off x="6690365" y="889843"/>
            <a:ext cx="5171688" cy="5078313"/>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GB" sz="1800" b="1" i="0" u="none" strike="noStrike" kern="1200" cap="none" spc="0" normalizeH="0" baseline="0" noProof="0" dirty="0">
                <a:ln>
                  <a:noFill/>
                </a:ln>
                <a:solidFill>
                  <a:prstClr val="black"/>
                </a:solidFill>
                <a:effectLst/>
                <a:uLnTx/>
                <a:uFillTx/>
                <a:latin typeface="Calibri" panose="020F0502020204030204"/>
              </a:rPr>
              <a:t>End </a:t>
            </a:r>
            <a:r>
              <a:rPr lang="en-GB" b="1" dirty="0">
                <a:solidFill>
                  <a:prstClr val="black"/>
                </a:solidFill>
                <a:latin typeface="Calibri" panose="020F0502020204030204"/>
              </a:rPr>
              <a:t>P</a:t>
            </a:r>
            <a:r>
              <a:rPr kumimoji="0" lang="en-GB" sz="1800" b="1" i="0" u="none" strike="noStrike" kern="1200" cap="none" spc="0" normalizeH="0" baseline="0" noProof="0" dirty="0" err="1">
                <a:ln>
                  <a:noFill/>
                </a:ln>
                <a:solidFill>
                  <a:prstClr val="black"/>
                </a:solidFill>
                <a:effectLst/>
                <a:uLnTx/>
                <a:uFillTx/>
                <a:latin typeface="Calibri" panose="020F0502020204030204"/>
              </a:rPr>
              <a:t>oint</a:t>
            </a:r>
            <a:r>
              <a:rPr kumimoji="0" lang="en-GB" sz="1800" b="1" i="0" u="none" strike="noStrike" kern="1200" cap="none" spc="0" normalizeH="0" baseline="0" noProof="0" dirty="0">
                <a:ln>
                  <a:noFill/>
                </a:ln>
                <a:solidFill>
                  <a:prstClr val="black"/>
                </a:solidFill>
                <a:effectLst/>
                <a:uLnTx/>
                <a:uFillTx/>
                <a:latin typeface="Calibri" panose="020F0502020204030204"/>
              </a:rPr>
              <a:t> </a:t>
            </a:r>
            <a:r>
              <a:rPr lang="en-GB" b="1" dirty="0">
                <a:solidFill>
                  <a:prstClr val="black"/>
                </a:solidFill>
                <a:latin typeface="Calibri" panose="020F0502020204030204"/>
              </a:rPr>
              <a:t>A</a:t>
            </a:r>
            <a:r>
              <a:rPr kumimoji="0" lang="en-GB" sz="1800" b="1" i="0" u="none" strike="noStrike" kern="1200" cap="none" spc="0" normalizeH="0" baseline="0" noProof="0" dirty="0" err="1">
                <a:ln>
                  <a:noFill/>
                </a:ln>
                <a:solidFill>
                  <a:prstClr val="black"/>
                </a:solidFill>
                <a:effectLst/>
                <a:uLnTx/>
                <a:uFillTx/>
                <a:latin typeface="Calibri" panose="020F0502020204030204"/>
              </a:rPr>
              <a:t>ssessment</a:t>
            </a:r>
            <a:r>
              <a:rPr kumimoji="0" lang="en-GB" sz="1800" b="1" i="0" u="none" strike="noStrike" kern="1200" cap="none" spc="0" normalizeH="0" baseline="0" noProof="0" dirty="0">
                <a:ln>
                  <a:noFill/>
                </a:ln>
                <a:solidFill>
                  <a:prstClr val="black"/>
                </a:solidFill>
                <a:effectLst/>
                <a:uLnTx/>
                <a:uFillTx/>
                <a:latin typeface="Calibri" panose="020F0502020204030204"/>
              </a:rPr>
              <a: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for this programme comprises of:</a:t>
            </a:r>
          </a:p>
          <a:p>
            <a:pPr marR="0" lvl="0" algn="l" defTabSz="457200" rtl="0" eaLnBrk="1" fontAlgn="auto" latinLnBrk="0" hangingPunct="1">
              <a:lnSpc>
                <a:spcPct val="100000"/>
              </a:lnSpc>
              <a:spcBef>
                <a:spcPts val="0"/>
              </a:spcBef>
              <a:spcAft>
                <a:spcPts val="0"/>
              </a:spcAft>
              <a:buClrTx/>
              <a:buSzTx/>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lvl="1" indent="-285750">
              <a:buFont typeface="Arial" panose="020B0604020202020204" pitchFamily="34" charset="0"/>
              <a:buChar char="•"/>
            </a:pP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The completion of a dissertation of between 4000 to 4500 words. The dissertation will form the basis of a presentation of between 45 to 50 minutes, followed by a Q&amp;A session of between 35 to 40 minutes.</a:t>
            </a:r>
          </a:p>
          <a:p>
            <a:pPr marL="742950" lvl="1" indent="-285750">
              <a:buFont typeface="Arial" panose="020B0604020202020204" pitchFamily="34" charset="0"/>
              <a:buChar char="•"/>
            </a:pPr>
            <a:r>
              <a:rPr lang="en-GB" dirty="0">
                <a:solidFill>
                  <a:prstClr val="black"/>
                </a:solidFill>
                <a:latin typeface="Calibri" panose="020F0502020204030204"/>
              </a:rPr>
              <a:t>A</a:t>
            </a: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 portfolio of evidence to demonstrate the practical application in the workplace of KSBs developed on programme. This will include evidence of an original coaching session designed and delivered by you.</a:t>
            </a:r>
          </a:p>
          <a:p>
            <a:pPr marL="742950" lvl="1" indent="-285750">
              <a:buFont typeface="Arial" panose="020B0604020202020204" pitchFamily="34" charset="0"/>
              <a:buChar char="•"/>
            </a:pPr>
            <a:r>
              <a:rPr lang="en-GB" dirty="0">
                <a:solidFill>
                  <a:prstClr val="black"/>
                </a:solidFill>
                <a:latin typeface="Calibri" panose="020F0502020204030204"/>
              </a:rPr>
              <a:t>A</a:t>
            </a: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 professional discussion lasting between 2hours to 2hours 30 minutes.</a:t>
            </a:r>
          </a:p>
          <a:p>
            <a:pPr marL="742950" lvl="1" indent="-285750">
              <a:buFont typeface="Arial" panose="020B0604020202020204" pitchFamily="34" charset="0"/>
              <a:buChar char="•"/>
            </a:pP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Completion of Level 2 Functional Skills Maths </a:t>
            </a:r>
            <a:r>
              <a:rPr lang="en-GB" dirty="0">
                <a:solidFill>
                  <a:prstClr val="black"/>
                </a:solidFill>
                <a:latin typeface="Calibri" panose="020F0502020204030204"/>
              </a:rPr>
              <a:t>and </a:t>
            </a: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English, or production of existing qualifications for exemption.</a:t>
            </a:r>
          </a:p>
        </p:txBody>
      </p:sp>
      <p:pic>
        <p:nvPicPr>
          <p:cNvPr id="4" name="Picture 3">
            <a:extLst>
              <a:ext uri="{FF2B5EF4-FFF2-40B4-BE49-F238E27FC236}">
                <a16:creationId xmlns:a16="http://schemas.microsoft.com/office/drawing/2014/main" id="{F039180A-069C-4E80-97AE-E670F2E58230}"/>
              </a:ext>
            </a:extLst>
          </p:cNvPr>
          <p:cNvPicPr>
            <a:picLocks noChangeAspect="1"/>
          </p:cNvPicPr>
          <p:nvPr/>
        </p:nvPicPr>
        <p:blipFill>
          <a:blip r:embed="rId3"/>
          <a:stretch>
            <a:fillRect/>
          </a:stretch>
        </p:blipFill>
        <p:spPr>
          <a:xfrm>
            <a:off x="10874786" y="5546322"/>
            <a:ext cx="1146147" cy="1146147"/>
          </a:xfrm>
          <a:prstGeom prst="rect">
            <a:avLst/>
          </a:prstGeom>
        </p:spPr>
      </p:pic>
      <p:sp>
        <p:nvSpPr>
          <p:cNvPr id="11" name="Title 1">
            <a:extLst>
              <a:ext uri="{FF2B5EF4-FFF2-40B4-BE49-F238E27FC236}">
                <a16:creationId xmlns:a16="http://schemas.microsoft.com/office/drawing/2014/main" id="{AB263BCE-4A35-4D9B-8F76-C64E016738F0}"/>
              </a:ext>
            </a:extLst>
          </p:cNvPr>
          <p:cNvSpPr>
            <a:spLocks noGrp="1"/>
          </p:cNvSpPr>
          <p:nvPr>
            <p:ph type="title"/>
          </p:nvPr>
        </p:nvSpPr>
        <p:spPr>
          <a:xfrm>
            <a:off x="6861429" y="76644"/>
            <a:ext cx="5162550" cy="1066355"/>
          </a:xfrm>
        </p:spPr>
        <p:txBody>
          <a:bodyPr>
            <a:normAutofit/>
          </a:bodyPr>
          <a:lstStyle/>
          <a:p>
            <a:r>
              <a:rPr lang="en-US" sz="2400" b="1" dirty="0">
                <a:solidFill>
                  <a:srgbClr val="00B0F0"/>
                </a:solidFill>
                <a:latin typeface="+mn-lt"/>
                <a:cs typeface="Times New Roman" panose="02020603050405020304" pitchFamily="18" charset="0"/>
              </a:rPr>
              <a:t>Improvement Leader L6 </a:t>
            </a:r>
            <a:br>
              <a:rPr lang="en-US" sz="2400" b="1" dirty="0">
                <a:solidFill>
                  <a:srgbClr val="00B0F0"/>
                </a:solidFill>
                <a:latin typeface="+mn-lt"/>
                <a:cs typeface="Times New Roman" panose="02020603050405020304" pitchFamily="18" charset="0"/>
              </a:rPr>
            </a:br>
            <a:r>
              <a:rPr lang="en-US" sz="2400" b="1" dirty="0">
                <a:solidFill>
                  <a:srgbClr val="00B0F0"/>
                </a:solidFill>
                <a:latin typeface="+mn-lt"/>
                <a:cs typeface="Times New Roman" panose="02020603050405020304" pitchFamily="18" charset="0"/>
              </a:rPr>
              <a:t>Course Overview</a:t>
            </a:r>
            <a:endParaRPr lang="en-GB" sz="2400" b="1" dirty="0">
              <a:solidFill>
                <a:srgbClr val="00B0F0"/>
              </a:solidFill>
              <a:latin typeface="+mn-lt"/>
              <a:cs typeface="Times New Roman" panose="02020603050405020304" pitchFamily="18" charset="0"/>
            </a:endParaRPr>
          </a:p>
        </p:txBody>
      </p:sp>
    </p:spTree>
    <p:extLst>
      <p:ext uri="{BB962C8B-B14F-4D97-AF65-F5344CB8AC3E}">
        <p14:creationId xmlns:p14="http://schemas.microsoft.com/office/powerpoint/2010/main" val="2382121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nodePh="1">
                                  <p:stCondLst>
                                    <p:cond delay="0"/>
                                  </p:stCondLst>
                                  <p:endCondLst>
                                    <p:cond evt="begin" delay="0">
                                      <p:tn val="5"/>
                                    </p:cond>
                                  </p:endCondLst>
                                  <p:childTnLst>
                                    <p:set>
                                      <p:cBhvr>
                                        <p:cTn id="6" dur="1" fill="hold">
                                          <p:stCondLst>
                                            <p:cond delay="0"/>
                                          </p:stCondLst>
                                        </p:cTn>
                                        <p:tgtEl>
                                          <p:spTgt spid="54">
                                            <p:txEl>
                                              <p:pRg st="0" end="0"/>
                                            </p:txEl>
                                          </p:spTgt>
                                        </p:tgtEl>
                                        <p:attrNameLst>
                                          <p:attrName>style.visibility</p:attrName>
                                        </p:attrNameLst>
                                      </p:cBhvr>
                                      <p:to>
                                        <p:strVal val="visible"/>
                                      </p:to>
                                    </p:set>
                                    <p:animEffect transition="in" filter="fade">
                                      <p:cBhvr>
                                        <p:cTn id="7" dur="500"/>
                                        <p:tgtEl>
                                          <p:spTgt spid="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Hands holding a tablet&#10;&#10;Description automatically generated with low confidence">
            <a:extLst>
              <a:ext uri="{FF2B5EF4-FFF2-40B4-BE49-F238E27FC236}">
                <a16:creationId xmlns:a16="http://schemas.microsoft.com/office/drawing/2014/main" id="{89E3331A-C67C-407D-9B5F-BE39E6D410BD}"/>
              </a:ext>
            </a:extLst>
          </p:cNvPr>
          <p:cNvPicPr>
            <a:picLocks noChangeAspect="1"/>
          </p:cNvPicPr>
          <p:nvPr/>
        </p:nvPicPr>
        <p:blipFill rotWithShape="1">
          <a:blip r:embed="rId2"/>
          <a:srcRect t="10789"/>
          <a:stretch/>
        </p:blipFill>
        <p:spPr>
          <a:xfrm>
            <a:off x="-447674" y="10"/>
            <a:ext cx="9669642" cy="6857990"/>
          </a:xfrm>
          <a:prstGeom prst="rect">
            <a:avLst/>
          </a:prstGeom>
        </p:spPr>
      </p:pic>
      <p:sp>
        <p:nvSpPr>
          <p:cNvPr id="20" name="Rectangle 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C330CA3A-C9D9-4737-91A5-E42C56BE1A46}"/>
              </a:ext>
            </a:extLst>
          </p:cNvPr>
          <p:cNvSpPr>
            <a:spLocks noGrp="1"/>
          </p:cNvSpPr>
          <p:nvPr>
            <p:ph type="title"/>
          </p:nvPr>
        </p:nvSpPr>
        <p:spPr>
          <a:xfrm>
            <a:off x="7107108" y="201068"/>
            <a:ext cx="3822189" cy="577850"/>
          </a:xfrm>
        </p:spPr>
        <p:txBody>
          <a:bodyPr>
            <a:normAutofit/>
          </a:bodyPr>
          <a:lstStyle/>
          <a:p>
            <a:r>
              <a:rPr lang="en-US" sz="2400" b="1" dirty="0">
                <a:solidFill>
                  <a:srgbClr val="00B0F0"/>
                </a:solidFill>
                <a:latin typeface="+mn-lt"/>
                <a:cs typeface="Times New Roman" panose="02020603050405020304" pitchFamily="18" charset="0"/>
              </a:rPr>
              <a:t>End Point Assessment </a:t>
            </a:r>
            <a:endParaRPr lang="en-GB" sz="2400" b="1" dirty="0">
              <a:solidFill>
                <a:srgbClr val="00B0F0"/>
              </a:solidFill>
              <a:latin typeface="+mn-lt"/>
              <a:cs typeface="Times New Roman" panose="02020603050405020304" pitchFamily="18" charset="0"/>
            </a:endParaRPr>
          </a:p>
        </p:txBody>
      </p:sp>
      <p:sp>
        <p:nvSpPr>
          <p:cNvPr id="3" name="Content Placeholder 2">
            <a:extLst>
              <a:ext uri="{FF2B5EF4-FFF2-40B4-BE49-F238E27FC236}">
                <a16:creationId xmlns:a16="http://schemas.microsoft.com/office/drawing/2014/main" id="{106954B2-92E8-4221-9567-6D49010FBBE1}"/>
              </a:ext>
            </a:extLst>
          </p:cNvPr>
          <p:cNvSpPr>
            <a:spLocks noGrp="1"/>
          </p:cNvSpPr>
          <p:nvPr>
            <p:ph idx="1"/>
          </p:nvPr>
        </p:nvSpPr>
        <p:spPr>
          <a:xfrm>
            <a:off x="6867526" y="882683"/>
            <a:ext cx="5048250" cy="5731908"/>
          </a:xfrm>
        </p:spPr>
        <p:txBody>
          <a:bodyPr>
            <a:normAutofit/>
          </a:bodyPr>
          <a:lstStyle/>
          <a:p>
            <a:r>
              <a:rPr lang="en-GB" sz="1800" dirty="0"/>
              <a:t>Comprehensive coaching and preparation at every level.</a:t>
            </a:r>
          </a:p>
          <a:p>
            <a:r>
              <a:rPr lang="en-GB" sz="1800" dirty="0"/>
              <a:t>Use of our Subject Matter Specialists</a:t>
            </a:r>
          </a:p>
          <a:p>
            <a:r>
              <a:rPr lang="en-GB" sz="1800" dirty="0"/>
              <a:t>Will only be taken when you, your trainer, and your line manager are confident of success.</a:t>
            </a:r>
          </a:p>
          <a:p>
            <a:r>
              <a:rPr lang="en-GB" sz="1800" dirty="0"/>
              <a:t>Reference materials and notes produced during programme can be taken into the End Point Assessment process for reference.</a:t>
            </a:r>
          </a:p>
          <a:p>
            <a:r>
              <a:rPr lang="en-GB" sz="1800" dirty="0"/>
              <a:t>Projects produced through programme participation add real organisational value and are not just theoretical.</a:t>
            </a:r>
          </a:p>
          <a:p>
            <a:r>
              <a:rPr lang="en-GB" sz="1800" dirty="0"/>
              <a:t>Pass, Merit, or Distinction grades can be achieved dependent upon standard of work and assignments produced. </a:t>
            </a:r>
          </a:p>
          <a:p>
            <a:r>
              <a:rPr lang="en-GB" sz="1800" dirty="0"/>
              <a:t>Everything we do is aimed at achieving Distinction Status.</a:t>
            </a:r>
          </a:p>
          <a:p>
            <a:r>
              <a:rPr lang="en-GB" sz="1800" dirty="0"/>
              <a:t>Regular 12 weekly reviews and our mock gateway approach to EPA means no surprises.</a:t>
            </a:r>
          </a:p>
          <a:p>
            <a:endParaRPr lang="en-GB" sz="1100" dirty="0"/>
          </a:p>
          <a:p>
            <a:endParaRPr lang="en-GB" sz="1100" dirty="0"/>
          </a:p>
          <a:p>
            <a:endParaRPr lang="en-GB" sz="1100" dirty="0"/>
          </a:p>
          <a:p>
            <a:pPr marL="0" indent="0">
              <a:buNone/>
            </a:pPr>
            <a:endParaRPr lang="en-GB" sz="1100" b="1" dirty="0"/>
          </a:p>
        </p:txBody>
      </p:sp>
    </p:spTree>
    <p:extLst>
      <p:ext uri="{BB962C8B-B14F-4D97-AF65-F5344CB8AC3E}">
        <p14:creationId xmlns:p14="http://schemas.microsoft.com/office/powerpoint/2010/main" val="2460848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3A11DD9-3DDD-46F6-AB25-D75FFC3DA3D2}"/>
              </a:ext>
            </a:extLst>
          </p:cNvPr>
          <p:cNvPicPr>
            <a:picLocks noChangeAspect="1"/>
          </p:cNvPicPr>
          <p:nvPr/>
        </p:nvPicPr>
        <p:blipFill>
          <a:blip r:embed="rId2"/>
          <a:stretch>
            <a:fillRect/>
          </a:stretch>
        </p:blipFill>
        <p:spPr>
          <a:xfrm>
            <a:off x="3048000" y="0"/>
            <a:ext cx="9144000" cy="6858000"/>
          </a:xfrm>
          <a:prstGeom prst="rect">
            <a:avLst/>
          </a:prstGeom>
        </p:spPr>
      </p:pic>
      <p:sp>
        <p:nvSpPr>
          <p:cNvPr id="7" name="Rectangle 6">
            <a:extLst>
              <a:ext uri="{FF2B5EF4-FFF2-40B4-BE49-F238E27FC236}">
                <a16:creationId xmlns:a16="http://schemas.microsoft.com/office/drawing/2014/main" id="{407E5144-84F5-40DE-B3E6-E5EC4A38F231}"/>
              </a:ext>
            </a:extLst>
          </p:cNvPr>
          <p:cNvSpPr/>
          <p:nvPr/>
        </p:nvSpPr>
        <p:spPr>
          <a:xfrm>
            <a:off x="0" y="0"/>
            <a:ext cx="56102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9049308D-BDCD-4531-91E7-AE9CF909EB36}"/>
              </a:ext>
            </a:extLst>
          </p:cNvPr>
          <p:cNvSpPr>
            <a:spLocks noGrp="1"/>
          </p:cNvSpPr>
          <p:nvPr>
            <p:ph idx="1"/>
          </p:nvPr>
        </p:nvSpPr>
        <p:spPr>
          <a:xfrm>
            <a:off x="400051" y="906461"/>
            <a:ext cx="4829176" cy="5118101"/>
          </a:xfrm>
        </p:spPr>
        <p:txBody>
          <a:bodyPr>
            <a:normAutofit/>
          </a:bodyPr>
          <a:lstStyle/>
          <a:p>
            <a:r>
              <a:rPr lang="en-GB" sz="1800" dirty="0"/>
              <a:t>To help find the right level of programme for each candidate Route Progression Maps and Skill Scans are used in combination with an assessment of previous knowledge &amp; experience, and current job role responsibilities.</a:t>
            </a:r>
          </a:p>
          <a:p>
            <a:r>
              <a:rPr lang="en-GB" sz="1800" dirty="0"/>
              <a:t>Learning delivery and course participation can be achieved in a number of ways utilising our flexible range of platforms:</a:t>
            </a:r>
          </a:p>
          <a:p>
            <a:pPr lvl="1"/>
            <a:r>
              <a:rPr lang="en-GB" sz="1800" dirty="0"/>
              <a:t>Face to Face delivery </a:t>
            </a:r>
          </a:p>
          <a:p>
            <a:pPr lvl="1"/>
            <a:r>
              <a:rPr lang="en-GB" sz="1800" dirty="0"/>
              <a:t>Full calendar of live and interactive webinars – truly flexible learning</a:t>
            </a:r>
          </a:p>
          <a:p>
            <a:pPr lvl="1"/>
            <a:r>
              <a:rPr lang="en-GB" sz="1800" dirty="0"/>
              <a:t>Full programme creation</a:t>
            </a:r>
          </a:p>
          <a:p>
            <a:pPr lvl="1"/>
            <a:r>
              <a:rPr lang="en-GB" sz="1800" dirty="0"/>
              <a:t>Virtual Learning Environment (VLE) </a:t>
            </a:r>
          </a:p>
          <a:p>
            <a:pPr lvl="1"/>
            <a:r>
              <a:rPr lang="en-GB" sz="1800" dirty="0"/>
              <a:t>On demand 24/7 access to courses </a:t>
            </a:r>
          </a:p>
          <a:p>
            <a:pPr lvl="1"/>
            <a:r>
              <a:rPr lang="en-GB" sz="1800" dirty="0"/>
              <a:t>Use of Subject Matter Specialists</a:t>
            </a:r>
          </a:p>
          <a:p>
            <a:pPr lvl="1"/>
            <a:endParaRPr lang="en-GB" sz="800" dirty="0"/>
          </a:p>
        </p:txBody>
      </p:sp>
      <p:sp>
        <p:nvSpPr>
          <p:cNvPr id="4" name="Title 1">
            <a:extLst>
              <a:ext uri="{FF2B5EF4-FFF2-40B4-BE49-F238E27FC236}">
                <a16:creationId xmlns:a16="http://schemas.microsoft.com/office/drawing/2014/main" id="{DB43F94B-F54A-4BEC-851F-D3CA3546B093}"/>
              </a:ext>
            </a:extLst>
          </p:cNvPr>
          <p:cNvSpPr>
            <a:spLocks noGrp="1"/>
          </p:cNvSpPr>
          <p:nvPr>
            <p:ph type="title"/>
          </p:nvPr>
        </p:nvSpPr>
        <p:spPr>
          <a:xfrm>
            <a:off x="400051" y="211136"/>
            <a:ext cx="11420475" cy="695325"/>
          </a:xfrm>
        </p:spPr>
        <p:txBody>
          <a:bodyPr>
            <a:normAutofit/>
          </a:bodyPr>
          <a:lstStyle/>
          <a:p>
            <a:r>
              <a:rPr lang="en-US" sz="2400" b="1" dirty="0">
                <a:solidFill>
                  <a:srgbClr val="00B0F0"/>
                </a:solidFill>
                <a:latin typeface="+mn-lt"/>
                <a:cs typeface="Times New Roman" panose="02020603050405020304" pitchFamily="18" charset="0"/>
              </a:rPr>
              <a:t>Finding the Right Programme &amp; Level </a:t>
            </a:r>
            <a:endParaRPr lang="en-GB" sz="2400" b="1" dirty="0">
              <a:solidFill>
                <a:srgbClr val="00B0F0"/>
              </a:solidFill>
              <a:latin typeface="+mn-lt"/>
              <a:cs typeface="Times New Roman" panose="02020603050405020304" pitchFamily="18" charset="0"/>
            </a:endParaRPr>
          </a:p>
        </p:txBody>
      </p:sp>
      <p:sp>
        <p:nvSpPr>
          <p:cNvPr id="5" name="TextBox 4">
            <a:extLst>
              <a:ext uri="{FF2B5EF4-FFF2-40B4-BE49-F238E27FC236}">
                <a16:creationId xmlns:a16="http://schemas.microsoft.com/office/drawing/2014/main" id="{84EE066A-A969-4A23-9972-427E5C5A39BE}"/>
              </a:ext>
            </a:extLst>
          </p:cNvPr>
          <p:cNvSpPr txBox="1"/>
          <p:nvPr/>
        </p:nvSpPr>
        <p:spPr>
          <a:xfrm>
            <a:off x="-438150" y="5601051"/>
            <a:ext cx="6048375" cy="840230"/>
          </a:xfrm>
          <a:prstGeom prst="rect">
            <a:avLst/>
          </a:prstGeom>
          <a:noFill/>
        </p:spPr>
        <p:txBody>
          <a:bodyPr wrap="square" rtlCol="0">
            <a:spAutoFit/>
          </a:bodyPr>
          <a:lstStyle/>
          <a:p>
            <a:pPr marL="457200" marR="0" lvl="1" indent="0" algn="ctr" defTabSz="914400" rtl="0" eaLnBrk="1" fontAlgn="auto" latinLnBrk="0" hangingPunct="1">
              <a:lnSpc>
                <a:spcPct val="90000"/>
              </a:lnSpc>
              <a:spcAft>
                <a:spcPts val="0"/>
              </a:spcAft>
              <a:buClrTx/>
              <a:buSzTx/>
              <a:buFont typeface="Arial" panose="020B0604020202020204" pitchFamily="34" charset="0"/>
              <a:buNone/>
              <a:tabLst/>
              <a:defRPr/>
            </a:pPr>
            <a:r>
              <a:rPr kumimoji="0" lang="en-GB" b="1" i="1" u="none" strike="noStrike" kern="1200" cap="none" spc="0" normalizeH="0" baseline="0" noProof="0" dirty="0">
                <a:ln>
                  <a:noFill/>
                </a:ln>
                <a:solidFill>
                  <a:srgbClr val="00B0F0"/>
                </a:solidFill>
                <a:effectLst/>
                <a:uLnTx/>
                <a:uFillTx/>
                <a:latin typeface="Calibri" panose="020F0502020204030204"/>
                <a:ea typeface="+mn-ea"/>
                <a:cs typeface="+mn-cs"/>
              </a:rPr>
              <a:t>Through collaboration we will structure a bespoke blended approach to meet </a:t>
            </a:r>
          </a:p>
          <a:p>
            <a:pPr marL="457200" marR="0" lvl="1" indent="0" algn="ctr" defTabSz="914400" rtl="0" eaLnBrk="1" fontAlgn="auto" latinLnBrk="0" hangingPunct="1">
              <a:lnSpc>
                <a:spcPct val="90000"/>
              </a:lnSpc>
              <a:spcAft>
                <a:spcPts val="0"/>
              </a:spcAft>
              <a:buClrTx/>
              <a:buSzTx/>
              <a:buFont typeface="Arial" panose="020B0604020202020204" pitchFamily="34" charset="0"/>
              <a:buNone/>
              <a:tabLst/>
              <a:defRPr/>
            </a:pPr>
            <a:r>
              <a:rPr kumimoji="0" lang="en-GB" b="1" i="1" u="none" strike="noStrike" kern="1200" cap="none" spc="0" normalizeH="0" baseline="0" noProof="0" dirty="0">
                <a:ln>
                  <a:noFill/>
                </a:ln>
                <a:solidFill>
                  <a:srgbClr val="00B0F0"/>
                </a:solidFill>
                <a:effectLst/>
                <a:uLnTx/>
                <a:uFillTx/>
                <a:latin typeface="Calibri" panose="020F0502020204030204"/>
                <a:ea typeface="+mn-ea"/>
                <a:cs typeface="+mn-cs"/>
              </a:rPr>
              <a:t>the needs of you &amp; your organisation</a:t>
            </a:r>
          </a:p>
        </p:txBody>
      </p:sp>
      <p:sp>
        <p:nvSpPr>
          <p:cNvPr id="9" name="Rectangle 8">
            <a:extLst>
              <a:ext uri="{FF2B5EF4-FFF2-40B4-BE49-F238E27FC236}">
                <a16:creationId xmlns:a16="http://schemas.microsoft.com/office/drawing/2014/main" id="{133D7B0A-62A1-4EF8-AFC6-31A2FC1702C2}"/>
              </a:ext>
            </a:extLst>
          </p:cNvPr>
          <p:cNvSpPr/>
          <p:nvPr/>
        </p:nvSpPr>
        <p:spPr>
          <a:xfrm>
            <a:off x="5610225" y="0"/>
            <a:ext cx="658177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7F13EA24-57C2-4F5A-A9F1-06A257165DBD}"/>
              </a:ext>
            </a:extLst>
          </p:cNvPr>
          <p:cNvPicPr>
            <a:picLocks noChangeAspect="1"/>
          </p:cNvPicPr>
          <p:nvPr/>
        </p:nvPicPr>
        <p:blipFill>
          <a:blip r:embed="rId3"/>
          <a:stretch>
            <a:fillRect/>
          </a:stretch>
        </p:blipFill>
        <p:spPr>
          <a:xfrm>
            <a:off x="5702387" y="0"/>
            <a:ext cx="6397451" cy="6858000"/>
          </a:xfrm>
          <a:prstGeom prst="rect">
            <a:avLst/>
          </a:prstGeom>
        </p:spPr>
      </p:pic>
      <p:sp>
        <p:nvSpPr>
          <p:cNvPr id="12" name="Rectangle 11">
            <a:extLst>
              <a:ext uri="{FF2B5EF4-FFF2-40B4-BE49-F238E27FC236}">
                <a16:creationId xmlns:a16="http://schemas.microsoft.com/office/drawing/2014/main" id="{67601892-A41D-4759-939B-C3B0B182D15A}"/>
              </a:ext>
            </a:extLst>
          </p:cNvPr>
          <p:cNvSpPr/>
          <p:nvPr/>
        </p:nvSpPr>
        <p:spPr>
          <a:xfrm>
            <a:off x="5518063" y="0"/>
            <a:ext cx="658177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5C3F7034-D611-4CA8-AAA5-5F8A774A22FB}"/>
              </a:ext>
            </a:extLst>
          </p:cNvPr>
          <p:cNvPicPr>
            <a:picLocks noChangeAspect="1"/>
          </p:cNvPicPr>
          <p:nvPr/>
        </p:nvPicPr>
        <p:blipFill>
          <a:blip r:embed="rId4"/>
          <a:stretch>
            <a:fillRect/>
          </a:stretch>
        </p:blipFill>
        <p:spPr>
          <a:xfrm>
            <a:off x="6010276" y="0"/>
            <a:ext cx="6019800" cy="6823972"/>
          </a:xfrm>
          <a:prstGeom prst="rect">
            <a:avLst/>
          </a:prstGeom>
        </p:spPr>
      </p:pic>
    </p:spTree>
    <p:extLst>
      <p:ext uri="{BB962C8B-B14F-4D97-AF65-F5344CB8AC3E}">
        <p14:creationId xmlns:p14="http://schemas.microsoft.com/office/powerpoint/2010/main" val="401530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fade">
                                      <p:cBhvr>
                                        <p:cTn id="44" dur="500"/>
                                        <p:tgtEl>
                                          <p:spTgt spid="3">
                                            <p:txEl>
                                              <p:pRg st="5" end="5"/>
                                            </p:txEl>
                                          </p:spTgt>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Effect transition="in" filter="fade">
                                      <p:cBhvr>
                                        <p:cTn id="48" dur="500"/>
                                        <p:tgtEl>
                                          <p:spTgt spid="3">
                                            <p:txEl>
                                              <p:pRg st="6" end="6"/>
                                            </p:txEl>
                                          </p:spTgt>
                                        </p:tgtEl>
                                      </p:cBhvr>
                                    </p:animEffect>
                                  </p:childTnLst>
                                </p:cTn>
                              </p:par>
                            </p:childTnLst>
                          </p:cTn>
                        </p:par>
                        <p:par>
                          <p:cTn id="49" fill="hold">
                            <p:stCondLst>
                              <p:cond delay="1000"/>
                            </p:stCondLst>
                            <p:childTnLst>
                              <p:par>
                                <p:cTn id="50" presetID="10" presetClass="entr" presetSubtype="0" fill="hold" nodeType="after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fade">
                                      <p:cBhvr>
                                        <p:cTn id="52" dur="500"/>
                                        <p:tgtEl>
                                          <p:spTgt spid="3">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5">
                                            <p:txEl>
                                              <p:pRg st="0" end="0"/>
                                            </p:txEl>
                                          </p:spTgt>
                                        </p:tgtEl>
                                        <p:attrNameLst>
                                          <p:attrName>style.visibility</p:attrName>
                                        </p:attrNameLst>
                                      </p:cBhvr>
                                      <p:to>
                                        <p:strVal val="visible"/>
                                      </p:to>
                                    </p:set>
                                    <p:animEffect transition="in" filter="fade">
                                      <p:cBhvr>
                                        <p:cTn id="57" dur="1000"/>
                                        <p:tgtEl>
                                          <p:spTgt spid="5">
                                            <p:txEl>
                                              <p:pRg st="0" end="0"/>
                                            </p:txEl>
                                          </p:spTgt>
                                        </p:tgtEl>
                                      </p:cBhvr>
                                    </p:animEffect>
                                    <p:anim calcmode="lin" valueType="num">
                                      <p:cBhvr>
                                        <p:cTn id="5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5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5">
                                            <p:txEl>
                                              <p:pRg st="1" end="1"/>
                                            </p:txEl>
                                          </p:spTgt>
                                        </p:tgtEl>
                                        <p:attrNameLst>
                                          <p:attrName>style.visibility</p:attrName>
                                        </p:attrNameLst>
                                      </p:cBhvr>
                                      <p:to>
                                        <p:strVal val="visible"/>
                                      </p:to>
                                    </p:set>
                                    <p:animEffect transition="in" filter="fade">
                                      <p:cBhvr>
                                        <p:cTn id="62" dur="1000"/>
                                        <p:tgtEl>
                                          <p:spTgt spid="5">
                                            <p:txEl>
                                              <p:pRg st="1" end="1"/>
                                            </p:txEl>
                                          </p:spTgt>
                                        </p:tgtEl>
                                      </p:cBhvr>
                                    </p:animEffect>
                                    <p:anim calcmode="lin" valueType="num">
                                      <p:cBhvr>
                                        <p:cTn id="6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6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pliced">
            <a:hlinkClick r:id="" action="ppaction://media"/>
            <a:extLst>
              <a:ext uri="{FF2B5EF4-FFF2-40B4-BE49-F238E27FC236}">
                <a16:creationId xmlns:a16="http://schemas.microsoft.com/office/drawing/2014/main" id="{BC6247E4-67FA-4A24-B6AC-094C798AD07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8" name="Picture 7" descr="Graphical user interface, website&#10;&#10;Description automatically generated">
            <a:extLst>
              <a:ext uri="{FF2B5EF4-FFF2-40B4-BE49-F238E27FC236}">
                <a16:creationId xmlns:a16="http://schemas.microsoft.com/office/drawing/2014/main" id="{5EB717B0-234D-4B2E-96F2-1F81903B12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488" y="0"/>
            <a:ext cx="13272976" cy="6858000"/>
          </a:xfrm>
          <a:prstGeom prst="rect">
            <a:avLst/>
          </a:prstGeom>
        </p:spPr>
      </p:pic>
      <p:sp>
        <p:nvSpPr>
          <p:cNvPr id="9" name="TextBox 8">
            <a:extLst>
              <a:ext uri="{FF2B5EF4-FFF2-40B4-BE49-F238E27FC236}">
                <a16:creationId xmlns:a16="http://schemas.microsoft.com/office/drawing/2014/main" id="{C374CD90-4600-4ED7-9834-9F470A0B8121}"/>
              </a:ext>
            </a:extLst>
          </p:cNvPr>
          <p:cNvSpPr txBox="1"/>
          <p:nvPr/>
        </p:nvSpPr>
        <p:spPr>
          <a:xfrm>
            <a:off x="257175" y="161925"/>
            <a:ext cx="4867275" cy="461665"/>
          </a:xfrm>
          <a:prstGeom prst="rect">
            <a:avLst/>
          </a:prstGeom>
          <a:noFill/>
        </p:spPr>
        <p:txBody>
          <a:bodyPr wrap="square" rtlCol="0">
            <a:spAutoFit/>
          </a:bodyPr>
          <a:lstStyle/>
          <a:p>
            <a:r>
              <a:rPr lang="en-GB" sz="2400" b="1" dirty="0">
                <a:solidFill>
                  <a:srgbClr val="00B0F0"/>
                </a:solidFill>
              </a:rPr>
              <a:t>Meet our Virtual Trainers</a:t>
            </a:r>
          </a:p>
        </p:txBody>
      </p:sp>
    </p:spTree>
    <p:extLst>
      <p:ext uri="{BB962C8B-B14F-4D97-AF65-F5344CB8AC3E}">
        <p14:creationId xmlns:p14="http://schemas.microsoft.com/office/powerpoint/2010/main" val="3154434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61547" fill="hold"/>
                                        <p:tgtEl>
                                          <p:spTgt spid="4"/>
                                        </p:tgtEl>
                                      </p:cBhvr>
                                    </p:cmd>
                                  </p:childTnLst>
                                </p:cTn>
                              </p:par>
                              <p:par>
                                <p:cTn id="10" presetID="10" presetClass="exit" presetSubtype="0" fill="hold" nodeType="withEffect">
                                  <p:stCondLst>
                                    <p:cond delay="0"/>
                                  </p:stCondLst>
                                  <p:childTnLst>
                                    <p:animEffect transition="out" filter="fade">
                                      <p:cBhvr>
                                        <p:cTn id="11" dur="500"/>
                                        <p:tgtEl>
                                          <p:spTgt spid="9">
                                            <p:txEl>
                                              <p:pRg st="0" end="0"/>
                                            </p:txEl>
                                          </p:spTgt>
                                        </p:tgtEl>
                                      </p:cBhvr>
                                    </p:animEffect>
                                    <p:set>
                                      <p:cBhvr>
                                        <p:cTn id="12" dur="1" fill="hold">
                                          <p:stCondLst>
                                            <p:cond delay="499"/>
                                          </p:stCondLst>
                                        </p:cTn>
                                        <p:tgtEl>
                                          <p:spTgt spid="9">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withEffect">
                                  <p:stCondLst>
                                    <p:cond delay="0"/>
                                  </p:stCondLst>
                                  <p:childTnLst>
                                    <p:cmd type="call" cmd="playFrom(0.0)">
                                      <p:cBhvr>
                                        <p:cTn id="18" dur="61547"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96E8B9D-5EBB-4042-BE20-90883D32552C}"/>
              </a:ext>
            </a:extLst>
          </p:cNvPr>
          <p:cNvPicPr>
            <a:picLocks noChangeAspect="1"/>
          </p:cNvPicPr>
          <p:nvPr/>
        </p:nvPicPr>
        <p:blipFill rotWithShape="1">
          <a:blip r:embed="rId2"/>
          <a:srcRect l="6174" t="5164" r="13811"/>
          <a:stretch/>
        </p:blipFill>
        <p:spPr>
          <a:xfrm flipH="1">
            <a:off x="3523488" y="10"/>
            <a:ext cx="8668512" cy="6857990"/>
          </a:xfrm>
          <a:prstGeom prst="rect">
            <a:avLst/>
          </a:prstGeom>
        </p:spPr>
      </p:pic>
      <p:sp>
        <p:nvSpPr>
          <p:cNvPr id="12" name="Rectangle 1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004FC6C-E41F-4C67-8FC0-D2DBB408B955}"/>
              </a:ext>
            </a:extLst>
          </p:cNvPr>
          <p:cNvSpPr/>
          <p:nvPr/>
        </p:nvSpPr>
        <p:spPr>
          <a:xfrm>
            <a:off x="228600" y="196298"/>
            <a:ext cx="4230069" cy="541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1">
            <a:extLst>
              <a:ext uri="{FF2B5EF4-FFF2-40B4-BE49-F238E27FC236}">
                <a16:creationId xmlns:a16="http://schemas.microsoft.com/office/drawing/2014/main" id="{D9E72CB8-4C82-4BA1-A210-44203518FDA9}"/>
              </a:ext>
            </a:extLst>
          </p:cNvPr>
          <p:cNvSpPr>
            <a:spLocks noGrp="1"/>
          </p:cNvSpPr>
          <p:nvPr>
            <p:ph type="title"/>
          </p:nvPr>
        </p:nvSpPr>
        <p:spPr>
          <a:xfrm>
            <a:off x="438151" y="249554"/>
            <a:ext cx="5179272" cy="977899"/>
          </a:xfrm>
        </p:spPr>
        <p:txBody>
          <a:bodyPr>
            <a:normAutofit/>
          </a:bodyPr>
          <a:lstStyle/>
          <a:p>
            <a:pPr>
              <a:lnSpc>
                <a:spcPct val="90000"/>
              </a:lnSpc>
            </a:pPr>
            <a:r>
              <a:rPr lang="en-GB" sz="3200" b="1" dirty="0">
                <a:solidFill>
                  <a:srgbClr val="00B0F0"/>
                </a:solidFill>
                <a:latin typeface="+mn-lt"/>
              </a:rPr>
              <a:t>Technology and Systems</a:t>
            </a:r>
          </a:p>
        </p:txBody>
      </p:sp>
      <p:sp>
        <p:nvSpPr>
          <p:cNvPr id="17" name="Content Placeholder 2">
            <a:extLst>
              <a:ext uri="{FF2B5EF4-FFF2-40B4-BE49-F238E27FC236}">
                <a16:creationId xmlns:a16="http://schemas.microsoft.com/office/drawing/2014/main" id="{D94F381B-D717-448D-8214-98E8DF36340C}"/>
              </a:ext>
            </a:extLst>
          </p:cNvPr>
          <p:cNvSpPr>
            <a:spLocks noGrp="1"/>
          </p:cNvSpPr>
          <p:nvPr>
            <p:ph idx="1"/>
          </p:nvPr>
        </p:nvSpPr>
        <p:spPr>
          <a:xfrm>
            <a:off x="438151" y="992434"/>
            <a:ext cx="3876674" cy="5579436"/>
          </a:xfrm>
        </p:spPr>
        <p:txBody>
          <a:bodyPr>
            <a:noAutofit/>
          </a:bodyPr>
          <a:lstStyle/>
          <a:p>
            <a:pPr marL="0" indent="0">
              <a:buNone/>
            </a:pPr>
            <a:endParaRPr lang="en-GB" sz="1800" dirty="0"/>
          </a:p>
          <a:p>
            <a:pPr marL="0" indent="0">
              <a:buNone/>
            </a:pPr>
            <a:r>
              <a:rPr lang="en-GB" sz="1800" dirty="0"/>
              <a:t>STUK utilise the following software solutions for all apprenticeship programmes:</a:t>
            </a:r>
          </a:p>
          <a:p>
            <a:pPr marL="0" indent="0">
              <a:buNone/>
            </a:pPr>
            <a:r>
              <a:rPr lang="en-GB" sz="1800" b="1" dirty="0"/>
              <a:t>OneFile</a:t>
            </a:r>
            <a:r>
              <a:rPr lang="en-GB" sz="1800" dirty="0"/>
              <a:t> – Market leading e-portfolio &amp; virtual-learning environment;      utilising live webinars, pre recorded presentations and learner resource libraries.</a:t>
            </a:r>
            <a:endParaRPr lang="en-GB" sz="800" dirty="0"/>
          </a:p>
          <a:p>
            <a:pPr marL="0" indent="0">
              <a:buNone/>
            </a:pPr>
            <a:r>
              <a:rPr lang="en-GB" sz="1800" b="1" dirty="0"/>
              <a:t>BKSB</a:t>
            </a:r>
            <a:r>
              <a:rPr lang="en-GB" sz="1800" dirty="0"/>
              <a:t> – Used by 85% of FE Colleges and Schools; delivers English and Maths Training from Entry to GCSE level.</a:t>
            </a:r>
          </a:p>
        </p:txBody>
      </p:sp>
      <p:pic>
        <p:nvPicPr>
          <p:cNvPr id="11" name="Picture 10">
            <a:extLst>
              <a:ext uri="{FF2B5EF4-FFF2-40B4-BE49-F238E27FC236}">
                <a16:creationId xmlns:a16="http://schemas.microsoft.com/office/drawing/2014/main" id="{3AF3F8BC-02A3-436A-ADE0-AC93D46B98CC}"/>
              </a:ext>
            </a:extLst>
          </p:cNvPr>
          <p:cNvPicPr>
            <a:picLocks noChangeAspect="1"/>
          </p:cNvPicPr>
          <p:nvPr/>
        </p:nvPicPr>
        <p:blipFill>
          <a:blip r:embed="rId3"/>
          <a:stretch>
            <a:fillRect/>
          </a:stretch>
        </p:blipFill>
        <p:spPr>
          <a:xfrm>
            <a:off x="4314825" y="2181316"/>
            <a:ext cx="1987015" cy="458542"/>
          </a:xfrm>
          <a:prstGeom prst="rect">
            <a:avLst/>
          </a:prstGeom>
        </p:spPr>
      </p:pic>
      <p:pic>
        <p:nvPicPr>
          <p:cNvPr id="18" name="Picture 17">
            <a:extLst>
              <a:ext uri="{FF2B5EF4-FFF2-40B4-BE49-F238E27FC236}">
                <a16:creationId xmlns:a16="http://schemas.microsoft.com/office/drawing/2014/main" id="{5DFA5BA9-DEBE-4971-8CEE-2D927665F5B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383104" y="3062611"/>
            <a:ext cx="1742971" cy="1232177"/>
          </a:xfrm>
          <a:prstGeom prst="rect">
            <a:avLst/>
          </a:prstGeom>
        </p:spPr>
      </p:pic>
    </p:spTree>
    <p:extLst>
      <p:ext uri="{BB962C8B-B14F-4D97-AF65-F5344CB8AC3E}">
        <p14:creationId xmlns:p14="http://schemas.microsoft.com/office/powerpoint/2010/main" val="281027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fade">
                                      <p:cBhvr>
                                        <p:cTn id="7" dur="500"/>
                                        <p:tgtEl>
                                          <p:spTgt spid="1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Effect transition="in" filter="fade">
                                      <p:cBhvr>
                                        <p:cTn id="12" dur="500"/>
                                        <p:tgtEl>
                                          <p:spTgt spid="17">
                                            <p:txEl>
                                              <p:pRg st="2" end="2"/>
                                            </p:txEl>
                                          </p:spTgt>
                                        </p:tgtEl>
                                      </p:cBhvr>
                                    </p:animEffect>
                                  </p:childTnLst>
                                </p:cTn>
                              </p:par>
                              <p:par>
                                <p:cTn id="13" presetID="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xEl>
                                              <p:pRg st="3" end="3"/>
                                            </p:txEl>
                                          </p:spTgt>
                                        </p:tgtEl>
                                        <p:attrNameLst>
                                          <p:attrName>style.visibility</p:attrName>
                                        </p:attrNameLst>
                                      </p:cBhvr>
                                      <p:to>
                                        <p:strVal val="visible"/>
                                      </p:to>
                                    </p:set>
                                    <p:animEffect transition="in" filter="fade">
                                      <p:cBhvr>
                                        <p:cTn id="21" dur="500"/>
                                        <p:tgtEl>
                                          <p:spTgt spid="17">
                                            <p:txEl>
                                              <p:pRg st="3" end="3"/>
                                            </p:txEl>
                                          </p:spTgt>
                                        </p:tgtEl>
                                      </p:cBhvr>
                                    </p:animEffect>
                                  </p:childTnLst>
                                </p:cTn>
                              </p:par>
                              <p:par>
                                <p:cTn id="22" presetID="2" presetClass="entr" presetSubtype="8"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0-#ppt_w/2"/>
                                          </p:val>
                                        </p:tav>
                                        <p:tav tm="100000">
                                          <p:val>
                                            <p:strVal val="#ppt_x"/>
                                          </p:val>
                                        </p:tav>
                                      </p:tavLst>
                                    </p:anim>
                                    <p:anim calcmode="lin" valueType="num">
                                      <p:cBhvr additive="base">
                                        <p:cTn id="25"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eople sitting around a table looking at a computer&#10;&#10;Description automatically generated with medium confidence">
            <a:extLst>
              <a:ext uri="{FF2B5EF4-FFF2-40B4-BE49-F238E27FC236}">
                <a16:creationId xmlns:a16="http://schemas.microsoft.com/office/drawing/2014/main" id="{91587BA1-610C-4E14-806A-74AC80A40811}"/>
              </a:ext>
            </a:extLst>
          </p:cNvPr>
          <p:cNvPicPr>
            <a:picLocks noChangeAspect="1"/>
          </p:cNvPicPr>
          <p:nvPr/>
        </p:nvPicPr>
        <p:blipFill rotWithShape="1">
          <a:blip r:embed="rId3"/>
          <a:srcRect l="16582" r="6716" b="9091"/>
          <a:stretch/>
        </p:blipFill>
        <p:spPr>
          <a:xfrm>
            <a:off x="3580806" y="0"/>
            <a:ext cx="8668512" cy="6857990"/>
          </a:xfrm>
          <a:prstGeom prst="rect">
            <a:avLst/>
          </a:prstGeom>
        </p:spPr>
      </p:pic>
      <p:sp>
        <p:nvSpPr>
          <p:cNvPr id="13" name="Rectangle 1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F6EB153-4219-4C8D-B026-F31FC7ABB4CF}"/>
              </a:ext>
            </a:extLst>
          </p:cNvPr>
          <p:cNvSpPr/>
          <p:nvPr/>
        </p:nvSpPr>
        <p:spPr>
          <a:xfrm>
            <a:off x="371094" y="752475"/>
            <a:ext cx="774315" cy="22936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 name="Title 1"/>
          <p:cNvSpPr>
            <a:spLocks noGrp="1"/>
          </p:cNvSpPr>
          <p:nvPr>
            <p:ph type="title"/>
          </p:nvPr>
        </p:nvSpPr>
        <p:spPr>
          <a:xfrm>
            <a:off x="306369" y="290067"/>
            <a:ext cx="4258056" cy="872109"/>
          </a:xfrm>
        </p:spPr>
        <p:txBody>
          <a:bodyPr anchor="b">
            <a:normAutofit/>
          </a:bodyPr>
          <a:lstStyle/>
          <a:p>
            <a:r>
              <a:rPr lang="en-GB" sz="2400" b="1" dirty="0">
                <a:solidFill>
                  <a:srgbClr val="00B0F0"/>
                </a:solidFill>
                <a:latin typeface="+mn-lt"/>
              </a:rPr>
              <a:t>Flexible Integration of 20% </a:t>
            </a:r>
            <a:br>
              <a:rPr lang="en-GB" sz="2400" b="1" dirty="0">
                <a:solidFill>
                  <a:srgbClr val="00B0F0"/>
                </a:solidFill>
                <a:latin typeface="+mn-lt"/>
              </a:rPr>
            </a:br>
            <a:r>
              <a:rPr lang="en-GB" sz="2400" b="1" dirty="0">
                <a:solidFill>
                  <a:srgbClr val="00B0F0"/>
                </a:solidFill>
                <a:latin typeface="+mn-lt"/>
              </a:rPr>
              <a:t>off the job Requirements</a:t>
            </a:r>
          </a:p>
        </p:txBody>
      </p:sp>
      <p:sp>
        <p:nvSpPr>
          <p:cNvPr id="8" name="Rectangle 7">
            <a:extLst>
              <a:ext uri="{FF2B5EF4-FFF2-40B4-BE49-F238E27FC236}">
                <a16:creationId xmlns:a16="http://schemas.microsoft.com/office/drawing/2014/main" id="{E8FF9471-4EC4-4017-8CEE-0BE11D8AC1F5}"/>
              </a:ext>
            </a:extLst>
          </p:cNvPr>
          <p:cNvSpPr/>
          <p:nvPr/>
        </p:nvSpPr>
        <p:spPr>
          <a:xfrm>
            <a:off x="371094" y="2333625"/>
            <a:ext cx="3610356" cy="204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306369" y="1253234"/>
            <a:ext cx="4379931" cy="4004565"/>
          </a:xfrm>
        </p:spPr>
        <p:txBody>
          <a:bodyPr anchor="t">
            <a:normAutofit/>
          </a:bodyPr>
          <a:lstStyle/>
          <a:p>
            <a:r>
              <a:rPr lang="en-GB" sz="1800" dirty="0"/>
              <a:t>Can be flexible &amp; evidenced holistically</a:t>
            </a:r>
          </a:p>
          <a:p>
            <a:r>
              <a:rPr lang="en-GB" sz="1800" dirty="0"/>
              <a:t>Can take place at work as part of candidates day to day working activities</a:t>
            </a:r>
          </a:p>
          <a:p>
            <a:r>
              <a:rPr lang="en-GB" sz="1800" dirty="0"/>
              <a:t>Includes all of the following:</a:t>
            </a:r>
          </a:p>
          <a:p>
            <a:pPr lvl="1"/>
            <a:r>
              <a:rPr lang="en-GB" sz="1800" dirty="0"/>
              <a:t>Teaching of theory</a:t>
            </a:r>
          </a:p>
          <a:p>
            <a:pPr lvl="1"/>
            <a:r>
              <a:rPr lang="en-GB" sz="1800" dirty="0"/>
              <a:t>Online learning &amp; practical training</a:t>
            </a:r>
          </a:p>
          <a:p>
            <a:pPr lvl="1"/>
            <a:r>
              <a:rPr lang="en-GB" sz="1800" dirty="0"/>
              <a:t>Learning support (on and offline)</a:t>
            </a:r>
          </a:p>
          <a:p>
            <a:pPr lvl="1"/>
            <a:r>
              <a:rPr lang="en-GB" sz="1800" dirty="0"/>
              <a:t>Time spent writing assignments</a:t>
            </a:r>
          </a:p>
          <a:p>
            <a:pPr lvl="1"/>
            <a:r>
              <a:rPr lang="en-GB" sz="1800" dirty="0"/>
              <a:t>Project development work</a:t>
            </a:r>
          </a:p>
          <a:p>
            <a:pPr lvl="1"/>
            <a:r>
              <a:rPr lang="en-GB" sz="1800" dirty="0"/>
              <a:t>Developing and delivering presentations</a:t>
            </a:r>
          </a:p>
          <a:p>
            <a:pPr lvl="1"/>
            <a:r>
              <a:rPr lang="en-GB" sz="1800" dirty="0"/>
              <a:t>Leading &amp; participating in meetings</a:t>
            </a:r>
          </a:p>
          <a:p>
            <a:pPr marL="457200" lvl="1" indent="0">
              <a:buNone/>
            </a:pPr>
            <a:endParaRPr lang="en-GB" sz="1800" dirty="0"/>
          </a:p>
        </p:txBody>
      </p:sp>
    </p:spTree>
    <p:extLst>
      <p:ext uri="{BB962C8B-B14F-4D97-AF65-F5344CB8AC3E}">
        <p14:creationId xmlns:p14="http://schemas.microsoft.com/office/powerpoint/2010/main" val="358917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par>
                          <p:cTn id="34" fill="hold">
                            <p:stCondLst>
                              <p:cond delay="2500"/>
                            </p:stCondLst>
                            <p:childTnLst>
                              <p:par>
                                <p:cTn id="35" presetID="10" presetClass="entr" presetSubtype="0" fill="hold" nodeType="after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par>
                          <p:cTn id="38" fill="hold">
                            <p:stCondLst>
                              <p:cond delay="3000"/>
                            </p:stCondLst>
                            <p:childTnLst>
                              <p:par>
                                <p:cTn id="39" presetID="10" presetClass="entr" presetSubtype="0" fill="hold" nodeType="after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500"/>
                                        <p:tgtEl>
                                          <p:spTgt spid="3">
                                            <p:txEl>
                                              <p:pRg st="8" end="8"/>
                                            </p:txEl>
                                          </p:spTgt>
                                        </p:tgtEl>
                                      </p:cBhvr>
                                    </p:animEffect>
                                  </p:childTnLst>
                                </p:cTn>
                              </p:par>
                            </p:childTnLst>
                          </p:cTn>
                        </p:par>
                        <p:par>
                          <p:cTn id="42" fill="hold">
                            <p:stCondLst>
                              <p:cond delay="3500"/>
                            </p:stCondLst>
                            <p:childTnLst>
                              <p:par>
                                <p:cTn id="43" presetID="10" presetClass="entr" presetSubtype="0" fill="hold" nodeType="after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fade">
                                      <p:cBhvr>
                                        <p:cTn id="45"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DE7D1A-A1F6-468C-93FC-9D21422A73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8384" y="5293764"/>
            <a:ext cx="1905000" cy="1190625"/>
          </a:xfrm>
          <a:prstGeom prst="rect">
            <a:avLst/>
          </a:prstGeom>
        </p:spPr>
      </p:pic>
      <p:pic>
        <p:nvPicPr>
          <p:cNvPr id="7" name="Picture 6">
            <a:extLst>
              <a:ext uri="{FF2B5EF4-FFF2-40B4-BE49-F238E27FC236}">
                <a16:creationId xmlns:a16="http://schemas.microsoft.com/office/drawing/2014/main" id="{04709235-1477-49C4-A230-D9E6115279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52" t="28994" r="4711" b="26714"/>
          <a:stretch/>
        </p:blipFill>
        <p:spPr>
          <a:xfrm>
            <a:off x="6672065" y="5583220"/>
            <a:ext cx="3724827" cy="901168"/>
          </a:xfrm>
          <a:prstGeom prst="rect">
            <a:avLst/>
          </a:prstGeom>
        </p:spPr>
      </p:pic>
      <p:pic>
        <p:nvPicPr>
          <p:cNvPr id="2" name="Online Media 1" title="Apprenticeships support Royal Marsden to recruit and deliver workforce strategy">
            <a:hlinkClick r:id="" action="ppaction://media"/>
            <a:extLst>
              <a:ext uri="{FF2B5EF4-FFF2-40B4-BE49-F238E27FC236}">
                <a16:creationId xmlns:a16="http://schemas.microsoft.com/office/drawing/2014/main" id="{1FBD7EAB-2FAD-4FC9-B7C5-101EA8DA872D}"/>
              </a:ext>
            </a:extLst>
          </p:cNvPr>
          <p:cNvPicPr>
            <a:picLocks noRot="1" noChangeAspect="1"/>
          </p:cNvPicPr>
          <p:nvPr>
            <a:videoFile r:link="rId1"/>
          </p:nvPr>
        </p:nvPicPr>
        <p:blipFill>
          <a:blip r:embed="rId5"/>
          <a:stretch>
            <a:fillRect/>
          </a:stretch>
        </p:blipFill>
        <p:spPr>
          <a:xfrm>
            <a:off x="1692891" y="373612"/>
            <a:ext cx="8704000" cy="4896000"/>
          </a:xfrm>
          <a:prstGeom prst="rect">
            <a:avLst/>
          </a:prstGeom>
        </p:spPr>
      </p:pic>
    </p:spTree>
    <p:extLst>
      <p:ext uri="{BB962C8B-B14F-4D97-AF65-F5344CB8AC3E}">
        <p14:creationId xmlns:p14="http://schemas.microsoft.com/office/powerpoint/2010/main" val="40650121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Developing teams at Lincolnshire Partnership NHS Foundation Trust">
            <a:hlinkClick r:id="" action="ppaction://media"/>
            <a:extLst>
              <a:ext uri="{FF2B5EF4-FFF2-40B4-BE49-F238E27FC236}">
                <a16:creationId xmlns:a16="http://schemas.microsoft.com/office/drawing/2014/main" id="{E70FE0A4-1114-49AE-A674-BB6009E83D00}"/>
              </a:ext>
            </a:extLst>
          </p:cNvPr>
          <p:cNvPicPr>
            <a:picLocks noRot="1" noChangeAspect="1"/>
          </p:cNvPicPr>
          <p:nvPr>
            <a:videoFile r:link="rId1"/>
          </p:nvPr>
        </p:nvPicPr>
        <p:blipFill rotWithShape="1">
          <a:blip r:embed="rId3"/>
          <a:srcRect l="-500" t="-546" r="-500" b="-546"/>
          <a:stretch/>
        </p:blipFill>
        <p:spPr>
          <a:xfrm>
            <a:off x="1689374" y="260649"/>
            <a:ext cx="8799114" cy="4949501"/>
          </a:xfrm>
          <a:prstGeom prst="rect">
            <a:avLst/>
          </a:prstGeom>
        </p:spPr>
      </p:pic>
      <p:pic>
        <p:nvPicPr>
          <p:cNvPr id="5" name="Picture 4">
            <a:extLst>
              <a:ext uri="{FF2B5EF4-FFF2-40B4-BE49-F238E27FC236}">
                <a16:creationId xmlns:a16="http://schemas.microsoft.com/office/drawing/2014/main" id="{E16B05B5-E0B1-4DC5-9CF0-6FAD5337C38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8741" t="11210" r="7589" b="24219"/>
          <a:stretch/>
        </p:blipFill>
        <p:spPr>
          <a:xfrm>
            <a:off x="6829524" y="5180802"/>
            <a:ext cx="3600400" cy="1416551"/>
          </a:xfrm>
          <a:prstGeom prst="rect">
            <a:avLst/>
          </a:prstGeom>
        </p:spPr>
      </p:pic>
      <p:pic>
        <p:nvPicPr>
          <p:cNvPr id="6" name="Picture 5">
            <a:extLst>
              <a:ext uri="{FF2B5EF4-FFF2-40B4-BE49-F238E27FC236}">
                <a16:creationId xmlns:a16="http://schemas.microsoft.com/office/drawing/2014/main" id="{AEDE7D1A-A1F6-468C-93FC-9D21422A73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8384" y="5293764"/>
            <a:ext cx="1905000" cy="1190625"/>
          </a:xfrm>
          <a:prstGeom prst="rect">
            <a:avLst/>
          </a:prstGeom>
        </p:spPr>
      </p:pic>
    </p:spTree>
    <p:extLst>
      <p:ext uri="{BB962C8B-B14F-4D97-AF65-F5344CB8AC3E}">
        <p14:creationId xmlns:p14="http://schemas.microsoft.com/office/powerpoint/2010/main" val="9654771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01615D-8BAE-4351-AF25-3079A74C9A39}"/>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81B91FEE-ED49-4B23-BE79-DEB5C37252AD}"/>
              </a:ext>
            </a:extLst>
          </p:cNvPr>
          <p:cNvPicPr>
            <a:picLocks noChangeAspect="1"/>
          </p:cNvPicPr>
          <p:nvPr/>
        </p:nvPicPr>
        <p:blipFill>
          <a:blip r:embed="rId2"/>
          <a:stretch>
            <a:fillRect/>
          </a:stretch>
        </p:blipFill>
        <p:spPr>
          <a:xfrm>
            <a:off x="7277100" y="0"/>
            <a:ext cx="4914900" cy="3276600"/>
          </a:xfrm>
          <a:prstGeom prst="rect">
            <a:avLst/>
          </a:prstGeom>
        </p:spPr>
      </p:pic>
      <p:sp>
        <p:nvSpPr>
          <p:cNvPr id="3" name="Content Placeholder 2">
            <a:extLst>
              <a:ext uri="{FF2B5EF4-FFF2-40B4-BE49-F238E27FC236}">
                <a16:creationId xmlns:a16="http://schemas.microsoft.com/office/drawing/2014/main" id="{E8F20EA8-7EED-49C7-AC6D-B562BCFF01F6}"/>
              </a:ext>
            </a:extLst>
          </p:cNvPr>
          <p:cNvSpPr>
            <a:spLocks noGrp="1"/>
          </p:cNvSpPr>
          <p:nvPr>
            <p:ph idx="1"/>
          </p:nvPr>
        </p:nvSpPr>
        <p:spPr>
          <a:xfrm>
            <a:off x="333375" y="1476373"/>
            <a:ext cx="11249025" cy="5143501"/>
          </a:xfrm>
        </p:spPr>
        <p:txBody>
          <a:bodyPr>
            <a:normAutofit/>
          </a:bodyPr>
          <a:lstStyle/>
          <a:p>
            <a:r>
              <a:rPr lang="en-GB" sz="1800" dirty="0"/>
              <a:t>Courses designed for individuals and organisations seeking to achieve                                                                        success utilising Business Skills &amp; Continuous Improvement practices.</a:t>
            </a:r>
          </a:p>
          <a:p>
            <a:r>
              <a:rPr lang="en-GB" sz="1800" dirty="0"/>
              <a:t>Achieve recognised qualifications, open up career progression                                                                             opportunities, and enhance continued professional development.</a:t>
            </a:r>
          </a:p>
          <a:p>
            <a:r>
              <a:rPr lang="en-GB" sz="1800" dirty="0"/>
              <a:t>Challenging and rewarding programmes.</a:t>
            </a:r>
          </a:p>
          <a:p>
            <a:r>
              <a:rPr lang="en-GB" sz="1800" dirty="0"/>
              <a:t>Flexibility of delivery styles and methods to maximise participation.</a:t>
            </a:r>
          </a:p>
          <a:p>
            <a:r>
              <a:rPr lang="en-GB" sz="1800" dirty="0"/>
              <a:t>As much support and access to learning as is required using our                                                                                   blended approach.</a:t>
            </a:r>
          </a:p>
          <a:p>
            <a:r>
              <a:rPr lang="en-GB" sz="1800" dirty="0"/>
              <a:t>Have a real impact on the working environment, the wider community,                                                                            and help deliver organisational objectives.</a:t>
            </a:r>
          </a:p>
          <a:p>
            <a:pPr marL="0" indent="0" algn="ctr">
              <a:buNone/>
            </a:pPr>
            <a:endParaRPr lang="en-GB" sz="3200" b="1" i="1" dirty="0">
              <a:solidFill>
                <a:srgbClr val="00B0F0"/>
              </a:solidFill>
            </a:endParaRPr>
          </a:p>
          <a:p>
            <a:pPr marL="0" indent="0" algn="ctr">
              <a:buNone/>
            </a:pPr>
            <a:r>
              <a:rPr lang="en-GB" sz="3200" b="1" i="1" dirty="0">
                <a:solidFill>
                  <a:srgbClr val="00B0F0"/>
                </a:solidFill>
              </a:rPr>
              <a:t>Thanks for listening</a:t>
            </a:r>
          </a:p>
          <a:p>
            <a:pPr marL="0" indent="0" algn="ctr">
              <a:buNone/>
            </a:pPr>
            <a:endParaRPr lang="en-GB" sz="2400" b="1" i="1" dirty="0">
              <a:solidFill>
                <a:srgbClr val="00B0F0"/>
              </a:solidFill>
            </a:endParaRPr>
          </a:p>
          <a:p>
            <a:endParaRPr lang="en-GB" sz="2400" dirty="0"/>
          </a:p>
        </p:txBody>
      </p:sp>
    </p:spTree>
    <p:extLst>
      <p:ext uri="{BB962C8B-B14F-4D97-AF65-F5344CB8AC3E}">
        <p14:creationId xmlns:p14="http://schemas.microsoft.com/office/powerpoint/2010/main" val="1521033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1000"/>
                                        <p:tgtEl>
                                          <p:spTgt spid="3">
                                            <p:txEl>
                                              <p:pRg st="7" end="7"/>
                                            </p:txEl>
                                          </p:spTgt>
                                        </p:tgtEl>
                                      </p:cBhvr>
                                    </p:animEffect>
                                    <p:anim calcmode="lin" valueType="num">
                                      <p:cBhvr>
                                        <p:cTn id="3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12C63567-9A18-430B-817B-152D609F5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619164" y="232012"/>
            <a:ext cx="4158858" cy="669863"/>
          </a:xfrm>
        </p:spPr>
        <p:txBody>
          <a:bodyPr vert="horz" lIns="91440" tIns="45720" rIns="91440" bIns="45720" rtlCol="0" anchor="ctr">
            <a:noAutofit/>
          </a:bodyPr>
          <a:lstStyle/>
          <a:p>
            <a:endParaRPr lang="en-US" sz="2800" b="1" kern="1200" dirty="0">
              <a:solidFill>
                <a:srgbClr val="00B0F0"/>
              </a:solidFill>
              <a:latin typeface="+mn-lt"/>
              <a:ea typeface="+mj-ea"/>
              <a:cs typeface="+mj-cs"/>
            </a:endParaRPr>
          </a:p>
        </p:txBody>
      </p:sp>
      <p:pic>
        <p:nvPicPr>
          <p:cNvPr id="6" name="Content Placeholder 5">
            <a:extLst>
              <a:ext uri="{FF2B5EF4-FFF2-40B4-BE49-F238E27FC236}">
                <a16:creationId xmlns:a16="http://schemas.microsoft.com/office/drawing/2014/main" id="{12E67E62-B1B6-4853-820F-DE340FF27800}"/>
              </a:ext>
            </a:extLst>
          </p:cNvPr>
          <p:cNvPicPr>
            <a:picLocks noGrp="1" noChangeAspect="1"/>
          </p:cNvPicPr>
          <p:nvPr>
            <p:ph sz="half" idx="1"/>
          </p:nvPr>
        </p:nvPicPr>
        <p:blipFill>
          <a:blip r:embed="rId2"/>
          <a:stretch>
            <a:fillRect/>
          </a:stretch>
        </p:blipFill>
        <p:spPr>
          <a:xfrm>
            <a:off x="846162" y="901876"/>
            <a:ext cx="8812484" cy="4761946"/>
          </a:xfrm>
          <a:prstGeom prst="rect">
            <a:avLst/>
          </a:prstGeom>
        </p:spPr>
      </p:pic>
      <p:sp>
        <p:nvSpPr>
          <p:cNvPr id="8" name="TextBox 7">
            <a:extLst>
              <a:ext uri="{FF2B5EF4-FFF2-40B4-BE49-F238E27FC236}">
                <a16:creationId xmlns:a16="http://schemas.microsoft.com/office/drawing/2014/main" id="{AC40F08D-04F6-4D61-8CFF-0A19E3FD01B2}"/>
              </a:ext>
            </a:extLst>
          </p:cNvPr>
          <p:cNvSpPr txBox="1"/>
          <p:nvPr/>
        </p:nvSpPr>
        <p:spPr>
          <a:xfrm>
            <a:off x="5658678" y="3155165"/>
            <a:ext cx="6037453" cy="2031325"/>
          </a:xfrm>
          <a:prstGeom prst="rect">
            <a:avLst/>
          </a:prstGeom>
          <a:noFill/>
        </p:spPr>
        <p:txBody>
          <a:bodyPr wrap="square" rtlCol="0">
            <a:spAutoFit/>
          </a:bodyPr>
          <a:lstStyle/>
          <a:p>
            <a:r>
              <a:rPr lang="en-GB" dirty="0"/>
              <a:t>Lean is the systematic and relentless elimination of waste in every part of the organisation:</a:t>
            </a:r>
          </a:p>
          <a:p>
            <a:endParaRPr lang="en-GB" dirty="0"/>
          </a:p>
          <a:p>
            <a:pPr marL="285750" indent="-285750">
              <a:buFont typeface="Arial" panose="020B0604020202020204" pitchFamily="34" charset="0"/>
              <a:buChar char="•"/>
            </a:pPr>
            <a:r>
              <a:rPr lang="en-GB" dirty="0"/>
              <a:t>Engaging all department and employees in the pursuit of excellence to reduce time and cost enabling you to deliver a higher quality service in the most effective, efficient and responsive manner possible</a:t>
            </a:r>
          </a:p>
        </p:txBody>
      </p:sp>
      <p:pic>
        <p:nvPicPr>
          <p:cNvPr id="9" name="Picture 8">
            <a:extLst>
              <a:ext uri="{FF2B5EF4-FFF2-40B4-BE49-F238E27FC236}">
                <a16:creationId xmlns:a16="http://schemas.microsoft.com/office/drawing/2014/main" id="{9F5896C1-9BC4-4F6C-914B-25D0A87DB12A}"/>
              </a:ext>
            </a:extLst>
          </p:cNvPr>
          <p:cNvPicPr>
            <a:picLocks noChangeAspect="1"/>
          </p:cNvPicPr>
          <p:nvPr/>
        </p:nvPicPr>
        <p:blipFill>
          <a:blip r:embed="rId3"/>
          <a:stretch>
            <a:fillRect/>
          </a:stretch>
        </p:blipFill>
        <p:spPr>
          <a:xfrm>
            <a:off x="7765577" y="454827"/>
            <a:ext cx="3711476" cy="2627225"/>
          </a:xfrm>
          <a:prstGeom prst="rect">
            <a:avLst/>
          </a:prstGeom>
        </p:spPr>
      </p:pic>
    </p:spTree>
    <p:extLst>
      <p:ext uri="{BB962C8B-B14F-4D97-AF65-F5344CB8AC3E}">
        <p14:creationId xmlns:p14="http://schemas.microsoft.com/office/powerpoint/2010/main" val="4149337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87F43B4-1033-441B-BCC2-A07EAE5B2059}"/>
              </a:ext>
            </a:extLst>
          </p:cNvPr>
          <p:cNvPicPr>
            <a:picLocks noChangeAspect="1"/>
          </p:cNvPicPr>
          <p:nvPr/>
        </p:nvPicPr>
        <p:blipFill rotWithShape="1">
          <a:blip r:embed="rId2"/>
          <a:srcRect l="25391" r="1173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EDC93764-0311-471F-B809-680F9595AC62}"/>
              </a:ext>
            </a:extLst>
          </p:cNvPr>
          <p:cNvSpPr>
            <a:spLocks noGrp="1"/>
          </p:cNvSpPr>
          <p:nvPr>
            <p:ph idx="1"/>
          </p:nvPr>
        </p:nvSpPr>
        <p:spPr>
          <a:xfrm>
            <a:off x="6672683" y="1256006"/>
            <a:ext cx="5040145" cy="4630870"/>
          </a:xfrm>
        </p:spPr>
        <p:txBody>
          <a:bodyPr>
            <a:normAutofit lnSpcReduction="10000"/>
          </a:bodyPr>
          <a:lstStyle/>
          <a:p>
            <a:r>
              <a:rPr lang="en-GB" sz="1800" dirty="0"/>
              <a:t>To continually identify and solve problems quickly, efficiently and permanently</a:t>
            </a:r>
          </a:p>
          <a:p>
            <a:r>
              <a:rPr lang="en-GB" sz="1800" dirty="0"/>
              <a:t>Minimise workplace frustrations and enhance performance</a:t>
            </a:r>
          </a:p>
          <a:p>
            <a:r>
              <a:rPr lang="en-GB" sz="1800" dirty="0"/>
              <a:t>Increase operational excellence by reducing error and repetition</a:t>
            </a:r>
          </a:p>
          <a:p>
            <a:r>
              <a:rPr lang="en-GB" sz="1800" dirty="0"/>
              <a:t>Plus many more hidden benefits including;</a:t>
            </a:r>
          </a:p>
          <a:p>
            <a:pPr marL="0" indent="0">
              <a:buNone/>
            </a:pPr>
            <a:r>
              <a:rPr lang="en-GB" sz="1800" dirty="0"/>
              <a:t>	Create opportunities for growth</a:t>
            </a:r>
          </a:p>
          <a:p>
            <a:pPr marL="0" indent="0">
              <a:buNone/>
            </a:pPr>
            <a:r>
              <a:rPr lang="en-GB" sz="1800" dirty="0"/>
              <a:t>	Reduced operational costs</a:t>
            </a:r>
          </a:p>
          <a:p>
            <a:pPr marL="0" indent="0">
              <a:buNone/>
            </a:pPr>
            <a:r>
              <a:rPr lang="en-GB" sz="1800" dirty="0"/>
              <a:t>	Budget maximisation</a:t>
            </a:r>
          </a:p>
          <a:p>
            <a:pPr marL="0" indent="0">
              <a:buNone/>
            </a:pPr>
            <a:r>
              <a:rPr lang="en-GB" sz="1800" dirty="0"/>
              <a:t>	Improved colleagues motivation and 	empowerment</a:t>
            </a:r>
          </a:p>
          <a:p>
            <a:pPr marL="0" indent="0">
              <a:buNone/>
            </a:pPr>
            <a:r>
              <a:rPr lang="en-GB" sz="1800" dirty="0"/>
              <a:t>	Aids long term strategic planning</a:t>
            </a:r>
          </a:p>
          <a:p>
            <a:pPr marL="0" indent="0">
              <a:buNone/>
            </a:pPr>
            <a:r>
              <a:rPr lang="en-GB" sz="1400" dirty="0"/>
              <a:t>	</a:t>
            </a:r>
          </a:p>
          <a:p>
            <a:pPr lvl="1"/>
            <a:endParaRPr lang="en-GB" sz="1400" dirty="0"/>
          </a:p>
        </p:txBody>
      </p:sp>
      <p:sp>
        <p:nvSpPr>
          <p:cNvPr id="4" name="TextBox 3">
            <a:extLst>
              <a:ext uri="{FF2B5EF4-FFF2-40B4-BE49-F238E27FC236}">
                <a16:creationId xmlns:a16="http://schemas.microsoft.com/office/drawing/2014/main" id="{74DFDA08-8A08-42AF-A7F7-68DB5D4E1C96}"/>
              </a:ext>
            </a:extLst>
          </p:cNvPr>
          <p:cNvSpPr txBox="1"/>
          <p:nvPr/>
        </p:nvSpPr>
        <p:spPr>
          <a:xfrm>
            <a:off x="5741695" y="5429550"/>
            <a:ext cx="6902120" cy="923330"/>
          </a:xfrm>
          <a:prstGeom prst="rect">
            <a:avLst/>
          </a:prstGeom>
          <a:noFill/>
        </p:spPr>
        <p:txBody>
          <a:bodyPr wrap="square" rtlCol="0">
            <a:spAutoFit/>
          </a:bodyPr>
          <a:lstStyle/>
          <a:p>
            <a:pPr algn="ctr"/>
            <a:r>
              <a:rPr lang="en-GB" b="1" i="1" dirty="0">
                <a:solidFill>
                  <a:srgbClr val="00B0F0"/>
                </a:solidFill>
              </a:rPr>
              <a:t>Our Improvement suite of programmes are </a:t>
            </a:r>
          </a:p>
          <a:p>
            <a:pPr algn="ctr"/>
            <a:r>
              <a:rPr lang="en-GB" b="1" i="1" dirty="0">
                <a:solidFill>
                  <a:srgbClr val="00B0F0"/>
                </a:solidFill>
              </a:rPr>
              <a:t>growing in popularity. </a:t>
            </a:r>
          </a:p>
          <a:p>
            <a:pPr algn="ctr"/>
            <a:r>
              <a:rPr lang="en-GB" b="1" i="1" dirty="0">
                <a:solidFill>
                  <a:srgbClr val="00B0F0"/>
                </a:solidFill>
              </a:rPr>
              <a:t>Let’s see why…</a:t>
            </a:r>
          </a:p>
        </p:txBody>
      </p:sp>
      <p:sp>
        <p:nvSpPr>
          <p:cNvPr id="16" name="Title 1">
            <a:extLst>
              <a:ext uri="{FF2B5EF4-FFF2-40B4-BE49-F238E27FC236}">
                <a16:creationId xmlns:a16="http://schemas.microsoft.com/office/drawing/2014/main" id="{3BF12231-F2EE-4C1E-AD56-A0DC9635AA82}"/>
              </a:ext>
            </a:extLst>
          </p:cNvPr>
          <p:cNvSpPr>
            <a:spLocks noGrp="1"/>
          </p:cNvSpPr>
          <p:nvPr>
            <p:ph type="title"/>
          </p:nvPr>
        </p:nvSpPr>
        <p:spPr>
          <a:xfrm>
            <a:off x="6672683" y="247783"/>
            <a:ext cx="4103981" cy="760441"/>
          </a:xfrm>
        </p:spPr>
        <p:txBody>
          <a:bodyPr vert="horz" lIns="91440" tIns="45720" rIns="91440" bIns="45720" rtlCol="0" anchor="ctr">
            <a:noAutofit/>
          </a:bodyPr>
          <a:lstStyle/>
          <a:p>
            <a:r>
              <a:rPr lang="en-US" sz="2800" b="1" dirty="0">
                <a:solidFill>
                  <a:srgbClr val="00B0F0"/>
                </a:solidFill>
                <a:latin typeface="+mn-lt"/>
              </a:rPr>
              <a:t>Why </a:t>
            </a:r>
            <a:r>
              <a:rPr lang="en-US" sz="2800" b="1" dirty="0" err="1">
                <a:solidFill>
                  <a:srgbClr val="00B0F0"/>
                </a:solidFill>
                <a:latin typeface="+mn-lt"/>
              </a:rPr>
              <a:t>organisations</a:t>
            </a:r>
            <a:r>
              <a:rPr lang="en-US" sz="2800" b="1" dirty="0">
                <a:solidFill>
                  <a:srgbClr val="00B0F0"/>
                </a:solidFill>
                <a:latin typeface="+mn-lt"/>
              </a:rPr>
              <a:t> need a Transformational Culture</a:t>
            </a:r>
            <a:endParaRPr lang="en-US" sz="2800" b="1" kern="1200" dirty="0">
              <a:solidFill>
                <a:srgbClr val="00B0F0"/>
              </a:solidFill>
              <a:latin typeface="+mn-lt"/>
              <a:ea typeface="+mj-ea"/>
              <a:cs typeface="+mj-cs"/>
            </a:endParaRPr>
          </a:p>
        </p:txBody>
      </p:sp>
    </p:spTree>
    <p:extLst>
      <p:ext uri="{BB962C8B-B14F-4D97-AF65-F5344CB8AC3E}">
        <p14:creationId xmlns:p14="http://schemas.microsoft.com/office/powerpoint/2010/main" val="204075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500"/>
                                        <p:tgtEl>
                                          <p:spTgt spid="3">
                                            <p:txEl>
                                              <p:pRg st="6" end="6"/>
                                            </p:txEl>
                                          </p:spTgt>
                                        </p:tgtEl>
                                      </p:cBhvr>
                                    </p:animEffec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childTnLst>
                          </p:cTn>
                        </p:par>
                        <p:par>
                          <p:cTn id="39" fill="hold">
                            <p:stCondLst>
                              <p:cond delay="2500"/>
                            </p:stCondLst>
                            <p:childTnLst>
                              <p:par>
                                <p:cTn id="40" presetID="10" presetClass="entr" presetSubtype="0" fill="hold" nodeType="after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par>
                          <p:cTn id="43" fill="hold">
                            <p:stCondLst>
                              <p:cond delay="3000"/>
                            </p:stCondLst>
                            <p:childTnLst>
                              <p:par>
                                <p:cTn id="44" presetID="10" presetClass="entr" presetSubtype="0" fill="hold" nodeType="afterEffect">
                                  <p:stCondLst>
                                    <p:cond delay="0"/>
                                  </p:stCondLst>
                                  <p:childTnLst>
                                    <p:set>
                                      <p:cBhvr>
                                        <p:cTn id="45" dur="1" fill="hold">
                                          <p:stCondLst>
                                            <p:cond delay="0"/>
                                          </p:stCondLst>
                                        </p:cTn>
                                        <p:tgtEl>
                                          <p:spTgt spid="3">
                                            <p:txEl>
                                              <p:pRg st="9" end="9"/>
                                            </p:txEl>
                                          </p:spTgt>
                                        </p:tgtEl>
                                        <p:attrNameLst>
                                          <p:attrName>style.visibility</p:attrName>
                                        </p:attrNameLst>
                                      </p:cBhvr>
                                      <p:to>
                                        <p:strVal val="visible"/>
                                      </p:to>
                                    </p:set>
                                    <p:animEffect transition="in" filter="fade">
                                      <p:cBhvr>
                                        <p:cTn id="46" dur="500"/>
                                        <p:tgtEl>
                                          <p:spTgt spid="3">
                                            <p:txEl>
                                              <p:pRg st="9" end="9"/>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4">
                                            <p:txEl>
                                              <p:pRg st="0" end="0"/>
                                            </p:txEl>
                                          </p:spTgt>
                                        </p:tgtEl>
                                        <p:attrNameLst>
                                          <p:attrName>style.visibility</p:attrName>
                                        </p:attrNameLst>
                                      </p:cBhvr>
                                      <p:to>
                                        <p:strVal val="visible"/>
                                      </p:to>
                                    </p:set>
                                    <p:animEffect transition="in" filter="fade">
                                      <p:cBhvr>
                                        <p:cTn id="51" dur="1000"/>
                                        <p:tgtEl>
                                          <p:spTgt spid="4">
                                            <p:txEl>
                                              <p:pRg st="0" end="0"/>
                                            </p:txEl>
                                          </p:spTgt>
                                        </p:tgtEl>
                                      </p:cBhvr>
                                    </p:animEffect>
                                    <p:anim calcmode="lin" valueType="num">
                                      <p:cBhvr>
                                        <p:cTn id="5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53" dur="1000" fill="hold"/>
                                        <p:tgtEl>
                                          <p:spTgt spid="4">
                                            <p:txEl>
                                              <p:pRg st="0" end="0"/>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4">
                                            <p:txEl>
                                              <p:pRg st="1" end="1"/>
                                            </p:txEl>
                                          </p:spTgt>
                                        </p:tgtEl>
                                        <p:attrNameLst>
                                          <p:attrName>style.visibility</p:attrName>
                                        </p:attrNameLst>
                                      </p:cBhvr>
                                      <p:to>
                                        <p:strVal val="visible"/>
                                      </p:to>
                                    </p:set>
                                    <p:animEffect transition="in" filter="fade">
                                      <p:cBhvr>
                                        <p:cTn id="56" dur="1000"/>
                                        <p:tgtEl>
                                          <p:spTgt spid="4">
                                            <p:txEl>
                                              <p:pRg st="1" end="1"/>
                                            </p:txEl>
                                          </p:spTgt>
                                        </p:tgtEl>
                                      </p:cBhvr>
                                    </p:animEffect>
                                    <p:anim calcmode="lin" valueType="num">
                                      <p:cBhvr>
                                        <p:cTn id="57"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1" end="1"/>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4">
                                            <p:txEl>
                                              <p:pRg st="2" end="2"/>
                                            </p:txEl>
                                          </p:spTgt>
                                        </p:tgtEl>
                                        <p:attrNameLst>
                                          <p:attrName>style.visibility</p:attrName>
                                        </p:attrNameLst>
                                      </p:cBhvr>
                                      <p:to>
                                        <p:strVal val="visible"/>
                                      </p:to>
                                    </p:set>
                                    <p:animEffect transition="in" filter="fade">
                                      <p:cBhvr>
                                        <p:cTn id="61" dur="1000"/>
                                        <p:tgtEl>
                                          <p:spTgt spid="4">
                                            <p:txEl>
                                              <p:pRg st="2" end="2"/>
                                            </p:txEl>
                                          </p:spTgt>
                                        </p:tgtEl>
                                      </p:cBhvr>
                                    </p:animEffect>
                                    <p:anim calcmode="lin" valueType="num">
                                      <p:cBhvr>
                                        <p:cTn id="6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6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7F43B4-1033-441B-BCC2-A07EAE5B2059}"/>
              </a:ext>
            </a:extLst>
          </p:cNvPr>
          <p:cNvPicPr>
            <a:picLocks noChangeAspect="1"/>
          </p:cNvPicPr>
          <p:nvPr/>
        </p:nvPicPr>
        <p:blipFill rotWithShape="1">
          <a:blip r:embed="rId2"/>
          <a:srcRect l="25391" r="1173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16" name="Title 1">
            <a:extLst>
              <a:ext uri="{FF2B5EF4-FFF2-40B4-BE49-F238E27FC236}">
                <a16:creationId xmlns:a16="http://schemas.microsoft.com/office/drawing/2014/main" id="{3BF12231-F2EE-4C1E-AD56-A0DC9635AA82}"/>
              </a:ext>
            </a:extLst>
          </p:cNvPr>
          <p:cNvSpPr>
            <a:spLocks noGrp="1"/>
          </p:cNvSpPr>
          <p:nvPr>
            <p:ph type="title"/>
          </p:nvPr>
        </p:nvSpPr>
        <p:spPr/>
        <p:txBody>
          <a:bodyPr vert="horz" lIns="91440" tIns="45720" rIns="91440" bIns="45720" rtlCol="0" anchor="ctr">
            <a:noAutofit/>
          </a:bodyPr>
          <a:lstStyle/>
          <a:p>
            <a:endParaRPr lang="en-US" sz="2800" b="1" kern="1200" dirty="0">
              <a:solidFill>
                <a:srgbClr val="00B0F0"/>
              </a:solidFill>
              <a:latin typeface="+mn-lt"/>
              <a:ea typeface="+mj-ea"/>
              <a:cs typeface="+mj-cs"/>
            </a:endParaRPr>
          </a:p>
        </p:txBody>
      </p:sp>
      <p:sp>
        <p:nvSpPr>
          <p:cNvPr id="3" name="Content Placeholder 2">
            <a:extLst>
              <a:ext uri="{FF2B5EF4-FFF2-40B4-BE49-F238E27FC236}">
                <a16:creationId xmlns:a16="http://schemas.microsoft.com/office/drawing/2014/main" id="{EDC93764-0311-471F-B809-680F9595AC62}"/>
              </a:ext>
            </a:extLst>
          </p:cNvPr>
          <p:cNvSpPr>
            <a:spLocks noGrp="1"/>
          </p:cNvSpPr>
          <p:nvPr>
            <p:ph idx="1"/>
          </p:nvPr>
        </p:nvSpPr>
        <p:spPr>
          <a:xfrm>
            <a:off x="8070574" y="1321209"/>
            <a:ext cx="3284814" cy="4539841"/>
          </a:xfrm>
        </p:spPr>
        <p:txBody>
          <a:bodyPr>
            <a:normAutofit/>
          </a:bodyPr>
          <a:lstStyle/>
          <a:p>
            <a:pPr marL="0" indent="0">
              <a:buNone/>
            </a:pPr>
            <a:r>
              <a:rPr lang="en-GB" sz="1600" dirty="0"/>
              <a:t>Average 15.2%* increase in productivity following training</a:t>
            </a:r>
          </a:p>
          <a:p>
            <a:pPr marL="0" indent="0">
              <a:buNone/>
            </a:pPr>
            <a:r>
              <a:rPr lang="en-GB" sz="1400" b="1" dirty="0"/>
              <a:t>*Based on 245 employers</a:t>
            </a:r>
          </a:p>
          <a:p>
            <a:pPr marL="0" indent="0">
              <a:buNone/>
            </a:pPr>
            <a:endParaRPr lang="en-GB" sz="1600" dirty="0"/>
          </a:p>
          <a:p>
            <a:pPr marL="0" indent="0">
              <a:buNone/>
            </a:pPr>
            <a:endParaRPr lang="en-GB" sz="1600" dirty="0"/>
          </a:p>
          <a:p>
            <a:pPr marL="0" indent="0">
              <a:buNone/>
            </a:pPr>
            <a:r>
              <a:rPr lang="en-GB" sz="1600" dirty="0"/>
              <a:t>Average 17.1% reduction in waste and unused products, absence rates reduced by 57.3%</a:t>
            </a:r>
          </a:p>
          <a:p>
            <a:pPr marL="0" indent="0">
              <a:buNone/>
            </a:pPr>
            <a:r>
              <a:rPr lang="en-GB" sz="1400" b="1" dirty="0"/>
              <a:t>*Based on 245 employers</a:t>
            </a:r>
          </a:p>
          <a:p>
            <a:pPr marL="0" indent="0">
              <a:buNone/>
            </a:pPr>
            <a:endParaRPr lang="en-GB" sz="1600" dirty="0"/>
          </a:p>
          <a:p>
            <a:pPr marL="0" indent="0">
              <a:buNone/>
            </a:pPr>
            <a:r>
              <a:rPr lang="en-GB" sz="1600" dirty="0"/>
              <a:t>95.1% of Employers identified  would use our free recruitment service again to identify new staff</a:t>
            </a:r>
          </a:p>
          <a:p>
            <a:pPr marL="0" indent="0">
              <a:buNone/>
            </a:pPr>
            <a:r>
              <a:rPr lang="en-GB" sz="1400" b="1" dirty="0"/>
              <a:t>(IPSOS-MORI 2019)</a:t>
            </a:r>
          </a:p>
          <a:p>
            <a:pPr marL="0" indent="0">
              <a:buNone/>
            </a:pPr>
            <a:endParaRPr lang="en-GB" sz="1600" dirty="0"/>
          </a:p>
        </p:txBody>
      </p:sp>
      <p:sp>
        <p:nvSpPr>
          <p:cNvPr id="10" name="Text Placeholder 9">
            <a:extLst>
              <a:ext uri="{FF2B5EF4-FFF2-40B4-BE49-F238E27FC236}">
                <a16:creationId xmlns:a16="http://schemas.microsoft.com/office/drawing/2014/main" id="{B72C58BA-A8DD-4066-8452-42CA7F2CAC78}"/>
              </a:ext>
            </a:extLst>
          </p:cNvPr>
          <p:cNvSpPr>
            <a:spLocks noGrp="1"/>
          </p:cNvSpPr>
          <p:nvPr>
            <p:ph type="body" sz="half" idx="2"/>
          </p:nvPr>
        </p:nvSpPr>
        <p:spPr/>
        <p:txBody>
          <a:bodyPr/>
          <a:lstStyle/>
          <a:p>
            <a:endParaRPr lang="en-GB"/>
          </a:p>
        </p:txBody>
      </p:sp>
      <p:pic>
        <p:nvPicPr>
          <p:cNvPr id="2" name="Picture 1">
            <a:extLst>
              <a:ext uri="{FF2B5EF4-FFF2-40B4-BE49-F238E27FC236}">
                <a16:creationId xmlns:a16="http://schemas.microsoft.com/office/drawing/2014/main" id="{B9CFA37A-4F75-4042-A131-AFB8A1B94CAD}"/>
              </a:ext>
            </a:extLst>
          </p:cNvPr>
          <p:cNvPicPr>
            <a:picLocks noChangeAspect="1"/>
          </p:cNvPicPr>
          <p:nvPr/>
        </p:nvPicPr>
        <p:blipFill>
          <a:blip r:embed="rId3"/>
          <a:stretch>
            <a:fillRect/>
          </a:stretch>
        </p:blipFill>
        <p:spPr>
          <a:xfrm>
            <a:off x="6337664" y="1321209"/>
            <a:ext cx="1292464" cy="1292464"/>
          </a:xfrm>
          <a:prstGeom prst="rect">
            <a:avLst/>
          </a:prstGeom>
        </p:spPr>
      </p:pic>
      <p:pic>
        <p:nvPicPr>
          <p:cNvPr id="5" name="Picture 4">
            <a:extLst>
              <a:ext uri="{FF2B5EF4-FFF2-40B4-BE49-F238E27FC236}">
                <a16:creationId xmlns:a16="http://schemas.microsoft.com/office/drawing/2014/main" id="{7549C7AA-6FAF-4857-827C-169399AEAD3B}"/>
              </a:ext>
            </a:extLst>
          </p:cNvPr>
          <p:cNvPicPr>
            <a:picLocks noChangeAspect="1"/>
          </p:cNvPicPr>
          <p:nvPr/>
        </p:nvPicPr>
        <p:blipFill>
          <a:blip r:embed="rId4"/>
          <a:stretch>
            <a:fillRect/>
          </a:stretch>
        </p:blipFill>
        <p:spPr>
          <a:xfrm>
            <a:off x="7514590" y="1321209"/>
            <a:ext cx="353599" cy="719390"/>
          </a:xfrm>
          <a:prstGeom prst="rect">
            <a:avLst/>
          </a:prstGeom>
        </p:spPr>
      </p:pic>
      <p:sp>
        <p:nvSpPr>
          <p:cNvPr id="11" name="TextBox 10">
            <a:extLst>
              <a:ext uri="{FF2B5EF4-FFF2-40B4-BE49-F238E27FC236}">
                <a16:creationId xmlns:a16="http://schemas.microsoft.com/office/drawing/2014/main" id="{64D5065E-F34E-4AE4-AA15-3B1F2F4DF5D2}"/>
              </a:ext>
            </a:extLst>
          </p:cNvPr>
          <p:cNvSpPr txBox="1"/>
          <p:nvPr/>
        </p:nvSpPr>
        <p:spPr>
          <a:xfrm>
            <a:off x="6758609" y="609599"/>
            <a:ext cx="4982817" cy="523220"/>
          </a:xfrm>
          <a:prstGeom prst="rect">
            <a:avLst/>
          </a:prstGeom>
          <a:noFill/>
        </p:spPr>
        <p:txBody>
          <a:bodyPr wrap="square" rtlCol="0">
            <a:spAutoFit/>
          </a:bodyPr>
          <a:lstStyle/>
          <a:p>
            <a:r>
              <a:rPr lang="en-GB" sz="2800" b="1" dirty="0">
                <a:solidFill>
                  <a:srgbClr val="00B0F0"/>
                </a:solidFill>
                <a:ea typeface="+mj-ea"/>
                <a:cs typeface="+mj-cs"/>
              </a:rPr>
              <a:t>Our Impact with Employers</a:t>
            </a:r>
          </a:p>
        </p:txBody>
      </p:sp>
      <p:pic>
        <p:nvPicPr>
          <p:cNvPr id="12" name="Picture 11">
            <a:extLst>
              <a:ext uri="{FF2B5EF4-FFF2-40B4-BE49-F238E27FC236}">
                <a16:creationId xmlns:a16="http://schemas.microsoft.com/office/drawing/2014/main" id="{4F7F01C7-3439-4C01-B197-38985B685773}"/>
              </a:ext>
            </a:extLst>
          </p:cNvPr>
          <p:cNvPicPr>
            <a:picLocks noChangeAspect="1"/>
          </p:cNvPicPr>
          <p:nvPr/>
        </p:nvPicPr>
        <p:blipFill>
          <a:blip r:embed="rId5"/>
          <a:stretch>
            <a:fillRect/>
          </a:stretch>
        </p:blipFill>
        <p:spPr>
          <a:xfrm>
            <a:off x="6318954" y="2802063"/>
            <a:ext cx="1305239" cy="1305239"/>
          </a:xfrm>
          <a:prstGeom prst="rect">
            <a:avLst/>
          </a:prstGeom>
        </p:spPr>
      </p:pic>
      <p:pic>
        <p:nvPicPr>
          <p:cNvPr id="14" name="Picture 13">
            <a:extLst>
              <a:ext uri="{FF2B5EF4-FFF2-40B4-BE49-F238E27FC236}">
                <a16:creationId xmlns:a16="http://schemas.microsoft.com/office/drawing/2014/main" id="{8B4E56B3-14E9-47F3-B09D-8156908EAA2D}"/>
              </a:ext>
            </a:extLst>
          </p:cNvPr>
          <p:cNvPicPr>
            <a:picLocks noChangeAspect="1"/>
          </p:cNvPicPr>
          <p:nvPr/>
        </p:nvPicPr>
        <p:blipFill>
          <a:blip r:embed="rId6"/>
          <a:stretch>
            <a:fillRect/>
          </a:stretch>
        </p:blipFill>
        <p:spPr>
          <a:xfrm>
            <a:off x="7493252" y="2871739"/>
            <a:ext cx="396274" cy="719390"/>
          </a:xfrm>
          <a:prstGeom prst="rect">
            <a:avLst/>
          </a:prstGeom>
        </p:spPr>
      </p:pic>
      <p:pic>
        <p:nvPicPr>
          <p:cNvPr id="15" name="Picture 14">
            <a:extLst>
              <a:ext uri="{FF2B5EF4-FFF2-40B4-BE49-F238E27FC236}">
                <a16:creationId xmlns:a16="http://schemas.microsoft.com/office/drawing/2014/main" id="{980CE515-64AE-4BA6-A70C-2E1D9A5BE4BD}"/>
              </a:ext>
            </a:extLst>
          </p:cNvPr>
          <p:cNvPicPr>
            <a:picLocks noChangeAspect="1"/>
          </p:cNvPicPr>
          <p:nvPr/>
        </p:nvPicPr>
        <p:blipFill>
          <a:blip r:embed="rId7"/>
          <a:stretch>
            <a:fillRect/>
          </a:stretch>
        </p:blipFill>
        <p:spPr>
          <a:xfrm>
            <a:off x="6503446" y="4457706"/>
            <a:ext cx="960900" cy="719390"/>
          </a:xfrm>
          <a:prstGeom prst="rect">
            <a:avLst/>
          </a:prstGeom>
        </p:spPr>
      </p:pic>
      <p:pic>
        <p:nvPicPr>
          <p:cNvPr id="17" name="Picture 16">
            <a:extLst>
              <a:ext uri="{FF2B5EF4-FFF2-40B4-BE49-F238E27FC236}">
                <a16:creationId xmlns:a16="http://schemas.microsoft.com/office/drawing/2014/main" id="{1E2B0DC2-E1E0-4BCF-978C-4D7916AC4982}"/>
              </a:ext>
            </a:extLst>
          </p:cNvPr>
          <p:cNvPicPr>
            <a:picLocks noChangeAspect="1"/>
          </p:cNvPicPr>
          <p:nvPr/>
        </p:nvPicPr>
        <p:blipFill>
          <a:blip r:embed="rId4"/>
          <a:stretch>
            <a:fillRect/>
          </a:stretch>
        </p:blipFill>
        <p:spPr>
          <a:xfrm>
            <a:off x="7511109" y="4424811"/>
            <a:ext cx="378417" cy="719390"/>
          </a:xfrm>
          <a:prstGeom prst="rect">
            <a:avLst/>
          </a:prstGeom>
        </p:spPr>
      </p:pic>
    </p:spTree>
    <p:extLst>
      <p:ext uri="{BB962C8B-B14F-4D97-AF65-F5344CB8AC3E}">
        <p14:creationId xmlns:p14="http://schemas.microsoft.com/office/powerpoint/2010/main" val="290729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fade">
                                      <p:cBhvr>
                                        <p:cTn id="19" dur="500"/>
                                        <p:tgtEl>
                                          <p:spTgt spid="3">
                                            <p:txEl>
                                              <p:pRg st="7" end="7"/>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fade">
                                      <p:cBhvr>
                                        <p:cTn id="23" dur="500"/>
                                        <p:tgtEl>
                                          <p:spTgt spid="3">
                                            <p:txEl>
                                              <p:pRg st="8" end="8"/>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7F43B4-1033-441B-BCC2-A07EAE5B2059}"/>
              </a:ext>
            </a:extLst>
          </p:cNvPr>
          <p:cNvPicPr>
            <a:picLocks noChangeAspect="1"/>
          </p:cNvPicPr>
          <p:nvPr/>
        </p:nvPicPr>
        <p:blipFill rotWithShape="1">
          <a:blip r:embed="rId2"/>
          <a:srcRect l="25391" r="1173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16" name="Title 1">
            <a:extLst>
              <a:ext uri="{FF2B5EF4-FFF2-40B4-BE49-F238E27FC236}">
                <a16:creationId xmlns:a16="http://schemas.microsoft.com/office/drawing/2014/main" id="{3BF12231-F2EE-4C1E-AD56-A0DC9635AA82}"/>
              </a:ext>
            </a:extLst>
          </p:cNvPr>
          <p:cNvSpPr>
            <a:spLocks noGrp="1"/>
          </p:cNvSpPr>
          <p:nvPr>
            <p:ph type="title"/>
          </p:nvPr>
        </p:nvSpPr>
        <p:spPr/>
        <p:txBody>
          <a:bodyPr vert="horz" lIns="91440" tIns="45720" rIns="91440" bIns="45720" rtlCol="0" anchor="ctr">
            <a:noAutofit/>
          </a:bodyPr>
          <a:lstStyle/>
          <a:p>
            <a:endParaRPr lang="en-US" sz="2800" b="1" kern="1200" dirty="0">
              <a:solidFill>
                <a:srgbClr val="00B0F0"/>
              </a:solidFill>
              <a:latin typeface="+mn-lt"/>
              <a:ea typeface="+mj-ea"/>
              <a:cs typeface="+mj-cs"/>
            </a:endParaRPr>
          </a:p>
        </p:txBody>
      </p:sp>
      <p:sp>
        <p:nvSpPr>
          <p:cNvPr id="3" name="Content Placeholder 2">
            <a:extLst>
              <a:ext uri="{FF2B5EF4-FFF2-40B4-BE49-F238E27FC236}">
                <a16:creationId xmlns:a16="http://schemas.microsoft.com/office/drawing/2014/main" id="{EDC93764-0311-471F-B809-680F9595AC62}"/>
              </a:ext>
            </a:extLst>
          </p:cNvPr>
          <p:cNvSpPr>
            <a:spLocks noGrp="1"/>
          </p:cNvSpPr>
          <p:nvPr>
            <p:ph idx="1"/>
          </p:nvPr>
        </p:nvSpPr>
        <p:spPr>
          <a:xfrm>
            <a:off x="8070574" y="1321209"/>
            <a:ext cx="3284814" cy="4539841"/>
          </a:xfrm>
        </p:spPr>
        <p:txBody>
          <a:bodyPr>
            <a:normAutofit/>
          </a:bodyPr>
          <a:lstStyle/>
          <a:p>
            <a:pPr marL="0" indent="0">
              <a:buNone/>
            </a:pPr>
            <a:r>
              <a:rPr lang="en-GB" sz="1600" dirty="0"/>
              <a:t>85.3% of waste recycled. Waste arising reduced by 74.3% since 2010</a:t>
            </a:r>
          </a:p>
          <a:p>
            <a:pPr marL="0" indent="0">
              <a:buNone/>
            </a:pPr>
            <a:r>
              <a:rPr lang="en-GB" sz="1400" b="1" dirty="0"/>
              <a:t>(Skills Training UK CSR Policy and Impact Plan 2016-2020)</a:t>
            </a:r>
          </a:p>
          <a:p>
            <a:pPr marL="0" indent="0">
              <a:buNone/>
            </a:pPr>
            <a:endParaRPr lang="en-GB" sz="1600" dirty="0"/>
          </a:p>
          <a:p>
            <a:r>
              <a:rPr lang="en-GB" sz="1600" dirty="0"/>
              <a:t>Average annualised saving of £147.3k per employer, £4,345 per learner</a:t>
            </a:r>
          </a:p>
          <a:p>
            <a:r>
              <a:rPr lang="en-GB" sz="1400" b="1" dirty="0"/>
              <a:t>*Based on largest 20 employers</a:t>
            </a:r>
          </a:p>
          <a:p>
            <a:pPr marL="0" indent="0">
              <a:buNone/>
            </a:pPr>
            <a:endParaRPr lang="en-GB" sz="1600" dirty="0"/>
          </a:p>
          <a:p>
            <a:pPr marL="0" indent="0">
              <a:buNone/>
            </a:pPr>
            <a:r>
              <a:rPr lang="en-GB" sz="1600" dirty="0"/>
              <a:t>92.3% of Employers would recommend us </a:t>
            </a:r>
          </a:p>
          <a:p>
            <a:pPr marL="0" indent="0">
              <a:buNone/>
            </a:pPr>
            <a:r>
              <a:rPr lang="en-GB" sz="1600" dirty="0"/>
              <a:t>(IPSOS-MORI 2019)</a:t>
            </a:r>
          </a:p>
        </p:txBody>
      </p:sp>
      <p:sp>
        <p:nvSpPr>
          <p:cNvPr id="10" name="Text Placeholder 9">
            <a:extLst>
              <a:ext uri="{FF2B5EF4-FFF2-40B4-BE49-F238E27FC236}">
                <a16:creationId xmlns:a16="http://schemas.microsoft.com/office/drawing/2014/main" id="{B72C58BA-A8DD-4066-8452-42CA7F2CAC78}"/>
              </a:ext>
            </a:extLst>
          </p:cNvPr>
          <p:cNvSpPr>
            <a:spLocks noGrp="1"/>
          </p:cNvSpPr>
          <p:nvPr>
            <p:ph type="body" sz="half" idx="2"/>
          </p:nvPr>
        </p:nvSpPr>
        <p:spPr/>
        <p:txBody>
          <a:bodyPr/>
          <a:lstStyle/>
          <a:p>
            <a:endParaRPr lang="en-GB"/>
          </a:p>
        </p:txBody>
      </p:sp>
      <p:pic>
        <p:nvPicPr>
          <p:cNvPr id="5" name="Picture 4">
            <a:extLst>
              <a:ext uri="{FF2B5EF4-FFF2-40B4-BE49-F238E27FC236}">
                <a16:creationId xmlns:a16="http://schemas.microsoft.com/office/drawing/2014/main" id="{7549C7AA-6FAF-4857-827C-169399AEAD3B}"/>
              </a:ext>
            </a:extLst>
          </p:cNvPr>
          <p:cNvPicPr>
            <a:picLocks noChangeAspect="1"/>
          </p:cNvPicPr>
          <p:nvPr/>
        </p:nvPicPr>
        <p:blipFill>
          <a:blip r:embed="rId3"/>
          <a:stretch>
            <a:fillRect/>
          </a:stretch>
        </p:blipFill>
        <p:spPr>
          <a:xfrm>
            <a:off x="7514590" y="1321209"/>
            <a:ext cx="353599" cy="719390"/>
          </a:xfrm>
          <a:prstGeom prst="rect">
            <a:avLst/>
          </a:prstGeom>
        </p:spPr>
      </p:pic>
      <p:sp>
        <p:nvSpPr>
          <p:cNvPr id="11" name="TextBox 10">
            <a:extLst>
              <a:ext uri="{FF2B5EF4-FFF2-40B4-BE49-F238E27FC236}">
                <a16:creationId xmlns:a16="http://schemas.microsoft.com/office/drawing/2014/main" id="{64D5065E-F34E-4AE4-AA15-3B1F2F4DF5D2}"/>
              </a:ext>
            </a:extLst>
          </p:cNvPr>
          <p:cNvSpPr txBox="1"/>
          <p:nvPr/>
        </p:nvSpPr>
        <p:spPr>
          <a:xfrm>
            <a:off x="6758609" y="609599"/>
            <a:ext cx="4982817"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F0"/>
                </a:solidFill>
                <a:effectLst/>
                <a:uLnTx/>
                <a:uFillTx/>
                <a:latin typeface="Calibri" panose="020F0502020204030204"/>
                <a:ea typeface="+mn-ea"/>
                <a:cs typeface="+mn-cs"/>
              </a:rPr>
              <a:t>Our Impact with Employers</a:t>
            </a:r>
          </a:p>
        </p:txBody>
      </p:sp>
      <p:pic>
        <p:nvPicPr>
          <p:cNvPr id="17" name="Picture 16">
            <a:extLst>
              <a:ext uri="{FF2B5EF4-FFF2-40B4-BE49-F238E27FC236}">
                <a16:creationId xmlns:a16="http://schemas.microsoft.com/office/drawing/2014/main" id="{1E2B0DC2-E1E0-4BCF-978C-4D7916AC4982}"/>
              </a:ext>
            </a:extLst>
          </p:cNvPr>
          <p:cNvPicPr>
            <a:picLocks noChangeAspect="1"/>
          </p:cNvPicPr>
          <p:nvPr/>
        </p:nvPicPr>
        <p:blipFill>
          <a:blip r:embed="rId3"/>
          <a:stretch>
            <a:fillRect/>
          </a:stretch>
        </p:blipFill>
        <p:spPr>
          <a:xfrm>
            <a:off x="7455402" y="2871739"/>
            <a:ext cx="378417" cy="719390"/>
          </a:xfrm>
          <a:prstGeom prst="rect">
            <a:avLst/>
          </a:prstGeom>
        </p:spPr>
      </p:pic>
      <p:pic>
        <p:nvPicPr>
          <p:cNvPr id="4" name="Picture 3">
            <a:extLst>
              <a:ext uri="{FF2B5EF4-FFF2-40B4-BE49-F238E27FC236}">
                <a16:creationId xmlns:a16="http://schemas.microsoft.com/office/drawing/2014/main" id="{AE8B0291-070F-450B-9962-F490BC5B5EFE}"/>
              </a:ext>
            </a:extLst>
          </p:cNvPr>
          <p:cNvPicPr>
            <a:picLocks noChangeAspect="1"/>
          </p:cNvPicPr>
          <p:nvPr/>
        </p:nvPicPr>
        <p:blipFill>
          <a:blip r:embed="rId4"/>
          <a:stretch>
            <a:fillRect/>
          </a:stretch>
        </p:blipFill>
        <p:spPr>
          <a:xfrm>
            <a:off x="6359035" y="1355736"/>
            <a:ext cx="859611" cy="847417"/>
          </a:xfrm>
          <a:prstGeom prst="rect">
            <a:avLst/>
          </a:prstGeom>
        </p:spPr>
      </p:pic>
      <p:pic>
        <p:nvPicPr>
          <p:cNvPr id="6" name="Picture 5">
            <a:extLst>
              <a:ext uri="{FF2B5EF4-FFF2-40B4-BE49-F238E27FC236}">
                <a16:creationId xmlns:a16="http://schemas.microsoft.com/office/drawing/2014/main" id="{F33A5321-7DE9-4612-AE63-387C19F12A2E}"/>
              </a:ext>
            </a:extLst>
          </p:cNvPr>
          <p:cNvPicPr>
            <a:picLocks noChangeAspect="1"/>
          </p:cNvPicPr>
          <p:nvPr/>
        </p:nvPicPr>
        <p:blipFill>
          <a:blip r:embed="rId5"/>
          <a:stretch>
            <a:fillRect/>
          </a:stretch>
        </p:blipFill>
        <p:spPr>
          <a:xfrm>
            <a:off x="6365298" y="2769209"/>
            <a:ext cx="1042506" cy="1042506"/>
          </a:xfrm>
          <a:prstGeom prst="rect">
            <a:avLst/>
          </a:prstGeom>
        </p:spPr>
      </p:pic>
      <p:pic>
        <p:nvPicPr>
          <p:cNvPr id="7" name="Picture 6">
            <a:extLst>
              <a:ext uri="{FF2B5EF4-FFF2-40B4-BE49-F238E27FC236}">
                <a16:creationId xmlns:a16="http://schemas.microsoft.com/office/drawing/2014/main" id="{EDD2D78E-F09D-4050-A3F8-B419842528D2}"/>
              </a:ext>
            </a:extLst>
          </p:cNvPr>
          <p:cNvPicPr>
            <a:picLocks noChangeAspect="1"/>
          </p:cNvPicPr>
          <p:nvPr/>
        </p:nvPicPr>
        <p:blipFill>
          <a:blip r:embed="rId6"/>
          <a:stretch>
            <a:fillRect/>
          </a:stretch>
        </p:blipFill>
        <p:spPr>
          <a:xfrm>
            <a:off x="5850141" y="4092662"/>
            <a:ext cx="2072820" cy="1725318"/>
          </a:xfrm>
          <a:prstGeom prst="rect">
            <a:avLst/>
          </a:prstGeom>
        </p:spPr>
      </p:pic>
    </p:spTree>
    <p:extLst>
      <p:ext uri="{BB962C8B-B14F-4D97-AF65-F5344CB8AC3E}">
        <p14:creationId xmlns:p14="http://schemas.microsoft.com/office/powerpoint/2010/main" val="258382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D4A60A-26CB-4587-88D7-DB3B3AB8F074}"/>
              </a:ext>
            </a:extLst>
          </p:cNvPr>
          <p:cNvPicPr>
            <a:picLocks noChangeAspect="1"/>
          </p:cNvPicPr>
          <p:nvPr/>
        </p:nvPicPr>
        <p:blipFill>
          <a:blip r:embed="rId2"/>
          <a:stretch>
            <a:fillRect/>
          </a:stretch>
        </p:blipFill>
        <p:spPr>
          <a:xfrm>
            <a:off x="0" y="9525"/>
            <a:ext cx="12192000" cy="7048500"/>
          </a:xfrm>
          <a:prstGeom prst="rect">
            <a:avLst/>
          </a:prstGeom>
        </p:spPr>
      </p:pic>
      <p:sp>
        <p:nvSpPr>
          <p:cNvPr id="3" name="Content Placeholder 2">
            <a:extLst>
              <a:ext uri="{FF2B5EF4-FFF2-40B4-BE49-F238E27FC236}">
                <a16:creationId xmlns:a16="http://schemas.microsoft.com/office/drawing/2014/main" id="{43F9E984-BD87-40B2-9A4C-CDDF23C52243}"/>
              </a:ext>
            </a:extLst>
          </p:cNvPr>
          <p:cNvSpPr>
            <a:spLocks noGrp="1"/>
          </p:cNvSpPr>
          <p:nvPr>
            <p:ph idx="1"/>
          </p:nvPr>
        </p:nvSpPr>
        <p:spPr>
          <a:xfrm>
            <a:off x="323850" y="1457756"/>
            <a:ext cx="10515600" cy="4840050"/>
          </a:xfrm>
        </p:spPr>
        <p:txBody>
          <a:bodyPr>
            <a:normAutofit/>
          </a:bodyPr>
          <a:lstStyle/>
          <a:p>
            <a:r>
              <a:rPr lang="en-GB" sz="1800" dirty="0"/>
              <a:t>Designed to involve colleagues in project                                                                                                        identification and selection</a:t>
            </a:r>
          </a:p>
          <a:p>
            <a:r>
              <a:rPr lang="en-GB" sz="1800" dirty="0"/>
              <a:t>Adopt existing objectives and problems into course                                                                                           project development</a:t>
            </a:r>
          </a:p>
          <a:p>
            <a:r>
              <a:rPr lang="en-GB" sz="1800" dirty="0"/>
              <a:t>Achieve real measurable organisational impact </a:t>
            </a:r>
          </a:p>
          <a:p>
            <a:r>
              <a:rPr lang="en-GB" sz="1800" dirty="0"/>
              <a:t>Breeds a culture of Continuous Improvement</a:t>
            </a:r>
          </a:p>
          <a:p>
            <a:r>
              <a:rPr lang="en-GB" sz="1800" dirty="0"/>
              <a:t>Personal development supporting organisational objectives</a:t>
            </a:r>
          </a:p>
          <a:p>
            <a:r>
              <a:rPr lang="en-GB" sz="1800" dirty="0"/>
              <a:t>Participation creates sense of ownership – more stakeholders</a:t>
            </a:r>
          </a:p>
          <a:p>
            <a:r>
              <a:rPr lang="en-GB" sz="1800" dirty="0"/>
              <a:t>Understand how to base decision making on facts                                                                                                    and data over opinion</a:t>
            </a:r>
          </a:p>
          <a:p>
            <a:r>
              <a:rPr lang="en-GB" sz="1800" dirty="0"/>
              <a:t>Facilitates stronger involvement and interaction</a:t>
            </a:r>
          </a:p>
        </p:txBody>
      </p:sp>
      <p:sp>
        <p:nvSpPr>
          <p:cNvPr id="4" name="Title 1">
            <a:extLst>
              <a:ext uri="{FF2B5EF4-FFF2-40B4-BE49-F238E27FC236}">
                <a16:creationId xmlns:a16="http://schemas.microsoft.com/office/drawing/2014/main" id="{CD9DF952-DC55-4538-9E0D-FB3FA1BAF6F7}"/>
              </a:ext>
            </a:extLst>
          </p:cNvPr>
          <p:cNvSpPr>
            <a:spLocks noGrp="1"/>
          </p:cNvSpPr>
          <p:nvPr>
            <p:ph type="title"/>
          </p:nvPr>
        </p:nvSpPr>
        <p:spPr>
          <a:xfrm>
            <a:off x="323850" y="342900"/>
            <a:ext cx="5343526" cy="781481"/>
          </a:xfrm>
        </p:spPr>
        <p:txBody>
          <a:bodyPr>
            <a:noAutofit/>
          </a:bodyPr>
          <a:lstStyle/>
          <a:p>
            <a:r>
              <a:rPr lang="en-GB" sz="2800" b="1" dirty="0">
                <a:solidFill>
                  <a:srgbClr val="00B0F0"/>
                </a:solidFill>
                <a:latin typeface="+mn-lt"/>
              </a:rPr>
              <a:t>Collaborative Organisational Development</a:t>
            </a:r>
          </a:p>
        </p:txBody>
      </p:sp>
      <p:sp>
        <p:nvSpPr>
          <p:cNvPr id="2" name="TextBox 1">
            <a:extLst>
              <a:ext uri="{FF2B5EF4-FFF2-40B4-BE49-F238E27FC236}">
                <a16:creationId xmlns:a16="http://schemas.microsoft.com/office/drawing/2014/main" id="{7B9CBF58-1940-4D2E-BF03-A88A42C782F7}"/>
              </a:ext>
            </a:extLst>
          </p:cNvPr>
          <p:cNvSpPr txBox="1"/>
          <p:nvPr/>
        </p:nvSpPr>
        <p:spPr>
          <a:xfrm>
            <a:off x="1150144" y="5558223"/>
            <a:ext cx="3690937" cy="375851"/>
          </a:xfrm>
          <a:prstGeom prst="rect">
            <a:avLst/>
          </a:prstGeom>
          <a:noFill/>
        </p:spPr>
        <p:txBody>
          <a:bodyPr wrap="square" rtlCol="0">
            <a:spAutoFit/>
          </a:bodyPr>
          <a:lstStyle/>
          <a:p>
            <a:pPr algn="ctr"/>
            <a:r>
              <a:rPr lang="en-GB" b="1" i="1" dirty="0">
                <a:solidFill>
                  <a:srgbClr val="00B0F0"/>
                </a:solidFill>
              </a:rPr>
              <a:t>Participation creates Ownership</a:t>
            </a:r>
          </a:p>
        </p:txBody>
      </p:sp>
    </p:spTree>
    <p:extLst>
      <p:ext uri="{BB962C8B-B14F-4D97-AF65-F5344CB8AC3E}">
        <p14:creationId xmlns:p14="http://schemas.microsoft.com/office/powerpoint/2010/main" val="63337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anim calcmode="lin" valueType="num">
                                      <p:cBhvr>
                                        <p:cTn id="48" dur="1000" fill="hold"/>
                                        <p:tgtEl>
                                          <p:spTgt spid="2"/>
                                        </p:tgtEl>
                                        <p:attrNameLst>
                                          <p:attrName>ppt_x</p:attrName>
                                        </p:attrNameLst>
                                      </p:cBhvr>
                                      <p:tavLst>
                                        <p:tav tm="0">
                                          <p:val>
                                            <p:strVal val="#ppt_x"/>
                                          </p:val>
                                        </p:tav>
                                        <p:tav tm="100000">
                                          <p:val>
                                            <p:strVal val="#ppt_x"/>
                                          </p:val>
                                        </p:tav>
                                      </p:tavLst>
                                    </p:anim>
                                    <p:anim calcmode="lin" valueType="num">
                                      <p:cBhvr>
                                        <p:cTn id="4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D4A60A-26CB-4587-88D7-DB3B3AB8F074}"/>
              </a:ext>
            </a:extLst>
          </p:cNvPr>
          <p:cNvPicPr>
            <a:picLocks noChangeAspect="1"/>
          </p:cNvPicPr>
          <p:nvPr/>
        </p:nvPicPr>
        <p:blipFill>
          <a:blip r:embed="rId2"/>
          <a:stretch>
            <a:fillRect/>
          </a:stretch>
        </p:blipFill>
        <p:spPr>
          <a:xfrm>
            <a:off x="0" y="9525"/>
            <a:ext cx="12192000" cy="7048500"/>
          </a:xfrm>
          <a:prstGeom prst="rect">
            <a:avLst/>
          </a:prstGeom>
        </p:spPr>
      </p:pic>
      <p:sp>
        <p:nvSpPr>
          <p:cNvPr id="3" name="Content Placeholder 2">
            <a:extLst>
              <a:ext uri="{FF2B5EF4-FFF2-40B4-BE49-F238E27FC236}">
                <a16:creationId xmlns:a16="http://schemas.microsoft.com/office/drawing/2014/main" id="{43F9E984-BD87-40B2-9A4C-CDDF23C52243}"/>
              </a:ext>
            </a:extLst>
          </p:cNvPr>
          <p:cNvSpPr>
            <a:spLocks noGrp="1"/>
          </p:cNvSpPr>
          <p:nvPr>
            <p:ph idx="1"/>
          </p:nvPr>
        </p:nvSpPr>
        <p:spPr>
          <a:xfrm>
            <a:off x="323850" y="1457756"/>
            <a:ext cx="10515600" cy="4840050"/>
          </a:xfrm>
        </p:spPr>
        <p:txBody>
          <a:bodyPr>
            <a:normAutofit/>
          </a:bodyPr>
          <a:lstStyle/>
          <a:p>
            <a:pPr marL="0" indent="0">
              <a:buNone/>
            </a:pPr>
            <a:r>
              <a:rPr lang="en-GB" sz="1800" b="1" dirty="0"/>
              <a:t>BENEFITS TO THE LEARNER</a:t>
            </a:r>
          </a:p>
          <a:p>
            <a:endParaRPr lang="en-GB" sz="1800" dirty="0"/>
          </a:p>
          <a:p>
            <a:r>
              <a:rPr lang="en-GB" sz="1800" dirty="0"/>
              <a:t>Improved job performance</a:t>
            </a:r>
          </a:p>
          <a:p>
            <a:r>
              <a:rPr lang="en-GB" sz="1800" dirty="0"/>
              <a:t>Improved global awareness of the business</a:t>
            </a:r>
          </a:p>
          <a:p>
            <a:r>
              <a:rPr lang="en-GB" sz="1800" dirty="0"/>
              <a:t>New skills and techniques</a:t>
            </a:r>
          </a:p>
          <a:p>
            <a:r>
              <a:rPr lang="en-GB" sz="1800" dirty="0"/>
              <a:t>Confidence in change within the business</a:t>
            </a:r>
          </a:p>
          <a:p>
            <a:r>
              <a:rPr lang="en-GB" sz="1800" dirty="0"/>
              <a:t>Greater team work ethic</a:t>
            </a:r>
          </a:p>
          <a:p>
            <a:r>
              <a:rPr lang="en-GB" sz="1800" dirty="0"/>
              <a:t>Personal development</a:t>
            </a:r>
          </a:p>
          <a:p>
            <a:r>
              <a:rPr lang="en-GB" sz="1800" dirty="0"/>
              <a:t>Improved communication skills</a:t>
            </a:r>
          </a:p>
          <a:p>
            <a:r>
              <a:rPr lang="en-GB" sz="1800" dirty="0"/>
              <a:t>Thinking outside the box</a:t>
            </a:r>
          </a:p>
          <a:p>
            <a:endParaRPr lang="en-GB" sz="1800" dirty="0"/>
          </a:p>
        </p:txBody>
      </p:sp>
      <p:sp>
        <p:nvSpPr>
          <p:cNvPr id="4" name="Title 1">
            <a:extLst>
              <a:ext uri="{FF2B5EF4-FFF2-40B4-BE49-F238E27FC236}">
                <a16:creationId xmlns:a16="http://schemas.microsoft.com/office/drawing/2014/main" id="{CD9DF952-DC55-4538-9E0D-FB3FA1BAF6F7}"/>
              </a:ext>
            </a:extLst>
          </p:cNvPr>
          <p:cNvSpPr>
            <a:spLocks noGrp="1"/>
          </p:cNvSpPr>
          <p:nvPr>
            <p:ph type="title"/>
          </p:nvPr>
        </p:nvSpPr>
        <p:spPr>
          <a:xfrm>
            <a:off x="323850" y="342900"/>
            <a:ext cx="5343526" cy="781481"/>
          </a:xfrm>
        </p:spPr>
        <p:txBody>
          <a:bodyPr>
            <a:noAutofit/>
          </a:bodyPr>
          <a:lstStyle/>
          <a:p>
            <a:r>
              <a:rPr lang="en-GB" sz="2800" b="1" dirty="0">
                <a:solidFill>
                  <a:srgbClr val="00B0F0"/>
                </a:solidFill>
                <a:latin typeface="+mn-lt"/>
              </a:rPr>
              <a:t>Benefits of Lean/CI</a:t>
            </a:r>
          </a:p>
        </p:txBody>
      </p:sp>
      <p:sp>
        <p:nvSpPr>
          <p:cNvPr id="2" name="TextBox 1">
            <a:extLst>
              <a:ext uri="{FF2B5EF4-FFF2-40B4-BE49-F238E27FC236}">
                <a16:creationId xmlns:a16="http://schemas.microsoft.com/office/drawing/2014/main" id="{7B9CBF58-1940-4D2E-BF03-A88A42C782F7}"/>
              </a:ext>
            </a:extLst>
          </p:cNvPr>
          <p:cNvSpPr txBox="1"/>
          <p:nvPr/>
        </p:nvSpPr>
        <p:spPr>
          <a:xfrm>
            <a:off x="1150144" y="5558223"/>
            <a:ext cx="3690937" cy="375851"/>
          </a:xfrm>
          <a:prstGeom prst="rect">
            <a:avLst/>
          </a:prstGeom>
          <a:noFill/>
        </p:spPr>
        <p:txBody>
          <a:bodyPr wrap="square" rtlCol="0">
            <a:spAutoFit/>
          </a:bodyPr>
          <a:lstStyle/>
          <a:p>
            <a:pPr algn="ctr"/>
            <a:r>
              <a:rPr lang="en-GB" b="1" i="1" dirty="0">
                <a:solidFill>
                  <a:srgbClr val="00B0F0"/>
                </a:solidFill>
              </a:rPr>
              <a:t>Participation creates Ownership</a:t>
            </a:r>
          </a:p>
        </p:txBody>
      </p:sp>
    </p:spTree>
    <p:extLst>
      <p:ext uri="{BB962C8B-B14F-4D97-AF65-F5344CB8AC3E}">
        <p14:creationId xmlns:p14="http://schemas.microsoft.com/office/powerpoint/2010/main" val="319227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500"/>
                                        <p:tgtEl>
                                          <p:spTgt spid="3">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1000"/>
                                        <p:tgtEl>
                                          <p:spTgt spid="2"/>
                                        </p:tgtEl>
                                      </p:cBhvr>
                                    </p:animEffect>
                                    <p:anim calcmode="lin" valueType="num">
                                      <p:cBhvr>
                                        <p:cTn id="53" dur="1000" fill="hold"/>
                                        <p:tgtEl>
                                          <p:spTgt spid="2"/>
                                        </p:tgtEl>
                                        <p:attrNameLst>
                                          <p:attrName>ppt_x</p:attrName>
                                        </p:attrNameLst>
                                      </p:cBhvr>
                                      <p:tavLst>
                                        <p:tav tm="0">
                                          <p:val>
                                            <p:strVal val="#ppt_x"/>
                                          </p:val>
                                        </p:tav>
                                        <p:tav tm="100000">
                                          <p:val>
                                            <p:strVal val="#ppt_x"/>
                                          </p:val>
                                        </p:tav>
                                      </p:tavLst>
                                    </p:anim>
                                    <p:anim calcmode="lin" valueType="num">
                                      <p:cBhvr>
                                        <p:cTn id="5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D4A60A-26CB-4587-88D7-DB3B3AB8F074}"/>
              </a:ext>
            </a:extLst>
          </p:cNvPr>
          <p:cNvPicPr>
            <a:picLocks noChangeAspect="1"/>
          </p:cNvPicPr>
          <p:nvPr/>
        </p:nvPicPr>
        <p:blipFill>
          <a:blip r:embed="rId2"/>
          <a:stretch>
            <a:fillRect/>
          </a:stretch>
        </p:blipFill>
        <p:spPr>
          <a:xfrm>
            <a:off x="0" y="9525"/>
            <a:ext cx="12192000" cy="7048500"/>
          </a:xfrm>
          <a:prstGeom prst="rect">
            <a:avLst/>
          </a:prstGeom>
        </p:spPr>
      </p:pic>
      <p:sp>
        <p:nvSpPr>
          <p:cNvPr id="3" name="Content Placeholder 2">
            <a:extLst>
              <a:ext uri="{FF2B5EF4-FFF2-40B4-BE49-F238E27FC236}">
                <a16:creationId xmlns:a16="http://schemas.microsoft.com/office/drawing/2014/main" id="{43F9E984-BD87-40B2-9A4C-CDDF23C52243}"/>
              </a:ext>
            </a:extLst>
          </p:cNvPr>
          <p:cNvSpPr>
            <a:spLocks noGrp="1"/>
          </p:cNvSpPr>
          <p:nvPr>
            <p:ph idx="1"/>
          </p:nvPr>
        </p:nvSpPr>
        <p:spPr>
          <a:xfrm>
            <a:off x="323850" y="1457756"/>
            <a:ext cx="10515600" cy="4840050"/>
          </a:xfrm>
        </p:spPr>
        <p:txBody>
          <a:bodyPr>
            <a:normAutofit/>
          </a:bodyPr>
          <a:lstStyle/>
          <a:p>
            <a:pPr marL="0" indent="0">
              <a:buNone/>
            </a:pPr>
            <a:r>
              <a:rPr lang="en-GB" sz="1800" b="1" dirty="0"/>
              <a:t>BENEFITS TO THE ORGANISATION</a:t>
            </a:r>
          </a:p>
          <a:p>
            <a:pPr marL="0" indent="0">
              <a:buNone/>
            </a:pPr>
            <a:endParaRPr lang="en-GB" sz="1800" dirty="0"/>
          </a:p>
          <a:p>
            <a:r>
              <a:rPr lang="en-GB" sz="1800" dirty="0"/>
              <a:t>Potential for improved productivity</a:t>
            </a:r>
          </a:p>
          <a:p>
            <a:r>
              <a:rPr lang="en-GB" sz="1800" dirty="0"/>
              <a:t>Less mistakes</a:t>
            </a:r>
          </a:p>
          <a:p>
            <a:r>
              <a:rPr lang="en-GB" sz="1800" dirty="0"/>
              <a:t>Increased efficiency through confidence</a:t>
            </a:r>
          </a:p>
          <a:p>
            <a:r>
              <a:rPr lang="en-GB" sz="1800" dirty="0"/>
              <a:t>Makes the organisation more adaptable and agile in responding </a:t>
            </a:r>
          </a:p>
          <a:p>
            <a:pPr marL="0" indent="0">
              <a:buNone/>
            </a:pPr>
            <a:r>
              <a:rPr lang="en-GB" sz="1800" dirty="0"/>
              <a:t>    to market changes.</a:t>
            </a:r>
          </a:p>
          <a:p>
            <a:r>
              <a:rPr lang="en-GB" sz="1800" dirty="0"/>
              <a:t>Helps in informed decision making</a:t>
            </a:r>
          </a:p>
          <a:p>
            <a:r>
              <a:rPr lang="en-GB" sz="1800" dirty="0"/>
              <a:t>Brings fresh perspectives to the workplace</a:t>
            </a:r>
          </a:p>
          <a:p>
            <a:r>
              <a:rPr lang="en-GB" sz="1800" dirty="0"/>
              <a:t>Improved morale and ideas generation</a:t>
            </a:r>
          </a:p>
          <a:p>
            <a:endParaRPr lang="en-GB" sz="1800" dirty="0"/>
          </a:p>
        </p:txBody>
      </p:sp>
      <p:sp>
        <p:nvSpPr>
          <p:cNvPr id="4" name="Title 1">
            <a:extLst>
              <a:ext uri="{FF2B5EF4-FFF2-40B4-BE49-F238E27FC236}">
                <a16:creationId xmlns:a16="http://schemas.microsoft.com/office/drawing/2014/main" id="{CD9DF952-DC55-4538-9E0D-FB3FA1BAF6F7}"/>
              </a:ext>
            </a:extLst>
          </p:cNvPr>
          <p:cNvSpPr>
            <a:spLocks noGrp="1"/>
          </p:cNvSpPr>
          <p:nvPr>
            <p:ph type="title"/>
          </p:nvPr>
        </p:nvSpPr>
        <p:spPr>
          <a:xfrm>
            <a:off x="323850" y="342900"/>
            <a:ext cx="5343526" cy="781481"/>
          </a:xfrm>
        </p:spPr>
        <p:txBody>
          <a:bodyPr>
            <a:noAutofit/>
          </a:bodyPr>
          <a:lstStyle/>
          <a:p>
            <a:r>
              <a:rPr lang="en-GB" sz="2800" b="1" dirty="0">
                <a:solidFill>
                  <a:srgbClr val="00B0F0"/>
                </a:solidFill>
                <a:latin typeface="+mn-lt"/>
              </a:rPr>
              <a:t>Benefits of Lean/CI</a:t>
            </a:r>
          </a:p>
        </p:txBody>
      </p:sp>
      <p:sp>
        <p:nvSpPr>
          <p:cNvPr id="2" name="TextBox 1">
            <a:extLst>
              <a:ext uri="{FF2B5EF4-FFF2-40B4-BE49-F238E27FC236}">
                <a16:creationId xmlns:a16="http://schemas.microsoft.com/office/drawing/2014/main" id="{7B9CBF58-1940-4D2E-BF03-A88A42C782F7}"/>
              </a:ext>
            </a:extLst>
          </p:cNvPr>
          <p:cNvSpPr txBox="1"/>
          <p:nvPr/>
        </p:nvSpPr>
        <p:spPr>
          <a:xfrm>
            <a:off x="1150144" y="5558223"/>
            <a:ext cx="3690937" cy="375851"/>
          </a:xfrm>
          <a:prstGeom prst="rect">
            <a:avLst/>
          </a:prstGeom>
          <a:noFill/>
        </p:spPr>
        <p:txBody>
          <a:bodyPr wrap="square" rtlCol="0">
            <a:spAutoFit/>
          </a:bodyPr>
          <a:lstStyle/>
          <a:p>
            <a:pPr algn="ctr"/>
            <a:r>
              <a:rPr lang="en-GB" b="1" i="1" dirty="0">
                <a:solidFill>
                  <a:srgbClr val="00B0F0"/>
                </a:solidFill>
              </a:rPr>
              <a:t>Participation creates Ownership</a:t>
            </a:r>
          </a:p>
        </p:txBody>
      </p:sp>
    </p:spTree>
    <p:extLst>
      <p:ext uri="{BB962C8B-B14F-4D97-AF65-F5344CB8AC3E}">
        <p14:creationId xmlns:p14="http://schemas.microsoft.com/office/powerpoint/2010/main" val="304352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500"/>
                                        <p:tgtEl>
                                          <p:spTgt spid="3">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1000"/>
                                        <p:tgtEl>
                                          <p:spTgt spid="2"/>
                                        </p:tgtEl>
                                      </p:cBhvr>
                                    </p:animEffect>
                                    <p:anim calcmode="lin" valueType="num">
                                      <p:cBhvr>
                                        <p:cTn id="53" dur="1000" fill="hold"/>
                                        <p:tgtEl>
                                          <p:spTgt spid="2"/>
                                        </p:tgtEl>
                                        <p:attrNameLst>
                                          <p:attrName>ppt_x</p:attrName>
                                        </p:attrNameLst>
                                      </p:cBhvr>
                                      <p:tavLst>
                                        <p:tav tm="0">
                                          <p:val>
                                            <p:strVal val="#ppt_x"/>
                                          </p:val>
                                        </p:tav>
                                        <p:tav tm="100000">
                                          <p:val>
                                            <p:strVal val="#ppt_x"/>
                                          </p:val>
                                        </p:tav>
                                      </p:tavLst>
                                    </p:anim>
                                    <p:anim calcmode="lin" valueType="num">
                                      <p:cBhvr>
                                        <p:cTn id="5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2112</TotalTime>
  <Words>2089</Words>
  <Application>Microsoft Office PowerPoint</Application>
  <PresentationFormat>Widescreen</PresentationFormat>
  <Paragraphs>242</Paragraphs>
  <Slides>28</Slides>
  <Notes>1</Notes>
  <HiddenSlides>0</HiddenSlides>
  <MMClips>3</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28</vt:i4>
      </vt:variant>
    </vt:vector>
  </HeadingPairs>
  <TitlesOfParts>
    <vt:vector size="33" baseType="lpstr">
      <vt:lpstr>Arial</vt:lpstr>
      <vt:lpstr>Calibri</vt:lpstr>
      <vt:lpstr>Calibri Light</vt:lpstr>
      <vt:lpstr>Office Theme</vt:lpstr>
      <vt:lpstr>1_Office Theme</vt:lpstr>
      <vt:lpstr>PowerPoint Presentation</vt:lpstr>
      <vt:lpstr>Who are Skills Training UK</vt:lpstr>
      <vt:lpstr>PowerPoint Presentation</vt:lpstr>
      <vt:lpstr>Why organisations need a Transformational Culture</vt:lpstr>
      <vt:lpstr>PowerPoint Presentation</vt:lpstr>
      <vt:lpstr>PowerPoint Presentation</vt:lpstr>
      <vt:lpstr>Collaborative Organisational Development</vt:lpstr>
      <vt:lpstr>Benefits of Lean/CI</vt:lpstr>
      <vt:lpstr>Benefits of Lean/CI</vt:lpstr>
      <vt:lpstr>Government sector project examples </vt:lpstr>
      <vt:lpstr>Demonstrating Impact</vt:lpstr>
      <vt:lpstr>The STUK Suite of Improvement Apprenticeships</vt:lpstr>
      <vt:lpstr>Improvement Technician L3  Course Overview</vt:lpstr>
      <vt:lpstr>Improvement Technician L3  Course Overview</vt:lpstr>
      <vt:lpstr>Improvement Practitioner L4  Course Overview</vt:lpstr>
      <vt:lpstr>Improvement Practitioner L4  Course Overview</vt:lpstr>
      <vt:lpstr>Improvement Specialist L5 Course Overview</vt:lpstr>
      <vt:lpstr>Improvement Specialist L5 Course Overview</vt:lpstr>
      <vt:lpstr>Improvement Leader L6  Course Overview</vt:lpstr>
      <vt:lpstr>Improvement Leader L6  Course Overview</vt:lpstr>
      <vt:lpstr>End Point Assessment </vt:lpstr>
      <vt:lpstr>Finding the Right Programme &amp; Level </vt:lpstr>
      <vt:lpstr>PowerPoint Presentation</vt:lpstr>
      <vt:lpstr>Technology and Systems</vt:lpstr>
      <vt:lpstr>Flexible Integration of 20%  off the job Requirements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Perry</dc:creator>
  <cp:lastModifiedBy>Karolina Quainyin</cp:lastModifiedBy>
  <cp:revision>59</cp:revision>
  <dcterms:created xsi:type="dcterms:W3CDTF">2020-11-02T09:12:05Z</dcterms:created>
  <dcterms:modified xsi:type="dcterms:W3CDTF">2022-04-26T21:03:54Z</dcterms:modified>
</cp:coreProperties>
</file>