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27"/>
  </p:notesMasterIdLst>
  <p:sldIdLst>
    <p:sldId id="256" r:id="rId6"/>
    <p:sldId id="259" r:id="rId7"/>
    <p:sldId id="376" r:id="rId8"/>
    <p:sldId id="279" r:id="rId9"/>
    <p:sldId id="688" r:id="rId10"/>
    <p:sldId id="261" r:id="rId11"/>
    <p:sldId id="350" r:id="rId12"/>
    <p:sldId id="674" r:id="rId13"/>
    <p:sldId id="353" r:id="rId14"/>
    <p:sldId id="682" r:id="rId15"/>
    <p:sldId id="671" r:id="rId16"/>
    <p:sldId id="428" r:id="rId17"/>
    <p:sldId id="265" r:id="rId18"/>
    <p:sldId id="669" r:id="rId19"/>
    <p:sldId id="673" r:id="rId20"/>
    <p:sldId id="459" r:id="rId21"/>
    <p:sldId id="693" r:id="rId22"/>
    <p:sldId id="694" r:id="rId23"/>
    <p:sldId id="695" r:id="rId24"/>
    <p:sldId id="662" r:id="rId25"/>
    <p:sldId id="677"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 Collyer" initials="LC" lastIdx="1" clrIdx="0">
    <p:extLst>
      <p:ext uri="{19B8F6BF-5375-455C-9EA6-DF929625EA0E}">
        <p15:presenceInfo xmlns:p15="http://schemas.microsoft.com/office/powerpoint/2012/main" userId="S::leoncollyer@SKILLSTRAININGUK.COM::b44ad9c8-d29d-46ec-9a95-e1a01f6281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E3"/>
    <a:srgbClr val="99CB50"/>
    <a:srgbClr val="E53695"/>
    <a:srgbClr val="E637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213" autoAdjust="0"/>
  </p:normalViewPr>
  <p:slideViewPr>
    <p:cSldViewPr snapToGrid="0">
      <p:cViewPr varScale="1">
        <p:scale>
          <a:sx n="66" d="100"/>
          <a:sy n="66" d="100"/>
        </p:scale>
        <p:origin x="1530" y="60"/>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2B701-EFB2-49D7-BB99-E64EF521C939}" type="doc">
      <dgm:prSet loTypeId="urn:microsoft.com/office/officeart/2005/8/layout/cycle8" loCatId="cycle" qsTypeId="urn:microsoft.com/office/officeart/2005/8/quickstyle/simple1" qsCatId="simple" csTypeId="urn:microsoft.com/office/officeart/2005/8/colors/accent1_2" csCatId="accent1" phldr="1"/>
      <dgm:spPr/>
    </dgm:pt>
    <dgm:pt modelId="{7EFD4226-7FCD-44AB-907D-D5FB58433300}">
      <dgm:prSet phldrT="[Text]"/>
      <dgm:spPr/>
      <dgm:t>
        <a:bodyPr/>
        <a:lstStyle/>
        <a:p>
          <a:r>
            <a:rPr lang="en-GB" dirty="0"/>
            <a:t>Skills</a:t>
          </a:r>
        </a:p>
      </dgm:t>
    </dgm:pt>
    <dgm:pt modelId="{1DD6EE03-8D15-420B-9734-5314C86F1752}" type="parTrans" cxnId="{7C78B7CE-E6DA-4B3C-90AA-CA9AD4E761F0}">
      <dgm:prSet/>
      <dgm:spPr/>
      <dgm:t>
        <a:bodyPr/>
        <a:lstStyle/>
        <a:p>
          <a:endParaRPr lang="en-GB"/>
        </a:p>
      </dgm:t>
    </dgm:pt>
    <dgm:pt modelId="{7943689D-569F-452A-BC99-A4355F452567}" type="sibTrans" cxnId="{7C78B7CE-E6DA-4B3C-90AA-CA9AD4E761F0}">
      <dgm:prSet/>
      <dgm:spPr/>
      <dgm:t>
        <a:bodyPr/>
        <a:lstStyle/>
        <a:p>
          <a:endParaRPr lang="en-GB"/>
        </a:p>
      </dgm:t>
    </dgm:pt>
    <dgm:pt modelId="{2DF2F014-0D8B-4090-B99F-1EA39E8F1BDB}">
      <dgm:prSet phldrT="[Text]"/>
      <dgm:spPr/>
      <dgm:t>
        <a:bodyPr/>
        <a:lstStyle/>
        <a:p>
          <a:r>
            <a:rPr lang="en-GB" dirty="0"/>
            <a:t>Behaviours</a:t>
          </a:r>
        </a:p>
      </dgm:t>
    </dgm:pt>
    <dgm:pt modelId="{DB4EAA8F-F20A-4B7F-88A9-FF5645222336}" type="parTrans" cxnId="{4DA84CAA-2705-4391-8EEF-E12A38A21B87}">
      <dgm:prSet/>
      <dgm:spPr/>
      <dgm:t>
        <a:bodyPr/>
        <a:lstStyle/>
        <a:p>
          <a:endParaRPr lang="en-GB"/>
        </a:p>
      </dgm:t>
    </dgm:pt>
    <dgm:pt modelId="{8D95C378-FD51-4CC6-85A5-932770C57B4E}" type="sibTrans" cxnId="{4DA84CAA-2705-4391-8EEF-E12A38A21B87}">
      <dgm:prSet/>
      <dgm:spPr/>
      <dgm:t>
        <a:bodyPr/>
        <a:lstStyle/>
        <a:p>
          <a:endParaRPr lang="en-GB"/>
        </a:p>
      </dgm:t>
    </dgm:pt>
    <dgm:pt modelId="{A7F792EC-4EA3-4961-B2D8-DED35C64AF4D}">
      <dgm:prSet phldrT="[Text]"/>
      <dgm:spPr/>
      <dgm:t>
        <a:bodyPr/>
        <a:lstStyle/>
        <a:p>
          <a:r>
            <a:rPr lang="en-GB" dirty="0"/>
            <a:t>Knowledge</a:t>
          </a:r>
        </a:p>
      </dgm:t>
    </dgm:pt>
    <dgm:pt modelId="{3D7E3BD4-981A-4C51-9D7F-B72B782E95E4}" type="parTrans" cxnId="{D3A30FAF-2F8A-4711-BA7A-E2E90D0835E2}">
      <dgm:prSet/>
      <dgm:spPr/>
      <dgm:t>
        <a:bodyPr/>
        <a:lstStyle/>
        <a:p>
          <a:endParaRPr lang="en-GB"/>
        </a:p>
      </dgm:t>
    </dgm:pt>
    <dgm:pt modelId="{4D5E4974-ED88-4922-9186-1FB741D281B2}" type="sibTrans" cxnId="{D3A30FAF-2F8A-4711-BA7A-E2E90D0835E2}">
      <dgm:prSet/>
      <dgm:spPr/>
      <dgm:t>
        <a:bodyPr/>
        <a:lstStyle/>
        <a:p>
          <a:endParaRPr lang="en-GB"/>
        </a:p>
      </dgm:t>
    </dgm:pt>
    <dgm:pt modelId="{70F28004-8B59-4566-B857-54A9BC875AB9}" type="pres">
      <dgm:prSet presAssocID="{6422B701-EFB2-49D7-BB99-E64EF521C939}" presName="compositeShape" presStyleCnt="0">
        <dgm:presLayoutVars>
          <dgm:chMax val="7"/>
          <dgm:dir/>
          <dgm:resizeHandles val="exact"/>
        </dgm:presLayoutVars>
      </dgm:prSet>
      <dgm:spPr/>
    </dgm:pt>
    <dgm:pt modelId="{829F175F-DB0A-4FA9-A822-2E2A40A3F9BC}" type="pres">
      <dgm:prSet presAssocID="{6422B701-EFB2-49D7-BB99-E64EF521C939}" presName="wedge1" presStyleLbl="node1" presStyleIdx="0" presStyleCnt="3"/>
      <dgm:spPr/>
    </dgm:pt>
    <dgm:pt modelId="{42C68A34-E948-4F1C-A5CC-217E1EE71B52}" type="pres">
      <dgm:prSet presAssocID="{6422B701-EFB2-49D7-BB99-E64EF521C939}" presName="dummy1a" presStyleCnt="0"/>
      <dgm:spPr/>
    </dgm:pt>
    <dgm:pt modelId="{C78B5591-7DBD-46F3-9184-19D65DE32A42}" type="pres">
      <dgm:prSet presAssocID="{6422B701-EFB2-49D7-BB99-E64EF521C939}" presName="dummy1b" presStyleCnt="0"/>
      <dgm:spPr/>
    </dgm:pt>
    <dgm:pt modelId="{2E81BAE5-A97B-436D-B5BB-078C3FBF0C65}" type="pres">
      <dgm:prSet presAssocID="{6422B701-EFB2-49D7-BB99-E64EF521C939}" presName="wedge1Tx" presStyleLbl="node1" presStyleIdx="0" presStyleCnt="3">
        <dgm:presLayoutVars>
          <dgm:chMax val="0"/>
          <dgm:chPref val="0"/>
          <dgm:bulletEnabled val="1"/>
        </dgm:presLayoutVars>
      </dgm:prSet>
      <dgm:spPr/>
    </dgm:pt>
    <dgm:pt modelId="{44194992-738B-4BB1-8E67-9C862F0AA488}" type="pres">
      <dgm:prSet presAssocID="{6422B701-EFB2-49D7-BB99-E64EF521C939}" presName="wedge2" presStyleLbl="node1" presStyleIdx="1" presStyleCnt="3"/>
      <dgm:spPr/>
    </dgm:pt>
    <dgm:pt modelId="{31B76830-DD8F-4331-8E81-663EB73B5D35}" type="pres">
      <dgm:prSet presAssocID="{6422B701-EFB2-49D7-BB99-E64EF521C939}" presName="dummy2a" presStyleCnt="0"/>
      <dgm:spPr/>
    </dgm:pt>
    <dgm:pt modelId="{DDAEE91B-D246-4DD1-B341-4F615EF38FEA}" type="pres">
      <dgm:prSet presAssocID="{6422B701-EFB2-49D7-BB99-E64EF521C939}" presName="dummy2b" presStyleCnt="0"/>
      <dgm:spPr/>
    </dgm:pt>
    <dgm:pt modelId="{B6AB8CB4-F640-4603-B8AE-6134193CF195}" type="pres">
      <dgm:prSet presAssocID="{6422B701-EFB2-49D7-BB99-E64EF521C939}" presName="wedge2Tx" presStyleLbl="node1" presStyleIdx="1" presStyleCnt="3">
        <dgm:presLayoutVars>
          <dgm:chMax val="0"/>
          <dgm:chPref val="0"/>
          <dgm:bulletEnabled val="1"/>
        </dgm:presLayoutVars>
      </dgm:prSet>
      <dgm:spPr/>
    </dgm:pt>
    <dgm:pt modelId="{ADE86EEC-29D1-46B2-BB08-7C850AF1774D}" type="pres">
      <dgm:prSet presAssocID="{6422B701-EFB2-49D7-BB99-E64EF521C939}" presName="wedge3" presStyleLbl="node1" presStyleIdx="2" presStyleCnt="3"/>
      <dgm:spPr/>
    </dgm:pt>
    <dgm:pt modelId="{05DEAF31-7D7C-476C-9AED-1C44DE02D03F}" type="pres">
      <dgm:prSet presAssocID="{6422B701-EFB2-49D7-BB99-E64EF521C939}" presName="dummy3a" presStyleCnt="0"/>
      <dgm:spPr/>
    </dgm:pt>
    <dgm:pt modelId="{6BB6C5C8-2BCA-4B4C-93CA-287BA96692E6}" type="pres">
      <dgm:prSet presAssocID="{6422B701-EFB2-49D7-BB99-E64EF521C939}" presName="dummy3b" presStyleCnt="0"/>
      <dgm:spPr/>
    </dgm:pt>
    <dgm:pt modelId="{E0D4055F-776E-4EE1-823F-7EC981C0D7D7}" type="pres">
      <dgm:prSet presAssocID="{6422B701-EFB2-49D7-BB99-E64EF521C939}" presName="wedge3Tx" presStyleLbl="node1" presStyleIdx="2" presStyleCnt="3">
        <dgm:presLayoutVars>
          <dgm:chMax val="0"/>
          <dgm:chPref val="0"/>
          <dgm:bulletEnabled val="1"/>
        </dgm:presLayoutVars>
      </dgm:prSet>
      <dgm:spPr/>
    </dgm:pt>
    <dgm:pt modelId="{F7FA8EEC-0DA1-4451-B6BC-5006E999507F}" type="pres">
      <dgm:prSet presAssocID="{7943689D-569F-452A-BC99-A4355F452567}" presName="arrowWedge1" presStyleLbl="fgSibTrans2D1" presStyleIdx="0" presStyleCnt="3"/>
      <dgm:spPr/>
    </dgm:pt>
    <dgm:pt modelId="{616602C9-94BA-4B30-9220-FD4E1DD543B1}" type="pres">
      <dgm:prSet presAssocID="{8D95C378-FD51-4CC6-85A5-932770C57B4E}" presName="arrowWedge2" presStyleLbl="fgSibTrans2D1" presStyleIdx="1" presStyleCnt="3"/>
      <dgm:spPr/>
    </dgm:pt>
    <dgm:pt modelId="{127DA590-4155-4BC0-9575-A87337B1954C}" type="pres">
      <dgm:prSet presAssocID="{4D5E4974-ED88-4922-9186-1FB741D281B2}" presName="arrowWedge3" presStyleLbl="fgSibTrans2D1" presStyleIdx="2" presStyleCnt="3"/>
      <dgm:spPr/>
    </dgm:pt>
  </dgm:ptLst>
  <dgm:cxnLst>
    <dgm:cxn modelId="{9423FB34-8F7F-429F-8680-05ABAB506EBA}" type="presOf" srcId="{7EFD4226-7FCD-44AB-907D-D5FB58433300}" destId="{2E81BAE5-A97B-436D-B5BB-078C3FBF0C65}" srcOrd="1" destOrd="0" presId="urn:microsoft.com/office/officeart/2005/8/layout/cycle8"/>
    <dgm:cxn modelId="{31F5F64F-6A28-4668-BB61-7325989A034A}" type="presOf" srcId="{6422B701-EFB2-49D7-BB99-E64EF521C939}" destId="{70F28004-8B59-4566-B857-54A9BC875AB9}" srcOrd="0" destOrd="0" presId="urn:microsoft.com/office/officeart/2005/8/layout/cycle8"/>
    <dgm:cxn modelId="{069D479C-CA87-4F06-BB52-5829C4A5CCA4}" type="presOf" srcId="{2DF2F014-0D8B-4090-B99F-1EA39E8F1BDB}" destId="{44194992-738B-4BB1-8E67-9C862F0AA488}" srcOrd="0" destOrd="0" presId="urn:microsoft.com/office/officeart/2005/8/layout/cycle8"/>
    <dgm:cxn modelId="{9C14B8A1-7E42-4085-B7EC-95E18F20E4B8}" type="presOf" srcId="{2DF2F014-0D8B-4090-B99F-1EA39E8F1BDB}" destId="{B6AB8CB4-F640-4603-B8AE-6134193CF195}" srcOrd="1" destOrd="0" presId="urn:microsoft.com/office/officeart/2005/8/layout/cycle8"/>
    <dgm:cxn modelId="{4DA84CAA-2705-4391-8EEF-E12A38A21B87}" srcId="{6422B701-EFB2-49D7-BB99-E64EF521C939}" destId="{2DF2F014-0D8B-4090-B99F-1EA39E8F1BDB}" srcOrd="1" destOrd="0" parTransId="{DB4EAA8F-F20A-4B7F-88A9-FF5645222336}" sibTransId="{8D95C378-FD51-4CC6-85A5-932770C57B4E}"/>
    <dgm:cxn modelId="{D3A30FAF-2F8A-4711-BA7A-E2E90D0835E2}" srcId="{6422B701-EFB2-49D7-BB99-E64EF521C939}" destId="{A7F792EC-4EA3-4961-B2D8-DED35C64AF4D}" srcOrd="2" destOrd="0" parTransId="{3D7E3BD4-981A-4C51-9D7F-B72B782E95E4}" sibTransId="{4D5E4974-ED88-4922-9186-1FB741D281B2}"/>
    <dgm:cxn modelId="{6FA293AF-6913-4DE8-B77E-4551A47C8459}" type="presOf" srcId="{7EFD4226-7FCD-44AB-907D-D5FB58433300}" destId="{829F175F-DB0A-4FA9-A822-2E2A40A3F9BC}" srcOrd="0" destOrd="0" presId="urn:microsoft.com/office/officeart/2005/8/layout/cycle8"/>
    <dgm:cxn modelId="{E97282CA-D981-4FDE-A1C9-4434521B6AB9}" type="presOf" srcId="{A7F792EC-4EA3-4961-B2D8-DED35C64AF4D}" destId="{ADE86EEC-29D1-46B2-BB08-7C850AF1774D}" srcOrd="0" destOrd="0" presId="urn:microsoft.com/office/officeart/2005/8/layout/cycle8"/>
    <dgm:cxn modelId="{111DDBCD-FC66-42F3-90AA-A02FE8E3C3A9}" type="presOf" srcId="{A7F792EC-4EA3-4961-B2D8-DED35C64AF4D}" destId="{E0D4055F-776E-4EE1-823F-7EC981C0D7D7}" srcOrd="1" destOrd="0" presId="urn:microsoft.com/office/officeart/2005/8/layout/cycle8"/>
    <dgm:cxn modelId="{7C78B7CE-E6DA-4B3C-90AA-CA9AD4E761F0}" srcId="{6422B701-EFB2-49D7-BB99-E64EF521C939}" destId="{7EFD4226-7FCD-44AB-907D-D5FB58433300}" srcOrd="0" destOrd="0" parTransId="{1DD6EE03-8D15-420B-9734-5314C86F1752}" sibTransId="{7943689D-569F-452A-BC99-A4355F452567}"/>
    <dgm:cxn modelId="{D2534777-5D19-4C91-89B3-CB6652D421E1}" type="presParOf" srcId="{70F28004-8B59-4566-B857-54A9BC875AB9}" destId="{829F175F-DB0A-4FA9-A822-2E2A40A3F9BC}" srcOrd="0" destOrd="0" presId="urn:microsoft.com/office/officeart/2005/8/layout/cycle8"/>
    <dgm:cxn modelId="{F455906F-56C3-442F-97AB-E788DE4B2B5D}" type="presParOf" srcId="{70F28004-8B59-4566-B857-54A9BC875AB9}" destId="{42C68A34-E948-4F1C-A5CC-217E1EE71B52}" srcOrd="1" destOrd="0" presId="urn:microsoft.com/office/officeart/2005/8/layout/cycle8"/>
    <dgm:cxn modelId="{D9E467AA-2530-48FE-B274-E6A6EC1EBB55}" type="presParOf" srcId="{70F28004-8B59-4566-B857-54A9BC875AB9}" destId="{C78B5591-7DBD-46F3-9184-19D65DE32A42}" srcOrd="2" destOrd="0" presId="urn:microsoft.com/office/officeart/2005/8/layout/cycle8"/>
    <dgm:cxn modelId="{5C3CF71B-4201-409C-A6D8-529C0564635D}" type="presParOf" srcId="{70F28004-8B59-4566-B857-54A9BC875AB9}" destId="{2E81BAE5-A97B-436D-B5BB-078C3FBF0C65}" srcOrd="3" destOrd="0" presId="urn:microsoft.com/office/officeart/2005/8/layout/cycle8"/>
    <dgm:cxn modelId="{39D8B2AE-FF62-43CC-AF24-4F9273DEFDF6}" type="presParOf" srcId="{70F28004-8B59-4566-B857-54A9BC875AB9}" destId="{44194992-738B-4BB1-8E67-9C862F0AA488}" srcOrd="4" destOrd="0" presId="urn:microsoft.com/office/officeart/2005/8/layout/cycle8"/>
    <dgm:cxn modelId="{B65E4366-C775-47F5-8350-43DDFD515C16}" type="presParOf" srcId="{70F28004-8B59-4566-B857-54A9BC875AB9}" destId="{31B76830-DD8F-4331-8E81-663EB73B5D35}" srcOrd="5" destOrd="0" presId="urn:microsoft.com/office/officeart/2005/8/layout/cycle8"/>
    <dgm:cxn modelId="{E6CEE3EE-DD02-4394-AB1B-76619DFA27CF}" type="presParOf" srcId="{70F28004-8B59-4566-B857-54A9BC875AB9}" destId="{DDAEE91B-D246-4DD1-B341-4F615EF38FEA}" srcOrd="6" destOrd="0" presId="urn:microsoft.com/office/officeart/2005/8/layout/cycle8"/>
    <dgm:cxn modelId="{46CBE17E-B2DB-431C-B37A-F19B486E0D0D}" type="presParOf" srcId="{70F28004-8B59-4566-B857-54A9BC875AB9}" destId="{B6AB8CB4-F640-4603-B8AE-6134193CF195}" srcOrd="7" destOrd="0" presId="urn:microsoft.com/office/officeart/2005/8/layout/cycle8"/>
    <dgm:cxn modelId="{4D0941FF-F9F8-4A63-8C74-42B73D464664}" type="presParOf" srcId="{70F28004-8B59-4566-B857-54A9BC875AB9}" destId="{ADE86EEC-29D1-46B2-BB08-7C850AF1774D}" srcOrd="8" destOrd="0" presId="urn:microsoft.com/office/officeart/2005/8/layout/cycle8"/>
    <dgm:cxn modelId="{76C9BCF6-EDEE-4FCC-AB78-6675E1D65DC3}" type="presParOf" srcId="{70F28004-8B59-4566-B857-54A9BC875AB9}" destId="{05DEAF31-7D7C-476C-9AED-1C44DE02D03F}" srcOrd="9" destOrd="0" presId="urn:microsoft.com/office/officeart/2005/8/layout/cycle8"/>
    <dgm:cxn modelId="{FBC1F77B-57A7-43EB-BB9B-26D7DB000279}" type="presParOf" srcId="{70F28004-8B59-4566-B857-54A9BC875AB9}" destId="{6BB6C5C8-2BCA-4B4C-93CA-287BA96692E6}" srcOrd="10" destOrd="0" presId="urn:microsoft.com/office/officeart/2005/8/layout/cycle8"/>
    <dgm:cxn modelId="{B92ED3A8-DA75-4360-8E66-870C7801922E}" type="presParOf" srcId="{70F28004-8B59-4566-B857-54A9BC875AB9}" destId="{E0D4055F-776E-4EE1-823F-7EC981C0D7D7}" srcOrd="11" destOrd="0" presId="urn:microsoft.com/office/officeart/2005/8/layout/cycle8"/>
    <dgm:cxn modelId="{FB598C15-9AD5-4495-A624-9ABC5B92ACAA}" type="presParOf" srcId="{70F28004-8B59-4566-B857-54A9BC875AB9}" destId="{F7FA8EEC-0DA1-4451-B6BC-5006E999507F}" srcOrd="12" destOrd="0" presId="urn:microsoft.com/office/officeart/2005/8/layout/cycle8"/>
    <dgm:cxn modelId="{4D2A66A5-1373-4E96-97BB-DC86C8E357E8}" type="presParOf" srcId="{70F28004-8B59-4566-B857-54A9BC875AB9}" destId="{616602C9-94BA-4B30-9220-FD4E1DD543B1}" srcOrd="13" destOrd="0" presId="urn:microsoft.com/office/officeart/2005/8/layout/cycle8"/>
    <dgm:cxn modelId="{387BB800-5208-4934-B168-92BC44593D1B}" type="presParOf" srcId="{70F28004-8B59-4566-B857-54A9BC875AB9}" destId="{127DA590-4155-4BC0-9575-A87337B1954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F175F-DB0A-4FA9-A822-2E2A40A3F9BC}">
      <dsp:nvSpPr>
        <dsp:cNvPr id="0" name=""/>
        <dsp:cNvSpPr/>
      </dsp:nvSpPr>
      <dsp:spPr>
        <a:xfrm>
          <a:off x="1103064" y="232499"/>
          <a:ext cx="3004606" cy="300460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Skills</a:t>
          </a:r>
        </a:p>
      </dsp:txBody>
      <dsp:txXfrm>
        <a:off x="2686563" y="869189"/>
        <a:ext cx="1073073" cy="894228"/>
      </dsp:txXfrm>
    </dsp:sp>
    <dsp:sp modelId="{44194992-738B-4BB1-8E67-9C862F0AA488}">
      <dsp:nvSpPr>
        <dsp:cNvPr id="0" name=""/>
        <dsp:cNvSpPr/>
      </dsp:nvSpPr>
      <dsp:spPr>
        <a:xfrm>
          <a:off x="1041183" y="339806"/>
          <a:ext cx="3004606" cy="300460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Behaviours</a:t>
          </a:r>
        </a:p>
      </dsp:txBody>
      <dsp:txXfrm>
        <a:off x="1756566" y="2289223"/>
        <a:ext cx="1609610" cy="786920"/>
      </dsp:txXfrm>
    </dsp:sp>
    <dsp:sp modelId="{ADE86EEC-29D1-46B2-BB08-7C850AF1774D}">
      <dsp:nvSpPr>
        <dsp:cNvPr id="0" name=""/>
        <dsp:cNvSpPr/>
      </dsp:nvSpPr>
      <dsp:spPr>
        <a:xfrm>
          <a:off x="979303" y="232499"/>
          <a:ext cx="3004606" cy="300460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Knowledge</a:t>
          </a:r>
        </a:p>
      </dsp:txBody>
      <dsp:txXfrm>
        <a:off x="1327336" y="869189"/>
        <a:ext cx="1073073" cy="894228"/>
      </dsp:txXfrm>
    </dsp:sp>
    <dsp:sp modelId="{F7FA8EEC-0DA1-4451-B6BC-5006E999507F}">
      <dsp:nvSpPr>
        <dsp:cNvPr id="0" name=""/>
        <dsp:cNvSpPr/>
      </dsp:nvSpPr>
      <dsp:spPr>
        <a:xfrm>
          <a:off x="917313" y="46499"/>
          <a:ext cx="3376604" cy="337660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6602C9-94BA-4B30-9220-FD4E1DD543B1}">
      <dsp:nvSpPr>
        <dsp:cNvPr id="0" name=""/>
        <dsp:cNvSpPr/>
      </dsp:nvSpPr>
      <dsp:spPr>
        <a:xfrm>
          <a:off x="855184" y="153617"/>
          <a:ext cx="3376604" cy="337660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7DA590-4155-4BC0-9575-A87337B1954C}">
      <dsp:nvSpPr>
        <dsp:cNvPr id="0" name=""/>
        <dsp:cNvSpPr/>
      </dsp:nvSpPr>
      <dsp:spPr>
        <a:xfrm>
          <a:off x="793055" y="46499"/>
          <a:ext cx="3376604" cy="337660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733CA-FFE4-4B5C-A7FA-7324FD13FA1F}" type="datetimeFigureOut">
              <a:rPr lang="en-GB" smtClean="0"/>
              <a:t>11/05/2022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04AFF-FD18-4F27-A46C-DFA60910FE75}" type="slidenum">
              <a:rPr lang="en-GB" smtClean="0"/>
              <a:t>‹#›</a:t>
            </a:fld>
            <a:endParaRPr lang="en-GB"/>
          </a:p>
        </p:txBody>
      </p:sp>
    </p:spTree>
    <p:extLst>
      <p:ext uri="{BB962C8B-B14F-4D97-AF65-F5344CB8AC3E}">
        <p14:creationId xmlns:p14="http://schemas.microsoft.com/office/powerpoint/2010/main" val="251461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1200" b="1" dirty="0"/>
              <a:t>- </a:t>
            </a:r>
            <a:r>
              <a:rPr lang="en-GB" sz="1200" b="0" dirty="0"/>
              <a:t>Leading national training company </a:t>
            </a:r>
          </a:p>
          <a:p>
            <a:pPr>
              <a:lnSpc>
                <a:spcPct val="90000"/>
              </a:lnSpc>
            </a:pPr>
            <a:r>
              <a:rPr lang="en-GB" sz="1200" b="0" dirty="0"/>
              <a:t>- Co-design and deliver large-scale</a:t>
            </a:r>
            <a:r>
              <a:rPr lang="en-GB" sz="1200" b="0" baseline="0" dirty="0"/>
              <a:t> bespoke apprenticeships programmes</a:t>
            </a:r>
          </a:p>
          <a:p>
            <a:pPr>
              <a:lnSpc>
                <a:spcPct val="90000"/>
              </a:lnSpc>
            </a:pPr>
            <a:r>
              <a:rPr lang="en-GB" sz="1200" b="0" baseline="0" dirty="0"/>
              <a:t>- Understand business needs and work with employers to design and deliver apprenticeships which are relevant to what they want to achieve </a:t>
            </a:r>
            <a:endParaRPr lang="en-GB" sz="1200" b="0" dirty="0"/>
          </a:p>
          <a:p>
            <a:pPr>
              <a:lnSpc>
                <a:spcPct val="90000"/>
              </a:lnSpc>
            </a:pPr>
            <a:endParaRPr lang="en-GB" sz="1200" b="1" dirty="0"/>
          </a:p>
          <a:p>
            <a:pPr>
              <a:lnSpc>
                <a:spcPct val="90000"/>
              </a:lnSpc>
            </a:pPr>
            <a:r>
              <a:rPr lang="en-GB" sz="1200" b="1" dirty="0"/>
              <a:t>WINNER: </a:t>
            </a:r>
            <a:r>
              <a:rPr lang="en-GB" sz="1200" b="0" dirty="0" err="1"/>
              <a:t>Tes</a:t>
            </a:r>
            <a:r>
              <a:rPr lang="en-GB" sz="1200" b="0" dirty="0"/>
              <a:t> ‘Apprenticeship Programme of the Year’ at </a:t>
            </a:r>
            <a:r>
              <a:rPr lang="en-GB" sz="1200" b="0" dirty="0" err="1"/>
              <a:t>Tes</a:t>
            </a:r>
            <a:r>
              <a:rPr lang="en-GB" sz="1200" b="0" dirty="0"/>
              <a:t> FE Awards 2020 for NDT</a:t>
            </a:r>
          </a:p>
          <a:p>
            <a:pPr>
              <a:lnSpc>
                <a:spcPct val="90000"/>
              </a:lnSpc>
            </a:pPr>
            <a:r>
              <a:rPr lang="en-GB" sz="1200" b="1" dirty="0"/>
              <a:t>WINNER: </a:t>
            </a:r>
            <a:r>
              <a:rPr lang="en-GB" sz="1200" dirty="0" err="1"/>
              <a:t>Tes</a:t>
            </a:r>
            <a:r>
              <a:rPr lang="en-GB" sz="1200" dirty="0"/>
              <a:t> FE AWARDS 2019 “Training Provider of the Year” </a:t>
            </a:r>
          </a:p>
          <a:p>
            <a:pPr marL="0" indent="354013">
              <a:lnSpc>
                <a:spcPct val="90000"/>
              </a:lnSpc>
              <a:buNone/>
            </a:pPr>
            <a:endParaRPr lang="en-GB" sz="1000" dirty="0"/>
          </a:p>
          <a:p>
            <a:endParaRPr lang="en-GB" dirty="0"/>
          </a:p>
        </p:txBody>
      </p:sp>
      <p:sp>
        <p:nvSpPr>
          <p:cNvPr id="4" name="Slide Number Placeholder 3"/>
          <p:cNvSpPr>
            <a:spLocks noGrp="1"/>
          </p:cNvSpPr>
          <p:nvPr>
            <p:ph type="sldNum" sz="quarter" idx="10"/>
          </p:nvPr>
        </p:nvSpPr>
        <p:spPr/>
        <p:txBody>
          <a:bodyPr/>
          <a:lstStyle/>
          <a:p>
            <a:fld id="{AC4D3026-75D4-4B86-BEF6-4B16F103BC22}" type="slidenum">
              <a:rPr lang="en-GB" smtClean="0"/>
              <a:t>3</a:t>
            </a:fld>
            <a:endParaRPr lang="en-GB"/>
          </a:p>
        </p:txBody>
      </p:sp>
    </p:spTree>
    <p:extLst>
      <p:ext uri="{BB962C8B-B14F-4D97-AF65-F5344CB8AC3E}">
        <p14:creationId xmlns:p14="http://schemas.microsoft.com/office/powerpoint/2010/main" val="223506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04AFF-FD18-4F27-A46C-DFA60910FE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9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apprenticeship consists of 2 main components the standard and functional skills</a:t>
            </a:r>
          </a:p>
          <a:p>
            <a:endParaRPr lang="en-GB" dirty="0"/>
          </a:p>
        </p:txBody>
      </p:sp>
      <p:sp>
        <p:nvSpPr>
          <p:cNvPr id="4" name="Slide Number Placeholder 3"/>
          <p:cNvSpPr>
            <a:spLocks noGrp="1"/>
          </p:cNvSpPr>
          <p:nvPr>
            <p:ph type="sldNum" sz="quarter" idx="5"/>
          </p:nvPr>
        </p:nvSpPr>
        <p:spPr/>
        <p:txBody>
          <a:bodyPr/>
          <a:lstStyle/>
          <a:p>
            <a:fld id="{4BB04AFF-FD18-4F27-A46C-DFA60910FE75}" type="slidenum">
              <a:rPr lang="en-GB" smtClean="0"/>
              <a:t>6</a:t>
            </a:fld>
            <a:endParaRPr lang="en-GB"/>
          </a:p>
        </p:txBody>
      </p:sp>
    </p:spTree>
    <p:extLst>
      <p:ext uri="{BB962C8B-B14F-4D97-AF65-F5344CB8AC3E}">
        <p14:creationId xmlns:p14="http://schemas.microsoft.com/office/powerpoint/2010/main" val="372189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Training sessions will be scheduled in advance, giving you the opportunity to plan ahead. If you are unable to attend a planned training session, you can either identify and attend that session on the wider remote delivery schedule, which your trainer will provide you with, or you can view the relevant video in the ‘course’ materials on OneFile.  Whatever format you use, you must update your OneFile learning journal to reflect on what you learnt, which we’ll look at in the next section.</a:t>
            </a:r>
          </a:p>
          <a:p>
            <a:endParaRPr lang="en-GB" dirty="0"/>
          </a:p>
          <a:p>
            <a:r>
              <a:rPr lang="en-GB" dirty="0"/>
              <a:t>Progress reviews will be planned in advance on OneFile and will take place every 12 weeks, involving you, your manager/mentor and your trainer. This is a great opportunity to share your successes and challenges and to ensure all parties are on the same page with regards to your progress towards gateway. Gateway being the 12 or 30 month mark at which point you should have completed all the work for your apprenticeship required up to that point, (as for ODM you’ll then be required to work on your project) and your manager confirms that you are capable in your role, that you’ve completed all the work required for your apprenticeship and you can now proceed to your EPA to determine your final grade.</a:t>
            </a:r>
          </a:p>
          <a:p>
            <a:endParaRPr lang="en-GB" dirty="0"/>
          </a:p>
        </p:txBody>
      </p:sp>
      <p:sp>
        <p:nvSpPr>
          <p:cNvPr id="4" name="Slide Number Placeholder 3"/>
          <p:cNvSpPr>
            <a:spLocks noGrp="1"/>
          </p:cNvSpPr>
          <p:nvPr>
            <p:ph type="sldNum" sz="quarter" idx="5"/>
          </p:nvPr>
        </p:nvSpPr>
        <p:spPr/>
        <p:txBody>
          <a:bodyPr/>
          <a:lstStyle/>
          <a:p>
            <a:fld id="{4BB04AFF-FD18-4F27-A46C-DFA60910FE75}" type="slidenum">
              <a:rPr lang="en-GB" smtClean="0"/>
              <a:t>8</a:t>
            </a:fld>
            <a:endParaRPr lang="en-GB"/>
          </a:p>
        </p:txBody>
      </p:sp>
    </p:spTree>
    <p:extLst>
      <p:ext uri="{BB962C8B-B14F-4D97-AF65-F5344CB8AC3E}">
        <p14:creationId xmlns:p14="http://schemas.microsoft.com/office/powerpoint/2010/main" val="118722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of a delivery model shows the monthly activities and reoccurring activities, such as 3 way progress reviews. </a:t>
            </a:r>
          </a:p>
        </p:txBody>
      </p:sp>
      <p:sp>
        <p:nvSpPr>
          <p:cNvPr id="4" name="Slide Number Placeholder 3"/>
          <p:cNvSpPr>
            <a:spLocks noGrp="1"/>
          </p:cNvSpPr>
          <p:nvPr>
            <p:ph type="sldNum" sz="quarter" idx="5"/>
          </p:nvPr>
        </p:nvSpPr>
        <p:spPr/>
        <p:txBody>
          <a:bodyPr/>
          <a:lstStyle/>
          <a:p>
            <a:fld id="{4BB04AFF-FD18-4F27-A46C-DFA60910FE75}" type="slidenum">
              <a:rPr lang="en-GB" smtClean="0"/>
              <a:t>11</a:t>
            </a:fld>
            <a:endParaRPr lang="en-GB"/>
          </a:p>
        </p:txBody>
      </p:sp>
    </p:spTree>
    <p:extLst>
      <p:ext uri="{BB962C8B-B14F-4D97-AF65-F5344CB8AC3E}">
        <p14:creationId xmlns:p14="http://schemas.microsoft.com/office/powerpoint/2010/main" val="76561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Explain OneFile system and benefits.  E-portfolio, tracking performance for both learner and line manager. If learners attend all online sessions and on site visits then progress should be consistent</a:t>
            </a:r>
          </a:p>
        </p:txBody>
      </p:sp>
      <p:sp>
        <p:nvSpPr>
          <p:cNvPr id="4" name="Slide Number Placeholder 3"/>
          <p:cNvSpPr>
            <a:spLocks noGrp="1"/>
          </p:cNvSpPr>
          <p:nvPr>
            <p:ph type="sldNum" sz="quarter" idx="10"/>
          </p:nvPr>
        </p:nvSpPr>
        <p:spPr/>
        <p:txBody>
          <a:bodyPr/>
          <a:lstStyle/>
          <a:p>
            <a:fld id="{353F9DDD-B720-4923-A188-F1E080F77770}" type="slidenum">
              <a:rPr lang="en-GB" smtClean="0"/>
              <a:t>13</a:t>
            </a:fld>
            <a:endParaRPr lang="en-GB" dirty="0"/>
          </a:p>
        </p:txBody>
      </p:sp>
    </p:spTree>
    <p:extLst>
      <p:ext uri="{BB962C8B-B14F-4D97-AF65-F5344CB8AC3E}">
        <p14:creationId xmlns:p14="http://schemas.microsoft.com/office/powerpoint/2010/main" val="407913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Courses</a:t>
            </a:r>
          </a:p>
        </p:txBody>
      </p:sp>
      <p:sp>
        <p:nvSpPr>
          <p:cNvPr id="4" name="Slide Number Placeholder 3"/>
          <p:cNvSpPr>
            <a:spLocks noGrp="1"/>
          </p:cNvSpPr>
          <p:nvPr>
            <p:ph type="sldNum" sz="quarter" idx="5"/>
          </p:nvPr>
        </p:nvSpPr>
        <p:spPr/>
        <p:txBody>
          <a:bodyPr/>
          <a:lstStyle/>
          <a:p>
            <a:fld id="{4BB04AFF-FD18-4F27-A46C-DFA60910FE75}" type="slidenum">
              <a:rPr lang="en-GB" smtClean="0"/>
              <a:t>15</a:t>
            </a:fld>
            <a:endParaRPr lang="en-GB"/>
          </a:p>
        </p:txBody>
      </p:sp>
    </p:spTree>
    <p:extLst>
      <p:ext uri="{BB962C8B-B14F-4D97-AF65-F5344CB8AC3E}">
        <p14:creationId xmlns:p14="http://schemas.microsoft.com/office/powerpoint/2010/main" val="4274596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 page Layout">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EB3FAE22-9733-4BA1-90DC-16E1082F4455}"/>
              </a:ext>
            </a:extLst>
          </p:cNvPr>
          <p:cNvPicPr>
            <a:picLocks noChangeAspect="1"/>
          </p:cNvPicPr>
          <p:nvPr/>
        </p:nvPicPr>
        <p:blipFill rotWithShape="1">
          <a:blip r:embed="rId2">
            <a:extLst>
              <a:ext uri="{28A0092B-C50C-407E-A947-70E740481C1C}">
                <a14:useLocalDpi xmlns:a14="http://schemas.microsoft.com/office/drawing/2010/main" val="0"/>
              </a:ext>
            </a:extLst>
          </a:blip>
          <a:srcRect l="67642" t="64696" b="11908"/>
          <a:stretch/>
        </p:blipFill>
        <p:spPr>
          <a:xfrm>
            <a:off x="0" y="749383"/>
            <a:ext cx="9144000" cy="1021178"/>
          </a:xfrm>
          <a:prstGeom prst="rect">
            <a:avLst/>
          </a:prstGeom>
        </p:spPr>
      </p:pic>
      <p:sp>
        <p:nvSpPr>
          <p:cNvPr id="2" name="Title 1"/>
          <p:cNvSpPr>
            <a:spLocks noGrp="1"/>
          </p:cNvSpPr>
          <p:nvPr>
            <p:ph type="title"/>
          </p:nvPr>
        </p:nvSpPr>
        <p:spPr>
          <a:xfrm>
            <a:off x="628649" y="80416"/>
            <a:ext cx="6886683" cy="875594"/>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C2F9EFFA-41B9-487D-8142-7AE9A433DA7C}" type="datetimeFigureOut">
              <a:rPr lang="en-GB" smtClean="0"/>
              <a:t>11/05/2022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A0AE74-FCB2-435A-AFFE-22566C9B1F9A}" type="slidenum">
              <a:rPr lang="en-GB" smtClean="0"/>
              <a:t>‹#›</a:t>
            </a:fld>
            <a:endParaRPr lang="en-GB"/>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49439"/>
            <a:ext cx="9182100" cy="278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a:extLst>
              <a:ext uri="{FF2B5EF4-FFF2-40B4-BE49-F238E27FC236}">
                <a16:creationId xmlns:a16="http://schemas.microsoft.com/office/drawing/2014/main" id="{9DD66887-6B56-434F-9B94-190EF636BC2C}"/>
              </a:ext>
            </a:extLst>
          </p:cNvPr>
          <p:cNvPicPr>
            <a:picLocks noChangeAspect="1"/>
          </p:cNvPicPr>
          <p:nvPr/>
        </p:nvPicPr>
        <p:blipFill rotWithShape="1">
          <a:blip r:embed="rId2">
            <a:extLst>
              <a:ext uri="{28A0092B-C50C-407E-A947-70E740481C1C}">
                <a14:useLocalDpi xmlns:a14="http://schemas.microsoft.com/office/drawing/2010/main" val="0"/>
              </a:ext>
            </a:extLst>
          </a:blip>
          <a:srcRect t="629" r="97358" b="84528"/>
          <a:stretch/>
        </p:blipFill>
        <p:spPr>
          <a:xfrm>
            <a:off x="2" y="5"/>
            <a:ext cx="241540" cy="763439"/>
          </a:xfrm>
          <a:prstGeom prst="rect">
            <a:avLst/>
          </a:prstGeom>
        </p:spPr>
      </p:pic>
      <p:grpSp>
        <p:nvGrpSpPr>
          <p:cNvPr id="9" name="Group 8"/>
          <p:cNvGrpSpPr/>
          <p:nvPr/>
        </p:nvGrpSpPr>
        <p:grpSpPr>
          <a:xfrm>
            <a:off x="0" y="4444761"/>
            <a:ext cx="9153483" cy="698740"/>
            <a:chOff x="0" y="5926347"/>
            <a:chExt cx="9153482" cy="931653"/>
          </a:xfrm>
        </p:grpSpPr>
        <p:sp>
          <p:nvSpPr>
            <p:cNvPr id="10" name="Rectangle 9">
              <a:extLst>
                <a:ext uri="{FF2B5EF4-FFF2-40B4-BE49-F238E27FC236}">
                  <a16:creationId xmlns:a16="http://schemas.microsoft.com/office/drawing/2014/main" id="{59EE9460-404B-492E-9F6E-715B80B4EA30}"/>
                </a:ext>
              </a:extLst>
            </p:cNvPr>
            <p:cNvSpPr/>
            <p:nvPr/>
          </p:nvSpPr>
          <p:spPr>
            <a:xfrm>
              <a:off x="0" y="5926347"/>
              <a:ext cx="9153482" cy="931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Content Placeholder 4">
              <a:extLst>
                <a:ext uri="{FF2B5EF4-FFF2-40B4-BE49-F238E27FC236}">
                  <a16:creationId xmlns:a16="http://schemas.microsoft.com/office/drawing/2014/main" id="{671FDB08-6013-4D1F-80A3-D0232A6D1951}"/>
                </a:ext>
              </a:extLst>
            </p:cNvPr>
            <p:cNvPicPr>
              <a:picLocks noChangeAspect="1"/>
            </p:cNvPicPr>
            <p:nvPr/>
          </p:nvPicPr>
          <p:blipFill rotWithShape="1">
            <a:blip r:embed="rId2">
              <a:extLst>
                <a:ext uri="{28A0092B-C50C-407E-A947-70E740481C1C}">
                  <a14:useLocalDpi xmlns:a14="http://schemas.microsoft.com/office/drawing/2010/main" val="0"/>
                </a:ext>
              </a:extLst>
            </a:blip>
            <a:srcRect t="87086" r="14717"/>
            <a:stretch/>
          </p:blipFill>
          <p:spPr>
            <a:xfrm>
              <a:off x="437881" y="6012251"/>
              <a:ext cx="6029864" cy="68480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2721" y="6095789"/>
              <a:ext cx="884719" cy="601269"/>
            </a:xfrm>
            <a:prstGeom prst="rect">
              <a:avLst/>
            </a:prstGeom>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1441" y="6012251"/>
              <a:ext cx="20002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13">
            <a:extLst>
              <a:ext uri="{FF2B5EF4-FFF2-40B4-BE49-F238E27FC236}">
                <a16:creationId xmlns:a16="http://schemas.microsoft.com/office/drawing/2014/main" id="{B16EAF4A-2405-4C12-B0B5-D11A0153F22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887"/>
          <a:stretch/>
        </p:blipFill>
        <p:spPr>
          <a:xfrm>
            <a:off x="7515333" y="154546"/>
            <a:ext cx="1510243" cy="594836"/>
          </a:xfrm>
          <a:prstGeom prst="rect">
            <a:avLst/>
          </a:prstGeom>
        </p:spPr>
      </p:pic>
    </p:spTree>
    <p:extLst>
      <p:ext uri="{BB962C8B-B14F-4D97-AF65-F5344CB8AC3E}">
        <p14:creationId xmlns:p14="http://schemas.microsoft.com/office/powerpoint/2010/main" val="25094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3" y="740574"/>
            <a:ext cx="4629151"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4"/>
            <a:ext cx="2949179" cy="285869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9EFFA-41B9-487D-8142-7AE9A433DA7C}"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2666838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3" y="740574"/>
            <a:ext cx="4629151" cy="3655219"/>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4"/>
            <a:ext cx="2949179" cy="285869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9EFFA-41B9-487D-8142-7AE9A433DA7C}"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878703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
        <p:nvSpPr>
          <p:cNvPr id="7" name="Title 1"/>
          <p:cNvSpPr>
            <a:spLocks noGrp="1"/>
          </p:cNvSpPr>
          <p:nvPr>
            <p:ph type="title" hasCustomPrompt="1"/>
          </p:nvPr>
        </p:nvSpPr>
        <p:spPr>
          <a:xfrm>
            <a:off x="250167" y="273845"/>
            <a:ext cx="8652295" cy="431364"/>
          </a:xfrm>
        </p:spPr>
        <p:txBody>
          <a:bodyPr>
            <a:normAutofit/>
          </a:bodyPr>
          <a:lstStyle>
            <a:lvl1pPr>
              <a:defRPr lang="en-US" sz="3200" b="1" kern="1200" dirty="0">
                <a:solidFill>
                  <a:srgbClr val="6DB2E2"/>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1005453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8"/>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8"/>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783024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09"/>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90" y="3442099"/>
            <a:ext cx="7886700" cy="112514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947114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8DC63F"/>
              </a:buClr>
              <a:defRPr sz="2100"/>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2471714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8DC63F"/>
              </a:buClr>
              <a:defRPr sz="2100">
                <a:solidFill>
                  <a:schemeClr val="tx1"/>
                </a:solidFill>
              </a:defRPr>
            </a:lvl1pPr>
            <a:lvl2pPr>
              <a:buClr>
                <a:srgbClr val="8DC63F"/>
              </a:buClr>
              <a:defRPr>
                <a:solidFill>
                  <a:schemeClr val="tx1"/>
                </a:solidFill>
              </a:defRPr>
            </a:lvl2pPr>
            <a:lvl3pPr>
              <a:buClr>
                <a:srgbClr val="8DC63F"/>
              </a:buClr>
              <a:defRPr>
                <a:solidFill>
                  <a:schemeClr val="tx1"/>
                </a:solidFill>
              </a:defRPr>
            </a:lvl3pPr>
            <a:lvl4pPr>
              <a:buClr>
                <a:srgbClr val="8DC63F"/>
              </a:buClr>
              <a:defRPr>
                <a:solidFill>
                  <a:schemeClr val="tx1"/>
                </a:solidFill>
              </a:defRPr>
            </a:lvl4pPr>
            <a:lvl5pPr>
              <a:buClr>
                <a:srgbClr val="8DC63F"/>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3536619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solidFill>
                  <a:srgbClr val="6BB0E1"/>
                </a:solidFill>
              </a:defRPr>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2167730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Content Placeholder 2"/>
          <p:cNvSpPr>
            <a:spLocks noGrp="1"/>
          </p:cNvSpPr>
          <p:nvPr>
            <p:ph idx="1"/>
          </p:nvPr>
        </p:nvSpPr>
        <p:spPr>
          <a:xfrm>
            <a:off x="628650" y="1285231"/>
            <a:ext cx="7886700" cy="3263504"/>
          </a:xfrm>
        </p:spPr>
        <p:txBody>
          <a:bodyPr/>
          <a:lstStyle>
            <a:lvl1pPr>
              <a:buClr>
                <a:srgbClr val="8DC63F"/>
              </a:buClr>
              <a:defRPr sz="2100"/>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2140567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2903" y="1701401"/>
            <a:ext cx="5198194" cy="622220"/>
          </a:xfrm>
        </p:spPr>
        <p:txBody>
          <a:bodyPr anchor="b"/>
          <a:lstStyle>
            <a:lvl1pPr algn="ctr">
              <a:defRPr sz="3375">
                <a:solidFill>
                  <a:srgbClr val="6BB0E1"/>
                </a:solidFill>
              </a:defRPr>
            </a:lvl1pPr>
          </a:lstStyle>
          <a:p>
            <a:r>
              <a:rPr lang="en-US"/>
              <a:t>Click to edit Master title style</a:t>
            </a:r>
          </a:p>
        </p:txBody>
      </p:sp>
      <p:sp>
        <p:nvSpPr>
          <p:cNvPr id="3" name="Text Placeholder 2"/>
          <p:cNvSpPr>
            <a:spLocks noGrp="1"/>
          </p:cNvSpPr>
          <p:nvPr>
            <p:ph type="body" idx="1"/>
          </p:nvPr>
        </p:nvSpPr>
        <p:spPr>
          <a:xfrm>
            <a:off x="628650" y="2819880"/>
            <a:ext cx="7886700" cy="1125140"/>
          </a:xfrm>
        </p:spPr>
        <p:txBody>
          <a:bodyPr>
            <a:normAutofit/>
          </a:bodyPr>
          <a:lstStyle>
            <a:lvl1pPr marL="0" indent="0" algn="ctr">
              <a:buNone/>
              <a:defRPr sz="180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05615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b="1">
                <a:solidFill>
                  <a:srgbClr val="00B0F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965265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F9EFFA-41B9-487D-8142-7AE9A433DA7C}"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3358340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lvl1pPr>
              <a:defRPr>
                <a:solidFill>
                  <a:srgbClr val="6BB0E1"/>
                </a:solidFill>
              </a:defRPr>
            </a:lvl1p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0">
                <a:solidFill>
                  <a:srgbClr val="6BB0E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350" b="0">
                <a:solidFill>
                  <a:srgbClr val="6BB0E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F9EFFA-41B9-487D-8142-7AE9A433DA7C}" type="datetimeFigureOut">
              <a:rPr lang="en-GB" smtClean="0"/>
              <a:t>11/05/2022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3932845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2F9EFFA-41B9-487D-8142-7AE9A433DA7C}" type="datetimeFigureOut">
              <a:rPr lang="en-GB" smtClean="0"/>
              <a:t>11/05/2022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3691079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9EFFA-41B9-487D-8142-7AE9A433DA7C}" type="datetimeFigureOut">
              <a:rPr lang="en-GB" smtClean="0"/>
              <a:t>11/05/2022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035143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solidFill>
                  <a:srgbClr val="6BB0E1"/>
                </a:solidFill>
              </a:defRPr>
            </a:lvl1pPr>
          </a:lstStyle>
          <a:p>
            <a:r>
              <a:rPr lang="en-US"/>
              <a:t>Click to edit Master title style</a:t>
            </a:r>
          </a:p>
        </p:txBody>
      </p:sp>
      <p:sp>
        <p:nvSpPr>
          <p:cNvPr id="3" name="Content Placeholder 2"/>
          <p:cNvSpPr>
            <a:spLocks noGrp="1"/>
          </p:cNvSpPr>
          <p:nvPr>
            <p:ph idx="1"/>
          </p:nvPr>
        </p:nvSpPr>
        <p:spPr>
          <a:xfrm>
            <a:off x="3887391" y="740571"/>
            <a:ext cx="4629150" cy="3655219"/>
          </a:xfrm>
        </p:spPr>
        <p:txBody>
          <a:bodyPr/>
          <a:lstStyle>
            <a:lvl1pPr>
              <a:buClr>
                <a:srgbClr val="8DC63F"/>
              </a:buClr>
              <a:defRPr sz="1800"/>
            </a:lvl1pPr>
            <a:lvl2pPr>
              <a:buClr>
                <a:srgbClr val="8DC63F"/>
              </a:buClr>
              <a:defRPr sz="1575"/>
            </a:lvl2pPr>
            <a:lvl3pPr>
              <a:buClr>
                <a:srgbClr val="8DC63F"/>
              </a:buClr>
              <a:defRPr sz="1350"/>
            </a:lvl3pPr>
            <a:lvl4pPr>
              <a:buClr>
                <a:srgbClr val="8DC63F"/>
              </a:buClr>
              <a:defRPr sz="1125"/>
            </a:lvl4pPr>
            <a:lvl5pPr>
              <a:buClr>
                <a:srgbClr val="8DC63F"/>
              </a:buCl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2F9EFFA-41B9-487D-8142-7AE9A433DA7C}"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843904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solidFill>
                  <a:srgbClr val="6BB0E1"/>
                </a:solidFill>
              </a:defRPr>
            </a:lvl1pPr>
          </a:lstStyle>
          <a:p>
            <a:r>
              <a:rPr lang="en-US"/>
              <a:t>Click to edit Master title style</a:t>
            </a:r>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2F9EFFA-41B9-487D-8142-7AE9A433DA7C}"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91912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36552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lvl1pPr>
              <a:defRPr>
                <a:solidFill>
                  <a:srgbClr val="6BB0E1"/>
                </a:solidFill>
              </a:defRPr>
            </a:lvl1pPr>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901677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165" y="273845"/>
            <a:ext cx="6626091" cy="431364"/>
          </a:xfrm>
        </p:spPr>
        <p:txBody>
          <a:bodyPr>
            <a:normAutofit/>
          </a:bodyPr>
          <a:lstStyle>
            <a:lvl1pPr>
              <a:defRPr lang="en-US" sz="3200" b="1" kern="1200" dirty="0">
                <a:solidFill>
                  <a:srgbClr val="6DB2E2"/>
                </a:solidFill>
                <a:latin typeface="+mn-lt"/>
                <a:ea typeface="+mn-ea"/>
                <a:cs typeface="+mn-cs"/>
              </a:defRPr>
            </a:lvl1pPr>
          </a:lstStyle>
          <a:p>
            <a:r>
              <a:rPr lang="en-US" dirty="0"/>
              <a:t>Slide title</a:t>
            </a:r>
          </a:p>
        </p:txBody>
      </p:sp>
      <p:sp>
        <p:nvSpPr>
          <p:cNvPr id="3" name="Content Placeholder 2"/>
          <p:cNvSpPr>
            <a:spLocks noGrp="1"/>
          </p:cNvSpPr>
          <p:nvPr>
            <p:ph idx="1"/>
          </p:nvPr>
        </p:nvSpPr>
        <p:spPr>
          <a:xfrm>
            <a:off x="250167" y="1005576"/>
            <a:ext cx="8652295" cy="3361546"/>
          </a:xfrm>
        </p:spPr>
        <p:txBody>
          <a:bodyPr/>
          <a:lstStyle>
            <a:lvl1pPr>
              <a:buClr>
                <a:srgbClr val="99CB51"/>
              </a:buClr>
              <a:defRPr>
                <a:solidFill>
                  <a:schemeClr val="bg2">
                    <a:lumMod val="25000"/>
                  </a:schemeClr>
                </a:solidFill>
              </a:defRPr>
            </a:lvl1pPr>
            <a:lvl2pPr>
              <a:buClr>
                <a:srgbClr val="99CB51"/>
              </a:buClr>
              <a:defRPr>
                <a:solidFill>
                  <a:schemeClr val="bg2">
                    <a:lumMod val="25000"/>
                  </a:schemeClr>
                </a:solidFill>
              </a:defRPr>
            </a:lvl2pPr>
            <a:lvl3pPr>
              <a:buClr>
                <a:srgbClr val="99CB51"/>
              </a:buClr>
              <a:defRPr>
                <a:solidFill>
                  <a:schemeClr val="bg2">
                    <a:lumMod val="25000"/>
                  </a:schemeClr>
                </a:solidFill>
              </a:defRPr>
            </a:lvl3pPr>
            <a:lvl4pPr>
              <a:buClr>
                <a:srgbClr val="99CB51"/>
              </a:buClr>
              <a:defRPr>
                <a:solidFill>
                  <a:schemeClr val="bg2">
                    <a:lumMod val="25000"/>
                  </a:schemeClr>
                </a:solidFill>
              </a:defRPr>
            </a:lvl4pPr>
            <a:lvl5pPr>
              <a:buClr>
                <a:srgbClr val="99CB51"/>
              </a:buClr>
              <a:defRPr>
                <a:solidFill>
                  <a:schemeClr val="bg2">
                    <a:lumMod val="25000"/>
                  </a:schemeClr>
                </a:solidFill>
              </a:defRPr>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2900088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167594"/>
            <a:ext cx="7886700" cy="857398"/>
          </a:xfrm>
        </p:spPr>
        <p:txBody>
          <a:bodyPr anchor="b">
            <a:noAutofit/>
          </a:bodyPr>
          <a:lstStyle>
            <a:lvl1pPr algn="ctr">
              <a:defRPr lang="en-US" sz="6000" b="1" kern="1200" dirty="0">
                <a:solidFill>
                  <a:srgbClr val="00B0F0"/>
                </a:solidFill>
                <a:latin typeface="+mj-lt"/>
                <a:ea typeface="+mj-ea"/>
                <a:cs typeface="+mj-cs"/>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2F9EFFA-41B9-487D-8142-7AE9A433DA7C}"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94711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552" y="1005576"/>
            <a:ext cx="3886200" cy="3456384"/>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016" y="1005575"/>
            <a:ext cx="3886200" cy="3456384"/>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F9EFFA-41B9-487D-8142-7AE9A433DA7C}"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
        <p:nvSpPr>
          <p:cNvPr id="8" name="Title 1"/>
          <p:cNvSpPr>
            <a:spLocks noGrp="1"/>
          </p:cNvSpPr>
          <p:nvPr>
            <p:ph type="title" hasCustomPrompt="1"/>
          </p:nvPr>
        </p:nvSpPr>
        <p:spPr>
          <a:xfrm>
            <a:off x="250167" y="273845"/>
            <a:ext cx="8652295" cy="431364"/>
          </a:xfrm>
        </p:spPr>
        <p:txBody>
          <a:bodyPr>
            <a:normAutofit/>
          </a:bodyPr>
          <a:lstStyle>
            <a:lvl1pPr>
              <a:defRPr lang="en-US" sz="3200" b="1" kern="1200" dirty="0">
                <a:solidFill>
                  <a:srgbClr val="6DB2E2"/>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3158586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757617"/>
            <a:ext cx="3868340" cy="617934"/>
          </a:xfrm>
        </p:spPr>
        <p:txBody>
          <a:bodyPr anchor="b"/>
          <a:lstStyle>
            <a:lvl1pPr marL="0" indent="0">
              <a:buNone/>
              <a:defRPr sz="2400" b="1">
                <a:solidFill>
                  <a:srgbClr val="00B0F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392072"/>
            <a:ext cx="3868340" cy="2961876"/>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4" y="757617"/>
            <a:ext cx="3887391" cy="617934"/>
          </a:xfrm>
        </p:spPr>
        <p:txBody>
          <a:bodyPr anchor="b"/>
          <a:lstStyle>
            <a:lvl1pPr marL="0" indent="0">
              <a:buNone/>
              <a:defRPr lang="en-US" sz="2400" b="1" kern="1200" smtClean="0">
                <a:solidFill>
                  <a:srgbClr val="00B0F0"/>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4" y="1392072"/>
            <a:ext cx="3887391" cy="2961876"/>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9EFFA-41B9-487D-8142-7AE9A433DA7C}" type="datetimeFigureOut">
              <a:rPr lang="en-GB" smtClean="0"/>
              <a:t>11/05/2022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A0AE74-FCB2-435A-AFFE-22566C9B1F9A}" type="slidenum">
              <a:rPr lang="en-GB" smtClean="0"/>
              <a:t>‹#›</a:t>
            </a:fld>
            <a:endParaRPr lang="en-GB"/>
          </a:p>
        </p:txBody>
      </p:sp>
      <p:sp>
        <p:nvSpPr>
          <p:cNvPr id="10" name="Title 1"/>
          <p:cNvSpPr>
            <a:spLocks noGrp="1"/>
          </p:cNvSpPr>
          <p:nvPr>
            <p:ph type="title" hasCustomPrompt="1"/>
          </p:nvPr>
        </p:nvSpPr>
        <p:spPr>
          <a:xfrm>
            <a:off x="250167" y="273845"/>
            <a:ext cx="8652295" cy="431364"/>
          </a:xfrm>
        </p:spPr>
        <p:txBody>
          <a:bodyPr>
            <a:normAutofit/>
          </a:bodyPr>
          <a:lstStyle>
            <a:lvl1pPr>
              <a:defRPr lang="en-US" sz="3200" b="1" kern="1200" dirty="0">
                <a:solidFill>
                  <a:srgbClr val="6DB2E2"/>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1220544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F9EFFA-41B9-487D-8142-7AE9A433DA7C}" type="datetimeFigureOut">
              <a:rPr lang="en-GB" smtClean="0"/>
              <a:t>11/05/2022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A0AE74-FCB2-435A-AFFE-22566C9B1F9A}" type="slidenum">
              <a:rPr lang="en-GB" smtClean="0"/>
              <a:t>‹#›</a:t>
            </a:fld>
            <a:endParaRPr lang="en-GB"/>
          </a:p>
        </p:txBody>
      </p:sp>
      <p:sp>
        <p:nvSpPr>
          <p:cNvPr id="6" name="Title 1"/>
          <p:cNvSpPr>
            <a:spLocks noGrp="1"/>
          </p:cNvSpPr>
          <p:nvPr>
            <p:ph type="title" hasCustomPrompt="1"/>
          </p:nvPr>
        </p:nvSpPr>
        <p:spPr>
          <a:xfrm>
            <a:off x="250167" y="273845"/>
            <a:ext cx="8652295" cy="431364"/>
          </a:xfrm>
        </p:spPr>
        <p:txBody>
          <a:bodyPr>
            <a:normAutofit/>
          </a:bodyPr>
          <a:lstStyle>
            <a:lvl1pPr>
              <a:defRPr lang="en-US" sz="3200" b="1" kern="1200" dirty="0">
                <a:solidFill>
                  <a:srgbClr val="6DB2E2"/>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3335778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ny Question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Any Questions?</a:t>
            </a:r>
            <a:endParaRPr lang="en-GB" dirty="0"/>
          </a:p>
        </p:txBody>
      </p:sp>
      <p:sp>
        <p:nvSpPr>
          <p:cNvPr id="3" name="Date Placeholder 2"/>
          <p:cNvSpPr>
            <a:spLocks noGrp="1"/>
          </p:cNvSpPr>
          <p:nvPr>
            <p:ph type="dt" sz="half" idx="10"/>
          </p:nvPr>
        </p:nvSpPr>
        <p:spPr/>
        <p:txBody>
          <a:bodyPr/>
          <a:lstStyle/>
          <a:p>
            <a:fld id="{C2F9EFFA-41B9-487D-8142-7AE9A433DA7C}" type="datetimeFigureOut">
              <a:rPr lang="en-GB" smtClean="0"/>
              <a:t>11/05/2022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A0AE74-FCB2-435A-AFFE-22566C9B1F9A}" type="slidenum">
              <a:rPr lang="en-GB" smtClean="0"/>
              <a:t>‹#›</a:t>
            </a:fld>
            <a:endParaRPr lang="en-GB"/>
          </a:p>
        </p:txBody>
      </p:sp>
      <p:pic>
        <p:nvPicPr>
          <p:cNvPr id="1026" name="Picture 2" descr="Image result for question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081" y="993533"/>
            <a:ext cx="4580549" cy="343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6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9EFFA-41B9-487D-8142-7AE9A433DA7C}" type="datetimeFigureOut">
              <a:rPr lang="en-GB" smtClean="0"/>
              <a:t>11/05/2022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445780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F9EFFA-41B9-487D-8142-7AE9A433DA7C}" type="datetimeFigureOut">
              <a:rPr lang="en-GB" smtClean="0"/>
              <a:t>11/05/2022</a:t>
            </a:fld>
            <a:endParaRPr lang="en-GB"/>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A0AE74-FCB2-435A-AFFE-22566C9B1F9A}" type="slidenum">
              <a:rPr lang="en-GB" smtClean="0"/>
              <a:t>‹#›</a:t>
            </a:fld>
            <a:endParaRPr lang="en-GB"/>
          </a:p>
        </p:txBody>
      </p:sp>
      <p:pic>
        <p:nvPicPr>
          <p:cNvPr id="7" name="Content Placeholder 4">
            <a:extLst>
              <a:ext uri="{FF2B5EF4-FFF2-40B4-BE49-F238E27FC236}">
                <a16:creationId xmlns:a16="http://schemas.microsoft.com/office/drawing/2014/main" id="{490B234A-7111-4A2E-84CA-B6F85A6DF9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2384"/>
            <a:ext cx="9148237" cy="5145884"/>
          </a:xfrm>
          <a:prstGeom prst="rect">
            <a:avLst/>
          </a:prstGeom>
        </p:spPr>
      </p:pic>
      <p:pic>
        <p:nvPicPr>
          <p:cNvPr id="9" name="Picture 8">
            <a:extLst>
              <a:ext uri="{FF2B5EF4-FFF2-40B4-BE49-F238E27FC236}">
                <a16:creationId xmlns:a16="http://schemas.microsoft.com/office/drawing/2014/main" id="{B16EAF4A-2405-4C12-B0B5-D11A0153F22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6887"/>
          <a:stretch/>
        </p:blipFill>
        <p:spPr>
          <a:xfrm>
            <a:off x="7515333" y="154546"/>
            <a:ext cx="1510243" cy="594836"/>
          </a:xfrm>
          <a:prstGeom prst="rect">
            <a:avLst/>
          </a:prstGeom>
        </p:spPr>
      </p:pic>
      <p:pic>
        <p:nvPicPr>
          <p:cNvPr id="10" name="Content Placeholder 4">
            <a:extLst>
              <a:ext uri="{FF2B5EF4-FFF2-40B4-BE49-F238E27FC236}">
                <a16:creationId xmlns:a16="http://schemas.microsoft.com/office/drawing/2014/main" id="{490B234A-7111-4A2E-84CA-B6F85A6DF9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2384"/>
            <a:ext cx="9148237" cy="5145884"/>
          </a:xfrm>
          <a:prstGeom prst="rect">
            <a:avLst/>
          </a:prstGeom>
        </p:spPr>
      </p:pic>
    </p:spTree>
    <p:extLst>
      <p:ext uri="{BB962C8B-B14F-4D97-AF65-F5344CB8AC3E}">
        <p14:creationId xmlns:p14="http://schemas.microsoft.com/office/powerpoint/2010/main" val="36658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C2F9EFFA-41B9-487D-8142-7AE9A433DA7C}" type="datetimeFigureOut">
              <a:rPr lang="en-GB" smtClean="0"/>
              <a:t>11/05/2022</a:t>
            </a:fld>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66A0AE74-FCB2-435A-AFFE-22566C9B1F9A}" type="slidenum">
              <a:rPr lang="en-GB" smtClean="0"/>
              <a:t>‹#›</a:t>
            </a:fld>
            <a:endParaRPr lang="en-GB"/>
          </a:p>
        </p:txBody>
      </p:sp>
      <p:pic>
        <p:nvPicPr>
          <p:cNvPr id="7" name="Content Placeholder 4">
            <a:extLst>
              <a:ext uri="{FF2B5EF4-FFF2-40B4-BE49-F238E27FC236}">
                <a16:creationId xmlns:a16="http://schemas.microsoft.com/office/drawing/2014/main" id="{41A25AB3-4B15-4AF8-8CB5-AC8D7B9FEE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2384"/>
            <a:ext cx="9148237" cy="5145884"/>
          </a:xfrm>
          <a:prstGeom prst="rect">
            <a:avLst/>
          </a:prstGeom>
        </p:spPr>
      </p:pic>
    </p:spTree>
    <p:extLst>
      <p:ext uri="{BB962C8B-B14F-4D97-AF65-F5344CB8AC3E}">
        <p14:creationId xmlns:p14="http://schemas.microsoft.com/office/powerpoint/2010/main" val="22660759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jpg"/><Relationship Id="rId14" Type="http://schemas.openxmlformats.org/officeDocument/2006/relationships/image" Target="../media/image19.JP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3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4">
            <a:extLst>
              <a:ext uri="{FF2B5EF4-FFF2-40B4-BE49-F238E27FC236}">
                <a16:creationId xmlns:a16="http://schemas.microsoft.com/office/drawing/2014/main" id="{77A02989-33EB-432A-97AA-8265CC168488}"/>
              </a:ext>
            </a:extLst>
          </p:cNvPr>
          <p:cNvPicPr>
            <a:picLocks noChangeAspect="1"/>
          </p:cNvPicPr>
          <p:nvPr/>
        </p:nvPicPr>
        <p:blipFill rotWithShape="1">
          <a:blip r:embed="rId2">
            <a:extLst>
              <a:ext uri="{28A0092B-C50C-407E-A947-70E740481C1C}">
                <a14:useLocalDpi xmlns:a14="http://schemas.microsoft.com/office/drawing/2010/main" val="0"/>
              </a:ext>
            </a:extLst>
          </a:blip>
          <a:srcRect t="15262" b="80839"/>
          <a:stretch/>
        </p:blipFill>
        <p:spPr>
          <a:xfrm>
            <a:off x="0" y="4306172"/>
            <a:ext cx="9144000" cy="239853"/>
          </a:xfrm>
          <a:prstGeom prst="rect">
            <a:avLst/>
          </a:prstGeom>
        </p:spPr>
      </p:pic>
      <p:pic>
        <p:nvPicPr>
          <p:cNvPr id="23" name="Picture 22" descr="A person standing on top of a machine&#10;&#10;Description generated with high confidence">
            <a:extLst>
              <a:ext uri="{FF2B5EF4-FFF2-40B4-BE49-F238E27FC236}">
                <a16:creationId xmlns:a16="http://schemas.microsoft.com/office/drawing/2014/main" id="{7BD468E4-C4C3-4DA7-8949-4BAA7B7B97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01" b="24154"/>
          <a:stretch/>
        </p:blipFill>
        <p:spPr>
          <a:xfrm>
            <a:off x="521215" y="2921086"/>
            <a:ext cx="2741293" cy="1370329"/>
          </a:xfrm>
          <a:prstGeom prst="rect">
            <a:avLst/>
          </a:prstGeom>
        </p:spPr>
      </p:pic>
      <p:pic>
        <p:nvPicPr>
          <p:cNvPr id="17" name="Picture 16" descr="Two people walking down a street&#10;&#10;Description generated with very high confidence">
            <a:extLst>
              <a:ext uri="{FF2B5EF4-FFF2-40B4-BE49-F238E27FC236}">
                <a16:creationId xmlns:a16="http://schemas.microsoft.com/office/drawing/2014/main" id="{7906DF74-054E-49F6-ACBF-C4AEBE9447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9" t="16667" r="7678" b="16237"/>
          <a:stretch/>
        </p:blipFill>
        <p:spPr>
          <a:xfrm>
            <a:off x="5860081" y="2962526"/>
            <a:ext cx="2796901" cy="1338828"/>
          </a:xfrm>
          <a:prstGeom prst="rect">
            <a:avLst/>
          </a:prstGeom>
        </p:spPr>
      </p:pic>
      <p:sp>
        <p:nvSpPr>
          <p:cNvPr id="5" name="Rectangle 4">
            <a:extLst>
              <a:ext uri="{FF2B5EF4-FFF2-40B4-BE49-F238E27FC236}">
                <a16:creationId xmlns:a16="http://schemas.microsoft.com/office/drawing/2014/main" id="{5961A06F-9945-4FDD-A58C-2A652096C56B}"/>
              </a:ext>
            </a:extLst>
          </p:cNvPr>
          <p:cNvSpPr/>
          <p:nvPr/>
        </p:nvSpPr>
        <p:spPr>
          <a:xfrm>
            <a:off x="0" y="0"/>
            <a:ext cx="9143999" cy="304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Content Placeholder 4">
            <a:extLst>
              <a:ext uri="{FF2B5EF4-FFF2-40B4-BE49-F238E27FC236}">
                <a16:creationId xmlns:a16="http://schemas.microsoft.com/office/drawing/2014/main" id="{EB3FAE22-9733-4BA1-90DC-16E1082F4455}"/>
              </a:ext>
            </a:extLst>
          </p:cNvPr>
          <p:cNvPicPr>
            <a:picLocks noChangeAspect="1"/>
          </p:cNvPicPr>
          <p:nvPr/>
        </p:nvPicPr>
        <p:blipFill rotWithShape="1">
          <a:blip r:embed="rId2">
            <a:extLst>
              <a:ext uri="{28A0092B-C50C-407E-A947-70E740481C1C}">
                <a14:useLocalDpi xmlns:a14="http://schemas.microsoft.com/office/drawing/2010/main" val="0"/>
              </a:ext>
            </a:extLst>
          </a:blip>
          <a:srcRect l="67642" t="64696" b="11908"/>
          <a:stretch/>
        </p:blipFill>
        <p:spPr>
          <a:xfrm>
            <a:off x="0" y="786326"/>
            <a:ext cx="9144000" cy="815271"/>
          </a:xfrm>
          <a:prstGeom prst="rect">
            <a:avLst/>
          </a:prstGeom>
        </p:spPr>
      </p:pic>
      <p:sp>
        <p:nvSpPr>
          <p:cNvPr id="7" name="TextBox 6">
            <a:extLst>
              <a:ext uri="{FF2B5EF4-FFF2-40B4-BE49-F238E27FC236}">
                <a16:creationId xmlns:a16="http://schemas.microsoft.com/office/drawing/2014/main" id="{7578FBA7-5799-4A63-9CE2-1066D4A838EB}"/>
              </a:ext>
            </a:extLst>
          </p:cNvPr>
          <p:cNvSpPr txBox="1"/>
          <p:nvPr/>
        </p:nvSpPr>
        <p:spPr>
          <a:xfrm>
            <a:off x="506894" y="895481"/>
            <a:ext cx="6220164" cy="600164"/>
          </a:xfrm>
          <a:prstGeom prst="rect">
            <a:avLst/>
          </a:prstGeom>
          <a:noFill/>
        </p:spPr>
        <p:txBody>
          <a:bodyPr wrap="none" rtlCol="0">
            <a:spAutoFit/>
          </a:bodyPr>
          <a:lstStyle/>
          <a:p>
            <a:r>
              <a:rPr lang="en-GB" sz="3300" dirty="0">
                <a:solidFill>
                  <a:schemeClr val="bg1"/>
                </a:solidFill>
              </a:rPr>
              <a:t>Facilities Services Operative Level 2</a:t>
            </a:r>
          </a:p>
        </p:txBody>
      </p:sp>
      <p:sp>
        <p:nvSpPr>
          <p:cNvPr id="18" name="Rectangle 17">
            <a:extLst>
              <a:ext uri="{FF2B5EF4-FFF2-40B4-BE49-F238E27FC236}">
                <a16:creationId xmlns:a16="http://schemas.microsoft.com/office/drawing/2014/main" id="{59EE9460-404B-492E-9F6E-715B80B4EA30}"/>
              </a:ext>
            </a:extLst>
          </p:cNvPr>
          <p:cNvSpPr/>
          <p:nvPr/>
        </p:nvSpPr>
        <p:spPr>
          <a:xfrm>
            <a:off x="0" y="4444761"/>
            <a:ext cx="9144000" cy="69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1" name="Picture 20">
            <a:extLst>
              <a:ext uri="{FF2B5EF4-FFF2-40B4-BE49-F238E27FC236}">
                <a16:creationId xmlns:a16="http://schemas.microsoft.com/office/drawing/2014/main" id="{79A42679-4457-4263-924E-EC1104A86D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250"/>
          <a:stretch/>
        </p:blipFill>
        <p:spPr>
          <a:xfrm>
            <a:off x="7283348" y="4576168"/>
            <a:ext cx="1501716" cy="509103"/>
          </a:xfrm>
          <a:prstGeom prst="rect">
            <a:avLst/>
          </a:prstGeom>
        </p:spPr>
      </p:pic>
      <p:pic>
        <p:nvPicPr>
          <p:cNvPr id="30" name="Picture 29" descr="A person standing in front of a store&#10;&#10;Description automatically generated">
            <a:extLst>
              <a:ext uri="{FF2B5EF4-FFF2-40B4-BE49-F238E27FC236}">
                <a16:creationId xmlns:a16="http://schemas.microsoft.com/office/drawing/2014/main" id="{B06ED006-8FDB-425B-8998-536449902ED6}"/>
              </a:ext>
            </a:extLst>
          </p:cNvPr>
          <p:cNvPicPr>
            <a:picLocks noChangeAspect="1"/>
          </p:cNvPicPr>
          <p:nvPr/>
        </p:nvPicPr>
        <p:blipFill rotWithShape="1">
          <a:blip r:embed="rId6">
            <a:extLst>
              <a:ext uri="{28A0092B-C50C-407E-A947-70E740481C1C}">
                <a14:useLocalDpi xmlns:a14="http://schemas.microsoft.com/office/drawing/2010/main" val="0"/>
              </a:ext>
            </a:extLst>
          </a:blip>
          <a:srcRect b="13281"/>
          <a:stretch/>
        </p:blipFill>
        <p:spPr>
          <a:xfrm>
            <a:off x="520730" y="1644033"/>
            <a:ext cx="2767958" cy="1350190"/>
          </a:xfrm>
          <a:prstGeom prst="rect">
            <a:avLst/>
          </a:prstGeom>
        </p:spPr>
      </p:pic>
      <p:pic>
        <p:nvPicPr>
          <p:cNvPr id="8" name="Picture 7" descr="A person standing in front of a computer&#10;&#10;Description generated with high confidence">
            <a:extLst>
              <a:ext uri="{FF2B5EF4-FFF2-40B4-BE49-F238E27FC236}">
                <a16:creationId xmlns:a16="http://schemas.microsoft.com/office/drawing/2014/main" id="{6D3DA86A-23E1-4AAC-95AC-896EFE169D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 t="7615" r="-23" b="16050"/>
          <a:stretch/>
        </p:blipFill>
        <p:spPr>
          <a:xfrm>
            <a:off x="3266429" y="1644583"/>
            <a:ext cx="2618284" cy="1350191"/>
          </a:xfrm>
          <a:prstGeom prst="rect">
            <a:avLst/>
          </a:prstGeom>
        </p:spPr>
      </p:pic>
      <p:pic>
        <p:nvPicPr>
          <p:cNvPr id="25" name="Picture 24" descr="A picture containing indoor, person, table, working&#10;&#10;Description generated with very high confidence">
            <a:extLst>
              <a:ext uri="{FF2B5EF4-FFF2-40B4-BE49-F238E27FC236}">
                <a16:creationId xmlns:a16="http://schemas.microsoft.com/office/drawing/2014/main" id="{ABCC4A17-17DE-46A4-8343-752F259E43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5" t="8468" r="325" b="14614"/>
          <a:stretch/>
        </p:blipFill>
        <p:spPr>
          <a:xfrm>
            <a:off x="3253525" y="2994350"/>
            <a:ext cx="2632265" cy="1307003"/>
          </a:xfrm>
          <a:prstGeom prst="rect">
            <a:avLst/>
          </a:prstGeom>
        </p:spPr>
      </p:pic>
      <p:pic>
        <p:nvPicPr>
          <p:cNvPr id="3" name="Picture 2" descr="A close up of a sign&#10;&#10;Description automatically generated">
            <a:extLst>
              <a:ext uri="{FF2B5EF4-FFF2-40B4-BE49-F238E27FC236}">
                <a16:creationId xmlns:a16="http://schemas.microsoft.com/office/drawing/2014/main" id="{E21B069F-74D1-41BC-9DDF-D52B478C3C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5053" y="4615598"/>
            <a:ext cx="581601" cy="4550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2DEAFAF5-5BF7-4D12-9EE2-E206BF15BA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3741" y="4615598"/>
            <a:ext cx="344696" cy="455000"/>
          </a:xfrm>
          <a:prstGeom prst="rect">
            <a:avLst/>
          </a:prstGeom>
        </p:spPr>
      </p:pic>
      <p:pic>
        <p:nvPicPr>
          <p:cNvPr id="15" name="Picture 14" descr="A close up of a sign&#10;&#10;Description automatically generated">
            <a:extLst>
              <a:ext uri="{FF2B5EF4-FFF2-40B4-BE49-F238E27FC236}">
                <a16:creationId xmlns:a16="http://schemas.microsoft.com/office/drawing/2014/main" id="{7C50A5CE-A4FE-4608-9EDF-D62A494C4C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4734" y="4619368"/>
            <a:ext cx="452573" cy="452573"/>
          </a:xfrm>
          <a:prstGeom prst="rect">
            <a:avLst/>
          </a:prstGeom>
        </p:spPr>
      </p:pic>
      <p:pic>
        <p:nvPicPr>
          <p:cNvPr id="22" name="Picture 21" descr="A close up of a logo&#10;&#10;Description automatically generated">
            <a:extLst>
              <a:ext uri="{FF2B5EF4-FFF2-40B4-BE49-F238E27FC236}">
                <a16:creationId xmlns:a16="http://schemas.microsoft.com/office/drawing/2014/main" id="{0A507DBD-C819-4836-B9AC-3EAFD85910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66698" y="4615598"/>
            <a:ext cx="580124" cy="455000"/>
          </a:xfrm>
          <a:prstGeom prst="rect">
            <a:avLst/>
          </a:prstGeom>
        </p:spPr>
      </p:pic>
      <p:pic>
        <p:nvPicPr>
          <p:cNvPr id="28" name="Picture 27">
            <a:extLst>
              <a:ext uri="{FF2B5EF4-FFF2-40B4-BE49-F238E27FC236}">
                <a16:creationId xmlns:a16="http://schemas.microsoft.com/office/drawing/2014/main" id="{9CAFC92E-FBA9-4383-902E-F57F5748D71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54258" y="4668321"/>
            <a:ext cx="1334671" cy="349556"/>
          </a:xfrm>
          <a:prstGeom prst="rect">
            <a:avLst/>
          </a:prstGeom>
        </p:spPr>
      </p:pic>
      <p:pic>
        <p:nvPicPr>
          <p:cNvPr id="32" name="Picture 31" descr="A picture containing person, indoor, wall, kitchen&#10;&#10;Description automatically generated">
            <a:extLst>
              <a:ext uri="{FF2B5EF4-FFF2-40B4-BE49-F238E27FC236}">
                <a16:creationId xmlns:a16="http://schemas.microsoft.com/office/drawing/2014/main" id="{E8D21716-D0C2-441F-AD07-62F922B1189D}"/>
              </a:ext>
            </a:extLst>
          </p:cNvPr>
          <p:cNvPicPr>
            <a:picLocks noChangeAspect="1"/>
          </p:cNvPicPr>
          <p:nvPr/>
        </p:nvPicPr>
        <p:blipFill rotWithShape="1">
          <a:blip r:embed="rId14">
            <a:extLst>
              <a:ext uri="{28A0092B-C50C-407E-A947-70E740481C1C}">
                <a14:useLocalDpi xmlns:a14="http://schemas.microsoft.com/office/drawing/2010/main" val="0"/>
              </a:ext>
            </a:extLst>
          </a:blip>
          <a:srcRect l="-780" t="4816" r="780" b="22533"/>
          <a:stretch/>
        </p:blipFill>
        <p:spPr>
          <a:xfrm>
            <a:off x="5860080" y="1643345"/>
            <a:ext cx="2796901" cy="1354659"/>
          </a:xfrm>
          <a:prstGeom prst="rect">
            <a:avLst/>
          </a:prstGeom>
        </p:spPr>
      </p:pic>
      <p:pic>
        <p:nvPicPr>
          <p:cNvPr id="4" name="Content Placeholder 4">
            <a:extLst>
              <a:ext uri="{FF2B5EF4-FFF2-40B4-BE49-F238E27FC236}">
                <a16:creationId xmlns:a16="http://schemas.microsoft.com/office/drawing/2014/main" id="{9DD66887-6B56-434F-9B94-190EF636BC2C}"/>
              </a:ext>
            </a:extLst>
          </p:cNvPr>
          <p:cNvPicPr>
            <a:picLocks noChangeAspect="1"/>
          </p:cNvPicPr>
          <p:nvPr/>
        </p:nvPicPr>
        <p:blipFill rotWithShape="1">
          <a:blip r:embed="rId2">
            <a:extLst>
              <a:ext uri="{28A0092B-C50C-407E-A947-70E740481C1C}">
                <a14:useLocalDpi xmlns:a14="http://schemas.microsoft.com/office/drawing/2010/main" val="0"/>
              </a:ext>
            </a:extLst>
          </a:blip>
          <a:srcRect t="629" r="97358" b="84528"/>
          <a:stretch/>
        </p:blipFill>
        <p:spPr>
          <a:xfrm>
            <a:off x="1" y="1"/>
            <a:ext cx="181155" cy="763439"/>
          </a:xfrm>
          <a:prstGeom prst="rect">
            <a:avLst/>
          </a:prstGeom>
        </p:spPr>
      </p:pic>
      <p:pic>
        <p:nvPicPr>
          <p:cNvPr id="9" name="Picture 8">
            <a:extLst>
              <a:ext uri="{FF2B5EF4-FFF2-40B4-BE49-F238E27FC236}">
                <a16:creationId xmlns:a16="http://schemas.microsoft.com/office/drawing/2014/main" id="{B16EAF4A-2405-4C12-B0B5-D11A0153F22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6887"/>
          <a:stretch/>
        </p:blipFill>
        <p:spPr>
          <a:xfrm>
            <a:off x="8011952" y="45289"/>
            <a:ext cx="1132682" cy="704094"/>
          </a:xfrm>
          <a:prstGeom prst="rect">
            <a:avLst/>
          </a:prstGeom>
        </p:spPr>
      </p:pic>
    </p:spTree>
    <p:extLst>
      <p:ext uri="{BB962C8B-B14F-4D97-AF65-F5344CB8AC3E}">
        <p14:creationId xmlns:p14="http://schemas.microsoft.com/office/powerpoint/2010/main" val="3018585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EC6C-B1BB-4CA6-909A-F9495F242A87}"/>
              </a:ext>
            </a:extLst>
          </p:cNvPr>
          <p:cNvSpPr>
            <a:spLocks noGrp="1"/>
          </p:cNvSpPr>
          <p:nvPr>
            <p:ph type="title"/>
          </p:nvPr>
        </p:nvSpPr>
        <p:spPr/>
        <p:txBody>
          <a:bodyPr>
            <a:noAutofit/>
          </a:bodyPr>
          <a:lstStyle/>
          <a:p>
            <a:r>
              <a:rPr lang="en-GB" sz="2800" dirty="0">
                <a:solidFill>
                  <a:schemeClr val="accent5">
                    <a:lumMod val="75000"/>
                  </a:schemeClr>
                </a:solidFill>
                <a:latin typeface="Calibri Light"/>
              </a:rPr>
              <a:t>Off-the-job Training </a:t>
            </a:r>
            <a:endParaRPr lang="en-GB" dirty="0">
              <a:solidFill>
                <a:schemeClr val="accent5">
                  <a:lumMod val="75000"/>
                </a:schemeClr>
              </a:solidFill>
            </a:endParaRPr>
          </a:p>
        </p:txBody>
      </p:sp>
      <p:pic>
        <p:nvPicPr>
          <p:cNvPr id="4" name="Content Placeholder 3">
            <a:extLst>
              <a:ext uri="{FF2B5EF4-FFF2-40B4-BE49-F238E27FC236}">
                <a16:creationId xmlns:a16="http://schemas.microsoft.com/office/drawing/2014/main" id="{CB200221-3FD3-4699-B1BC-39DA91C8F511}"/>
              </a:ext>
            </a:extLst>
          </p:cNvPr>
          <p:cNvPicPr>
            <a:picLocks noGrp="1" noChangeAspect="1"/>
          </p:cNvPicPr>
          <p:nvPr>
            <p:ph idx="1"/>
          </p:nvPr>
        </p:nvPicPr>
        <p:blipFill>
          <a:blip r:embed="rId2"/>
          <a:stretch>
            <a:fillRect/>
          </a:stretch>
        </p:blipFill>
        <p:spPr>
          <a:xfrm>
            <a:off x="797357" y="790567"/>
            <a:ext cx="7359091" cy="3664429"/>
          </a:xfrm>
          <a:prstGeom prst="rect">
            <a:avLst/>
          </a:prstGeom>
        </p:spPr>
      </p:pic>
    </p:spTree>
    <p:extLst>
      <p:ext uri="{BB962C8B-B14F-4D97-AF65-F5344CB8AC3E}">
        <p14:creationId xmlns:p14="http://schemas.microsoft.com/office/powerpoint/2010/main" val="801107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1CE9-2B28-4948-8394-00F1BD91A929}"/>
              </a:ext>
            </a:extLst>
          </p:cNvPr>
          <p:cNvSpPr>
            <a:spLocks noGrp="1"/>
          </p:cNvSpPr>
          <p:nvPr>
            <p:ph type="title"/>
          </p:nvPr>
        </p:nvSpPr>
        <p:spPr/>
        <p:txBody>
          <a:bodyPr>
            <a:noAutofit/>
          </a:bodyPr>
          <a:lstStyle/>
          <a:p>
            <a:r>
              <a:rPr lang="en-GB" sz="2800" dirty="0">
                <a:solidFill>
                  <a:schemeClr val="accent5">
                    <a:lumMod val="75000"/>
                  </a:schemeClr>
                </a:solidFill>
                <a:latin typeface="+mj-lt"/>
              </a:rPr>
              <a:t>Delivery Model</a:t>
            </a:r>
          </a:p>
        </p:txBody>
      </p:sp>
      <p:sp>
        <p:nvSpPr>
          <p:cNvPr id="8" name="Oval 7">
            <a:extLst>
              <a:ext uri="{FF2B5EF4-FFF2-40B4-BE49-F238E27FC236}">
                <a16:creationId xmlns:a16="http://schemas.microsoft.com/office/drawing/2014/main" id="{AA806050-E783-45A0-BB99-93E34799CF89}"/>
              </a:ext>
            </a:extLst>
          </p:cNvPr>
          <p:cNvSpPr/>
          <p:nvPr/>
        </p:nvSpPr>
        <p:spPr>
          <a:xfrm>
            <a:off x="3563210" y="1195683"/>
            <a:ext cx="659219" cy="12285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EEF7ACB-6274-4431-ADF4-08ACCAFA35FF}"/>
              </a:ext>
            </a:extLst>
          </p:cNvPr>
          <p:cNvSpPr/>
          <p:nvPr/>
        </p:nvSpPr>
        <p:spPr>
          <a:xfrm>
            <a:off x="3563210" y="2424223"/>
            <a:ext cx="659219" cy="110578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C40EB1DF-C557-4845-BC50-B0354ED42C2C}"/>
              </a:ext>
            </a:extLst>
          </p:cNvPr>
          <p:cNvSpPr/>
          <p:nvPr/>
        </p:nvSpPr>
        <p:spPr>
          <a:xfrm>
            <a:off x="5752214" y="1195683"/>
            <a:ext cx="659219" cy="12285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Content Placeholder 13">
            <a:extLst>
              <a:ext uri="{FF2B5EF4-FFF2-40B4-BE49-F238E27FC236}">
                <a16:creationId xmlns:a16="http://schemas.microsoft.com/office/drawing/2014/main" id="{4B68AB0A-4490-4973-8F32-03A5325CDEEC}"/>
              </a:ext>
            </a:extLst>
          </p:cNvPr>
          <p:cNvPicPr>
            <a:picLocks noGrp="1" noChangeAspect="1"/>
          </p:cNvPicPr>
          <p:nvPr>
            <p:ph idx="1"/>
          </p:nvPr>
        </p:nvPicPr>
        <p:blipFill>
          <a:blip r:embed="rId3"/>
          <a:stretch>
            <a:fillRect/>
          </a:stretch>
        </p:blipFill>
        <p:spPr>
          <a:xfrm>
            <a:off x="1088571" y="812800"/>
            <a:ext cx="6885009" cy="3251201"/>
          </a:xfrm>
        </p:spPr>
      </p:pic>
    </p:spTree>
    <p:extLst>
      <p:ext uri="{BB962C8B-B14F-4D97-AF65-F5344CB8AC3E}">
        <p14:creationId xmlns:p14="http://schemas.microsoft.com/office/powerpoint/2010/main" val="1093667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A773-CB81-4D66-8604-E0EB7075CA3C}"/>
              </a:ext>
            </a:extLst>
          </p:cNvPr>
          <p:cNvSpPr>
            <a:spLocks noGrp="1"/>
          </p:cNvSpPr>
          <p:nvPr>
            <p:ph type="title"/>
          </p:nvPr>
        </p:nvSpPr>
        <p:spPr>
          <a:xfrm>
            <a:off x="328613" y="187166"/>
            <a:ext cx="3884454" cy="733424"/>
          </a:xfrm>
        </p:spPr>
        <p:txBody>
          <a:bodyPr>
            <a:normAutofit/>
          </a:bodyPr>
          <a:lstStyle/>
          <a:p>
            <a:pPr>
              <a:lnSpc>
                <a:spcPct val="90000"/>
              </a:lnSpc>
            </a:pPr>
            <a:r>
              <a:rPr lang="en-GB" sz="2800" dirty="0">
                <a:solidFill>
                  <a:schemeClr val="accent5">
                    <a:lumMod val="75000"/>
                  </a:schemeClr>
                </a:solidFill>
                <a:latin typeface="+mj-lt"/>
              </a:rPr>
              <a:t>Technology and Systems</a:t>
            </a:r>
          </a:p>
        </p:txBody>
      </p:sp>
      <p:sp>
        <p:nvSpPr>
          <p:cNvPr id="3" name="Content Placeholder 2">
            <a:extLst>
              <a:ext uri="{FF2B5EF4-FFF2-40B4-BE49-F238E27FC236}">
                <a16:creationId xmlns:a16="http://schemas.microsoft.com/office/drawing/2014/main" id="{44A97C96-6519-43E4-8F7C-9107FA0D8572}"/>
              </a:ext>
            </a:extLst>
          </p:cNvPr>
          <p:cNvSpPr>
            <a:spLocks noGrp="1"/>
          </p:cNvSpPr>
          <p:nvPr>
            <p:ph idx="1"/>
          </p:nvPr>
        </p:nvSpPr>
        <p:spPr>
          <a:xfrm>
            <a:off x="328613" y="744326"/>
            <a:ext cx="5122068" cy="3389058"/>
          </a:xfrm>
        </p:spPr>
        <p:txBody>
          <a:bodyPr>
            <a:noAutofit/>
          </a:bodyPr>
          <a:lstStyle/>
          <a:p>
            <a:pPr marL="0" indent="0">
              <a:buNone/>
            </a:pPr>
            <a:r>
              <a:rPr lang="en-GB" sz="1800" b="1" dirty="0"/>
              <a:t>STUK utilise the following software solutions for all apprenticeship programmes:</a:t>
            </a:r>
          </a:p>
          <a:p>
            <a:pPr marL="0" indent="0">
              <a:buNone/>
            </a:pPr>
            <a:r>
              <a:rPr lang="en-GB" sz="1800" b="1" dirty="0"/>
              <a:t>OneFile</a:t>
            </a:r>
            <a:r>
              <a:rPr lang="en-GB" sz="1800" dirty="0"/>
              <a:t> – Market leading e-portfolio / virtual-learning environment; utilising live webinars, pre recorded presentations and learner resource libraries.</a:t>
            </a:r>
          </a:p>
          <a:p>
            <a:pPr marL="0" indent="0">
              <a:buNone/>
            </a:pPr>
            <a:endParaRPr lang="en-GB" sz="600" dirty="0"/>
          </a:p>
          <a:p>
            <a:pPr marL="0" indent="0">
              <a:buNone/>
            </a:pPr>
            <a:r>
              <a:rPr lang="en-GB" sz="1800" b="1" dirty="0"/>
              <a:t>BKSB</a:t>
            </a:r>
            <a:r>
              <a:rPr lang="en-GB" sz="1800" dirty="0"/>
              <a:t> – Used by 85% of FE Colleges and Schools; delivers English and Maths Training from Entry to GCSE level.</a:t>
            </a:r>
          </a:p>
          <a:p>
            <a:pPr marL="0" indent="0">
              <a:buNone/>
            </a:pPr>
            <a:endParaRPr lang="en-GB" sz="600" dirty="0"/>
          </a:p>
        </p:txBody>
      </p:sp>
      <p:pic>
        <p:nvPicPr>
          <p:cNvPr id="1026" name="Picture 2" descr="Image result for onefile *.png">
            <a:extLst>
              <a:ext uri="{FF2B5EF4-FFF2-40B4-BE49-F238E27FC236}">
                <a16:creationId xmlns:a16="http://schemas.microsoft.com/office/drawing/2014/main" id="{A5CEBE51-2AEA-43B1-9EC7-CE294BFA94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24488" y="1608877"/>
            <a:ext cx="2321084" cy="533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ksb">
            <a:extLst>
              <a:ext uri="{FF2B5EF4-FFF2-40B4-BE49-F238E27FC236}">
                <a16:creationId xmlns:a16="http://schemas.microsoft.com/office/drawing/2014/main" id="{942C3D2A-CB50-4AFD-BB53-AC858F22E3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6612" y="2228851"/>
            <a:ext cx="1779659" cy="125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833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anim calcmode="lin" valueType="num">
                                      <p:cBhvr>
                                        <p:cTn id="20" dur="500" fill="hold"/>
                                        <p:tgtEl>
                                          <p:spTgt spid="1030"/>
                                        </p:tgtEl>
                                        <p:attrNameLst>
                                          <p:attrName>ppt_w</p:attrName>
                                        </p:attrNameLst>
                                      </p:cBhvr>
                                      <p:tavLst>
                                        <p:tav tm="0">
                                          <p:val>
                                            <p:fltVal val="0"/>
                                          </p:val>
                                        </p:tav>
                                        <p:tav tm="100000">
                                          <p:val>
                                            <p:strVal val="#ppt_w"/>
                                          </p:val>
                                        </p:tav>
                                      </p:tavLst>
                                    </p:anim>
                                    <p:anim calcmode="lin" valueType="num">
                                      <p:cBhvr>
                                        <p:cTn id="21" dur="500" fill="hold"/>
                                        <p:tgtEl>
                                          <p:spTgt spid="1030"/>
                                        </p:tgtEl>
                                        <p:attrNameLst>
                                          <p:attrName>ppt_h</p:attrName>
                                        </p:attrNameLst>
                                      </p:cBhvr>
                                      <p:tavLst>
                                        <p:tav tm="0">
                                          <p:val>
                                            <p:fltVal val="0"/>
                                          </p:val>
                                        </p:tav>
                                        <p:tav tm="100000">
                                          <p:val>
                                            <p:strVal val="#ppt_h"/>
                                          </p:val>
                                        </p:tav>
                                      </p:tavLst>
                                    </p:anim>
                                    <p:animEffect transition="in" filter="fade">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solidFill>
                  <a:schemeClr val="accent5">
                    <a:lumMod val="75000"/>
                  </a:schemeClr>
                </a:solidFill>
                <a:latin typeface="+mj-lt"/>
              </a:rPr>
              <a:t>Online portfolio - OneFile</a:t>
            </a:r>
          </a:p>
        </p:txBody>
      </p:sp>
      <p:sp>
        <p:nvSpPr>
          <p:cNvPr id="3" name="Content Placeholder 2"/>
          <p:cNvSpPr>
            <a:spLocks noGrp="1"/>
          </p:cNvSpPr>
          <p:nvPr>
            <p:ph idx="1"/>
          </p:nvPr>
        </p:nvSpPr>
        <p:spPr>
          <a:xfrm>
            <a:off x="250165" y="1144428"/>
            <a:ext cx="5996020" cy="3470200"/>
          </a:xfrm>
        </p:spPr>
        <p:txBody>
          <a:bodyPr/>
          <a:lstStyle/>
          <a:p>
            <a:r>
              <a:rPr lang="en-GB" sz="1950" dirty="0"/>
              <a:t>We use an online portfolio system called OneFile that will be used to store, document, track and record evidence of your learning</a:t>
            </a:r>
          </a:p>
          <a:p>
            <a:r>
              <a:rPr lang="en-GB" sz="1950" dirty="0"/>
              <a:t>It will record your progress and achievements all in one place</a:t>
            </a:r>
          </a:p>
          <a:p>
            <a:r>
              <a:rPr lang="en-GB" sz="1950" dirty="0"/>
              <a:t>You can also use this facility to upload your evidence and ask your Trainer any questions that you might have</a:t>
            </a:r>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572" y="2455059"/>
            <a:ext cx="2376264" cy="178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814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205CF-86C5-42AF-8885-F90518578F94}"/>
              </a:ext>
            </a:extLst>
          </p:cNvPr>
          <p:cNvPicPr>
            <a:picLocks noChangeAspect="1"/>
          </p:cNvPicPr>
          <p:nvPr/>
        </p:nvPicPr>
        <p:blipFill>
          <a:blip r:embed="rId2"/>
          <a:stretch>
            <a:fillRect/>
          </a:stretch>
        </p:blipFill>
        <p:spPr>
          <a:xfrm>
            <a:off x="196702" y="670601"/>
            <a:ext cx="8750595" cy="3179703"/>
          </a:xfrm>
          <a:prstGeom prst="rect">
            <a:avLst/>
          </a:prstGeom>
        </p:spPr>
      </p:pic>
      <p:sp>
        <p:nvSpPr>
          <p:cNvPr id="3" name="Oval 2">
            <a:extLst>
              <a:ext uri="{FF2B5EF4-FFF2-40B4-BE49-F238E27FC236}">
                <a16:creationId xmlns:a16="http://schemas.microsoft.com/office/drawing/2014/main" id="{7C1532CC-AF34-4EC6-9CD0-483EF45E1825}"/>
              </a:ext>
            </a:extLst>
          </p:cNvPr>
          <p:cNvSpPr/>
          <p:nvPr/>
        </p:nvSpPr>
        <p:spPr>
          <a:xfrm>
            <a:off x="5762846" y="670601"/>
            <a:ext cx="1265274" cy="3713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9AD3AD5-226C-48CD-8D2B-DCC9F4D73720}"/>
              </a:ext>
            </a:extLst>
          </p:cNvPr>
          <p:cNvSpPr/>
          <p:nvPr/>
        </p:nvSpPr>
        <p:spPr>
          <a:xfrm>
            <a:off x="106325" y="1573619"/>
            <a:ext cx="1552354" cy="3827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FECF98E-A498-4285-B2DA-17091E926D79}"/>
              </a:ext>
            </a:extLst>
          </p:cNvPr>
          <p:cNvSpPr/>
          <p:nvPr/>
        </p:nvSpPr>
        <p:spPr>
          <a:xfrm>
            <a:off x="106325" y="3551274"/>
            <a:ext cx="1552354" cy="478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4935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C8A346E-5D61-4E0A-8575-F28076276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2" y="262761"/>
            <a:ext cx="8720356" cy="4005093"/>
          </a:xfrm>
          <a:prstGeom prst="rect">
            <a:avLst/>
          </a:prstGeom>
        </p:spPr>
      </p:pic>
      <p:sp>
        <p:nvSpPr>
          <p:cNvPr id="5" name="Oval 4">
            <a:extLst>
              <a:ext uri="{FF2B5EF4-FFF2-40B4-BE49-F238E27FC236}">
                <a16:creationId xmlns:a16="http://schemas.microsoft.com/office/drawing/2014/main" id="{1A514E87-091B-4983-A2F4-F27D2195D8D3}"/>
              </a:ext>
            </a:extLst>
          </p:cNvPr>
          <p:cNvSpPr/>
          <p:nvPr/>
        </p:nvSpPr>
        <p:spPr>
          <a:xfrm>
            <a:off x="6933257" y="3834156"/>
            <a:ext cx="1998921" cy="4336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5789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30CA3A-C9D9-4737-91A5-E42C56BE1A46}"/>
              </a:ext>
            </a:extLst>
          </p:cNvPr>
          <p:cNvSpPr>
            <a:spLocks noGrp="1"/>
          </p:cNvSpPr>
          <p:nvPr>
            <p:ph type="title"/>
          </p:nvPr>
        </p:nvSpPr>
        <p:spPr>
          <a:xfrm>
            <a:off x="207168" y="368515"/>
            <a:ext cx="8312718" cy="574914"/>
          </a:xfrm>
        </p:spPr>
        <p:txBody>
          <a:bodyPr>
            <a:normAutofit/>
          </a:bodyPr>
          <a:lstStyle/>
          <a:p>
            <a:r>
              <a:rPr lang="en-US" sz="2800" dirty="0">
                <a:solidFill>
                  <a:schemeClr val="accent5">
                    <a:lumMod val="75000"/>
                  </a:schemeClr>
                </a:solidFill>
                <a:latin typeface="+mj-lt"/>
              </a:rPr>
              <a:t>End Point Assessment </a:t>
            </a:r>
            <a:endParaRPr lang="en-GB" sz="2800" dirty="0">
              <a:solidFill>
                <a:schemeClr val="accent5">
                  <a:lumMod val="75000"/>
                </a:schemeClr>
              </a:solidFill>
              <a:latin typeface="+mj-lt"/>
            </a:endParaRPr>
          </a:p>
        </p:txBody>
      </p:sp>
      <p:sp>
        <p:nvSpPr>
          <p:cNvPr id="3" name="Content Placeholder 2">
            <a:extLst>
              <a:ext uri="{FF2B5EF4-FFF2-40B4-BE49-F238E27FC236}">
                <a16:creationId xmlns:a16="http://schemas.microsoft.com/office/drawing/2014/main" id="{106954B2-92E8-4221-9567-6D49010FBBE1}"/>
              </a:ext>
            </a:extLst>
          </p:cNvPr>
          <p:cNvSpPr>
            <a:spLocks noGrp="1"/>
          </p:cNvSpPr>
          <p:nvPr>
            <p:ph idx="1"/>
          </p:nvPr>
        </p:nvSpPr>
        <p:spPr>
          <a:xfrm>
            <a:off x="207168" y="943429"/>
            <a:ext cx="8729664" cy="3410857"/>
          </a:xfrm>
        </p:spPr>
        <p:txBody>
          <a:bodyPr>
            <a:normAutofit fontScale="92500" lnSpcReduction="10000"/>
          </a:bodyPr>
          <a:lstStyle/>
          <a:p>
            <a:endParaRPr lang="en-GB" sz="825" dirty="0"/>
          </a:p>
          <a:p>
            <a:pPr marL="0" indent="0">
              <a:buNone/>
            </a:pPr>
            <a:r>
              <a:rPr lang="en-GB" sz="2200" dirty="0"/>
              <a:t>The EPA consists of 3 discrete assessment methods.</a:t>
            </a:r>
          </a:p>
          <a:p>
            <a:pPr marL="0" indent="0">
              <a:buNone/>
            </a:pPr>
            <a:r>
              <a:rPr lang="en-GB" sz="2200" dirty="0"/>
              <a:t>The individual assessment methods will have the following grades:</a:t>
            </a:r>
          </a:p>
          <a:p>
            <a:pPr>
              <a:buFont typeface="Wingdings" panose="05000000000000000000" pitchFamily="2" charset="2"/>
              <a:buChar char="Ø"/>
            </a:pPr>
            <a:r>
              <a:rPr lang="en-GB" sz="2200" dirty="0"/>
              <a:t>Assessment method 1: </a:t>
            </a:r>
            <a:r>
              <a:rPr lang="en-GB" sz="2200" b="1" dirty="0"/>
              <a:t>Knowledge Test</a:t>
            </a:r>
          </a:p>
          <a:p>
            <a:pPr marL="0" indent="0">
              <a:buNone/>
            </a:pPr>
            <a:r>
              <a:rPr lang="en-GB" sz="2200" dirty="0"/>
              <a:t>· Pass · Fail</a:t>
            </a:r>
          </a:p>
          <a:p>
            <a:pPr>
              <a:buFont typeface="Wingdings" panose="05000000000000000000" pitchFamily="2" charset="2"/>
              <a:buChar char="Ø"/>
            </a:pPr>
            <a:r>
              <a:rPr lang="en-GB" sz="2200" dirty="0"/>
              <a:t>Assessment method 2: </a:t>
            </a:r>
            <a:r>
              <a:rPr lang="en-GB" sz="2200" b="1" dirty="0"/>
              <a:t>Observation</a:t>
            </a:r>
          </a:p>
          <a:p>
            <a:pPr marL="0" indent="0">
              <a:buNone/>
            </a:pPr>
            <a:r>
              <a:rPr lang="en-GB" sz="2200" dirty="0"/>
              <a:t>· Pass · Merit · Fail</a:t>
            </a:r>
          </a:p>
          <a:p>
            <a:pPr>
              <a:buFont typeface="Wingdings" panose="05000000000000000000" pitchFamily="2" charset="2"/>
              <a:buChar char="Ø"/>
            </a:pPr>
            <a:r>
              <a:rPr lang="en-GB" sz="2200" dirty="0"/>
              <a:t>Assessment method 3: </a:t>
            </a:r>
            <a:r>
              <a:rPr lang="en-GB" sz="2200" b="1" dirty="0"/>
              <a:t>Professional Discussion</a:t>
            </a:r>
          </a:p>
          <a:p>
            <a:r>
              <a:rPr lang="en-GB" sz="2200" dirty="0"/>
              <a:t>· Pass · Merit · Fail</a:t>
            </a:r>
          </a:p>
          <a:p>
            <a:endParaRPr lang="en-GB" sz="825" dirty="0"/>
          </a:p>
          <a:p>
            <a:pPr marL="0" indent="0">
              <a:buNone/>
            </a:pPr>
            <a:endParaRPr lang="en-GB" sz="825" b="1" dirty="0"/>
          </a:p>
        </p:txBody>
      </p:sp>
    </p:spTree>
    <p:extLst>
      <p:ext uri="{BB962C8B-B14F-4D97-AF65-F5344CB8AC3E}">
        <p14:creationId xmlns:p14="http://schemas.microsoft.com/office/powerpoint/2010/main" val="2460848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30CA3A-C9D9-4737-91A5-E42C56BE1A46}"/>
              </a:ext>
            </a:extLst>
          </p:cNvPr>
          <p:cNvSpPr>
            <a:spLocks noGrp="1"/>
          </p:cNvSpPr>
          <p:nvPr>
            <p:ph type="title"/>
          </p:nvPr>
        </p:nvSpPr>
        <p:spPr>
          <a:xfrm>
            <a:off x="207168" y="368515"/>
            <a:ext cx="8312718" cy="574914"/>
          </a:xfrm>
        </p:spPr>
        <p:txBody>
          <a:bodyPr>
            <a:normAutofit/>
          </a:bodyPr>
          <a:lstStyle/>
          <a:p>
            <a:r>
              <a:rPr lang="en-US" sz="2800" dirty="0">
                <a:solidFill>
                  <a:schemeClr val="accent5">
                    <a:lumMod val="75000"/>
                  </a:schemeClr>
                </a:solidFill>
                <a:latin typeface="+mj-lt"/>
              </a:rPr>
              <a:t>End Point Assessment </a:t>
            </a:r>
            <a:endParaRPr lang="en-GB" sz="2800" dirty="0">
              <a:solidFill>
                <a:schemeClr val="accent5">
                  <a:lumMod val="75000"/>
                </a:schemeClr>
              </a:solidFill>
              <a:latin typeface="+mj-lt"/>
            </a:endParaRPr>
          </a:p>
        </p:txBody>
      </p:sp>
      <p:sp>
        <p:nvSpPr>
          <p:cNvPr id="3" name="Content Placeholder 2">
            <a:extLst>
              <a:ext uri="{FF2B5EF4-FFF2-40B4-BE49-F238E27FC236}">
                <a16:creationId xmlns:a16="http://schemas.microsoft.com/office/drawing/2014/main" id="{106954B2-92E8-4221-9567-6D49010FBBE1}"/>
              </a:ext>
            </a:extLst>
          </p:cNvPr>
          <p:cNvSpPr>
            <a:spLocks noGrp="1"/>
          </p:cNvSpPr>
          <p:nvPr>
            <p:ph idx="1"/>
          </p:nvPr>
        </p:nvSpPr>
        <p:spPr>
          <a:xfrm>
            <a:off x="207168" y="943429"/>
            <a:ext cx="8729664" cy="3410857"/>
          </a:xfrm>
        </p:spPr>
        <p:txBody>
          <a:bodyPr>
            <a:normAutofit fontScale="92500" lnSpcReduction="10000"/>
          </a:bodyPr>
          <a:lstStyle/>
          <a:p>
            <a:endParaRPr lang="en-GB" sz="825" dirty="0"/>
          </a:p>
          <a:p>
            <a:pPr>
              <a:buFont typeface="Wingdings" panose="05000000000000000000" pitchFamily="2" charset="2"/>
              <a:buChar char="Ø"/>
            </a:pPr>
            <a:r>
              <a:rPr lang="en-GB" sz="2200" dirty="0"/>
              <a:t> </a:t>
            </a:r>
            <a:r>
              <a:rPr lang="en-GB" sz="2200" b="1" dirty="0"/>
              <a:t>Knowledge Test</a:t>
            </a:r>
          </a:p>
          <a:p>
            <a:pPr marL="0" indent="0">
              <a:buNone/>
            </a:pPr>
            <a:r>
              <a:rPr lang="en-GB" sz="2200" dirty="0"/>
              <a:t>It will consist of 20 multiple-choice questions with pass rate (75%)</a:t>
            </a:r>
          </a:p>
          <a:p>
            <a:pPr marL="0" indent="0">
              <a:buNone/>
            </a:pPr>
            <a:r>
              <a:rPr lang="en-GB" sz="2200" dirty="0"/>
              <a:t>Apprentices must have a maximum of 40 minutes to complete the test.</a:t>
            </a:r>
          </a:p>
          <a:p>
            <a:pPr>
              <a:buFont typeface="Wingdings" panose="05000000000000000000" pitchFamily="2" charset="2"/>
              <a:buChar char="Ø"/>
            </a:pPr>
            <a:r>
              <a:rPr lang="en-GB" sz="2200" b="1" dirty="0"/>
              <a:t> Observation</a:t>
            </a:r>
          </a:p>
          <a:p>
            <a:pPr marL="0" indent="0">
              <a:buNone/>
            </a:pPr>
            <a:r>
              <a:rPr lang="en-GB" sz="2200" dirty="0"/>
              <a:t>Workplace observation that will take 2 hours and follow up Q&amp;A (max 3-5 questions)</a:t>
            </a:r>
          </a:p>
          <a:p>
            <a:pPr>
              <a:buFont typeface="Wingdings" panose="05000000000000000000" pitchFamily="2" charset="2"/>
              <a:buChar char="Ø"/>
            </a:pPr>
            <a:r>
              <a:rPr lang="en-GB" sz="2200" b="1" dirty="0"/>
              <a:t> Professional Discussion</a:t>
            </a:r>
          </a:p>
          <a:p>
            <a:pPr marL="0" indent="0">
              <a:buNone/>
            </a:pPr>
            <a:r>
              <a:rPr lang="en-GB" sz="2200" dirty="0"/>
              <a:t>60 minutes with minimum of 6 open questions to ensure that apprentices’ skills, knowledge and behaviours are demonstrated. The</a:t>
            </a:r>
          </a:p>
          <a:p>
            <a:pPr marL="0" indent="0">
              <a:buNone/>
            </a:pPr>
            <a:endParaRPr lang="en-GB" sz="825" b="1" dirty="0"/>
          </a:p>
        </p:txBody>
      </p:sp>
    </p:spTree>
    <p:extLst>
      <p:ext uri="{BB962C8B-B14F-4D97-AF65-F5344CB8AC3E}">
        <p14:creationId xmlns:p14="http://schemas.microsoft.com/office/powerpoint/2010/main" val="2537177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30CA3A-C9D9-4737-91A5-E42C56BE1A46}"/>
              </a:ext>
            </a:extLst>
          </p:cNvPr>
          <p:cNvSpPr>
            <a:spLocks noGrp="1"/>
          </p:cNvSpPr>
          <p:nvPr>
            <p:ph type="title"/>
          </p:nvPr>
        </p:nvSpPr>
        <p:spPr>
          <a:xfrm>
            <a:off x="207168" y="368515"/>
            <a:ext cx="8312718" cy="574914"/>
          </a:xfrm>
        </p:spPr>
        <p:txBody>
          <a:bodyPr>
            <a:normAutofit/>
          </a:bodyPr>
          <a:lstStyle/>
          <a:p>
            <a:r>
              <a:rPr lang="en-US" sz="2800" dirty="0">
                <a:solidFill>
                  <a:schemeClr val="accent5">
                    <a:lumMod val="75000"/>
                  </a:schemeClr>
                </a:solidFill>
                <a:latin typeface="+mj-lt"/>
              </a:rPr>
              <a:t>Observation</a:t>
            </a:r>
          </a:p>
        </p:txBody>
      </p:sp>
      <p:sp>
        <p:nvSpPr>
          <p:cNvPr id="3" name="Content Placeholder 2">
            <a:extLst>
              <a:ext uri="{FF2B5EF4-FFF2-40B4-BE49-F238E27FC236}">
                <a16:creationId xmlns:a16="http://schemas.microsoft.com/office/drawing/2014/main" id="{106954B2-92E8-4221-9567-6D49010FBBE1}"/>
              </a:ext>
            </a:extLst>
          </p:cNvPr>
          <p:cNvSpPr>
            <a:spLocks noGrp="1"/>
          </p:cNvSpPr>
          <p:nvPr>
            <p:ph idx="1"/>
          </p:nvPr>
        </p:nvSpPr>
        <p:spPr>
          <a:xfrm>
            <a:off x="207168" y="798287"/>
            <a:ext cx="8729664" cy="3556000"/>
          </a:xfrm>
        </p:spPr>
        <p:txBody>
          <a:bodyPr>
            <a:normAutofit fontScale="85000" lnSpcReduction="20000"/>
          </a:bodyPr>
          <a:lstStyle/>
          <a:p>
            <a:endParaRPr lang="en-GB" sz="825" dirty="0"/>
          </a:p>
          <a:p>
            <a:pPr marL="0" indent="0">
              <a:buNone/>
            </a:pPr>
            <a:r>
              <a:rPr lang="en-GB" sz="2200" dirty="0"/>
              <a:t>To achieve a pass grade apprentices must meet all the following criteria:</a:t>
            </a:r>
          </a:p>
          <a:p>
            <a:pPr>
              <a:buFont typeface="Wingdings" panose="05000000000000000000" pitchFamily="2" charset="2"/>
              <a:buChar char="Ø"/>
            </a:pPr>
            <a:r>
              <a:rPr lang="en-GB" sz="2200" dirty="0"/>
              <a:t>comply with relevant health, safety and environmental legislation, as well as other legislation relevant to the workplace, e.g. GDPR</a:t>
            </a:r>
          </a:p>
          <a:p>
            <a:pPr>
              <a:buFont typeface="Wingdings" panose="05000000000000000000" pitchFamily="2" charset="2"/>
              <a:buChar char="Ø"/>
            </a:pPr>
            <a:r>
              <a:rPr lang="en-GB" sz="2200" dirty="0"/>
              <a:t>follow organizational procedures </a:t>
            </a:r>
          </a:p>
          <a:p>
            <a:pPr>
              <a:buFont typeface="Wingdings" panose="05000000000000000000" pitchFamily="2" charset="2"/>
              <a:buChar char="Ø"/>
            </a:pPr>
            <a:r>
              <a:rPr lang="en-GB" sz="2200" dirty="0"/>
              <a:t>exceed customer expectations, e.g. gains positive feedback that an issue was resolved quicker than expected or a problem resolved to a high standard</a:t>
            </a:r>
          </a:p>
          <a:p>
            <a:pPr>
              <a:buFont typeface="Wingdings" panose="05000000000000000000" pitchFamily="2" charset="2"/>
              <a:buChar char="Ø"/>
            </a:pPr>
            <a:r>
              <a:rPr lang="en-GB" sz="2200" dirty="0"/>
              <a:t>respond to customers’ queries and incidents in accordance with SOPs in collaboration with others</a:t>
            </a:r>
          </a:p>
          <a:p>
            <a:pPr>
              <a:buFont typeface="Wingdings" panose="05000000000000000000" pitchFamily="2" charset="2"/>
              <a:buChar char="Ø"/>
            </a:pPr>
            <a:r>
              <a:rPr lang="en-GB" sz="2200" dirty="0"/>
              <a:t>Manage the repairs and maintenance of equipment to ensure correct functioning of services in accordance with SOPs </a:t>
            </a:r>
          </a:p>
          <a:p>
            <a:pPr>
              <a:buFont typeface="Wingdings" panose="05000000000000000000" pitchFamily="2" charset="2"/>
              <a:buChar char="Ø"/>
            </a:pPr>
            <a:r>
              <a:rPr lang="en-GB" sz="2200" dirty="0"/>
              <a:t>carry out inspections to ensure the correct functioning of buildings and plant equipment in accordance with SOPs</a:t>
            </a:r>
          </a:p>
          <a:p>
            <a:pPr>
              <a:buFont typeface="Wingdings" panose="05000000000000000000" pitchFamily="2" charset="2"/>
              <a:buChar char="Ø"/>
            </a:pPr>
            <a:endParaRPr lang="en-GB" sz="2200" dirty="0"/>
          </a:p>
          <a:p>
            <a:pPr>
              <a:buFont typeface="Wingdings" panose="05000000000000000000" pitchFamily="2" charset="2"/>
              <a:buChar char="Ø"/>
            </a:pPr>
            <a:endParaRPr lang="en-GB" sz="2200" dirty="0"/>
          </a:p>
          <a:p>
            <a:pPr>
              <a:buFont typeface="Wingdings" panose="05000000000000000000" pitchFamily="2" charset="2"/>
              <a:buChar char="Ø"/>
            </a:pPr>
            <a:endParaRPr lang="en-GB" sz="2200" dirty="0"/>
          </a:p>
          <a:p>
            <a:pPr marL="0" indent="0">
              <a:buNone/>
            </a:pPr>
            <a:endParaRPr lang="en-GB" sz="2200" dirty="0"/>
          </a:p>
          <a:p>
            <a:endParaRPr lang="en-GB" sz="825" dirty="0"/>
          </a:p>
          <a:p>
            <a:pPr marL="0" indent="0">
              <a:buNone/>
            </a:pPr>
            <a:endParaRPr lang="en-GB" sz="825" b="1" dirty="0"/>
          </a:p>
        </p:txBody>
      </p:sp>
    </p:spTree>
    <p:extLst>
      <p:ext uri="{BB962C8B-B14F-4D97-AF65-F5344CB8AC3E}">
        <p14:creationId xmlns:p14="http://schemas.microsoft.com/office/powerpoint/2010/main" val="4131883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30CA3A-C9D9-4737-91A5-E42C56BE1A46}"/>
              </a:ext>
            </a:extLst>
          </p:cNvPr>
          <p:cNvSpPr>
            <a:spLocks noGrp="1"/>
          </p:cNvSpPr>
          <p:nvPr>
            <p:ph type="title"/>
          </p:nvPr>
        </p:nvSpPr>
        <p:spPr>
          <a:xfrm>
            <a:off x="207168" y="368515"/>
            <a:ext cx="8312718" cy="574914"/>
          </a:xfrm>
        </p:spPr>
        <p:txBody>
          <a:bodyPr>
            <a:normAutofit/>
          </a:bodyPr>
          <a:lstStyle/>
          <a:p>
            <a:r>
              <a:rPr lang="en-US" sz="2800" dirty="0">
                <a:solidFill>
                  <a:schemeClr val="accent5">
                    <a:lumMod val="75000"/>
                  </a:schemeClr>
                </a:solidFill>
                <a:latin typeface="+mj-lt"/>
              </a:rPr>
              <a:t>Professional Discussion</a:t>
            </a:r>
          </a:p>
        </p:txBody>
      </p:sp>
      <p:sp>
        <p:nvSpPr>
          <p:cNvPr id="3" name="Content Placeholder 2">
            <a:extLst>
              <a:ext uri="{FF2B5EF4-FFF2-40B4-BE49-F238E27FC236}">
                <a16:creationId xmlns:a16="http://schemas.microsoft.com/office/drawing/2014/main" id="{106954B2-92E8-4221-9567-6D49010FBBE1}"/>
              </a:ext>
            </a:extLst>
          </p:cNvPr>
          <p:cNvSpPr>
            <a:spLocks noGrp="1"/>
          </p:cNvSpPr>
          <p:nvPr>
            <p:ph idx="1"/>
          </p:nvPr>
        </p:nvSpPr>
        <p:spPr>
          <a:xfrm>
            <a:off x="207168" y="798287"/>
            <a:ext cx="8729664" cy="3556000"/>
          </a:xfrm>
        </p:spPr>
        <p:txBody>
          <a:bodyPr>
            <a:normAutofit fontScale="85000" lnSpcReduction="20000"/>
          </a:bodyPr>
          <a:lstStyle/>
          <a:p>
            <a:endParaRPr lang="en-GB" sz="825" dirty="0"/>
          </a:p>
          <a:p>
            <a:pPr marL="0" indent="0">
              <a:buNone/>
            </a:pPr>
            <a:r>
              <a:rPr lang="en-GB" sz="2200" dirty="0"/>
              <a:t>To achieve a pass grade apprentices must meet all the following criteria:</a:t>
            </a:r>
          </a:p>
          <a:p>
            <a:pPr>
              <a:buFont typeface="Wingdings" panose="05000000000000000000" pitchFamily="2" charset="2"/>
              <a:buChar char="Ø"/>
            </a:pPr>
            <a:r>
              <a:rPr lang="en-GB" sz="2200" dirty="0"/>
              <a:t>comply with relevant health, safety and environmental legislation, as well as other legislation relevant to the workplace, e.g. GDPR</a:t>
            </a:r>
          </a:p>
          <a:p>
            <a:pPr>
              <a:buFont typeface="Wingdings" panose="05000000000000000000" pitchFamily="2" charset="2"/>
              <a:buChar char="Ø"/>
            </a:pPr>
            <a:r>
              <a:rPr lang="en-GB" sz="2200" dirty="0"/>
              <a:t>follow organizational procedures </a:t>
            </a:r>
          </a:p>
          <a:p>
            <a:pPr>
              <a:buFont typeface="Wingdings" panose="05000000000000000000" pitchFamily="2" charset="2"/>
              <a:buChar char="Ø"/>
            </a:pPr>
            <a:r>
              <a:rPr lang="en-GB" sz="2200" dirty="0"/>
              <a:t>exceed customer expectations, e.g. gains positive feedback that an issue was resolved quicker than expected or a problem resolved to a high standard</a:t>
            </a:r>
          </a:p>
          <a:p>
            <a:pPr>
              <a:buFont typeface="Wingdings" panose="05000000000000000000" pitchFamily="2" charset="2"/>
              <a:buChar char="Ø"/>
            </a:pPr>
            <a:r>
              <a:rPr lang="en-GB" sz="2200" dirty="0"/>
              <a:t>respond to customers’ queries and incidents in accordance with SOPs in collaboration with others</a:t>
            </a:r>
          </a:p>
          <a:p>
            <a:pPr>
              <a:buFont typeface="Wingdings" panose="05000000000000000000" pitchFamily="2" charset="2"/>
              <a:buChar char="Ø"/>
            </a:pPr>
            <a:r>
              <a:rPr lang="en-GB" sz="2200" dirty="0"/>
              <a:t>Manage the repairs and maintenance of equipment to ensure correct functioning of services in accordance with SOPs </a:t>
            </a:r>
          </a:p>
          <a:p>
            <a:pPr>
              <a:buFont typeface="Wingdings" panose="05000000000000000000" pitchFamily="2" charset="2"/>
              <a:buChar char="Ø"/>
            </a:pPr>
            <a:r>
              <a:rPr lang="en-GB" sz="2200" dirty="0"/>
              <a:t>carry out inspections to ensure the correct functioning of buildings and plant equipment in accordance with SOPs</a:t>
            </a:r>
          </a:p>
          <a:p>
            <a:pPr>
              <a:buFont typeface="Wingdings" panose="05000000000000000000" pitchFamily="2" charset="2"/>
              <a:buChar char="Ø"/>
            </a:pPr>
            <a:endParaRPr lang="en-GB" sz="2200" dirty="0"/>
          </a:p>
          <a:p>
            <a:pPr>
              <a:buFont typeface="Wingdings" panose="05000000000000000000" pitchFamily="2" charset="2"/>
              <a:buChar char="Ø"/>
            </a:pPr>
            <a:endParaRPr lang="en-GB" sz="2200" dirty="0"/>
          </a:p>
          <a:p>
            <a:pPr>
              <a:buFont typeface="Wingdings" panose="05000000000000000000" pitchFamily="2" charset="2"/>
              <a:buChar char="Ø"/>
            </a:pPr>
            <a:endParaRPr lang="en-GB" sz="2200" dirty="0"/>
          </a:p>
          <a:p>
            <a:pPr marL="0" indent="0">
              <a:buNone/>
            </a:pPr>
            <a:endParaRPr lang="en-GB" sz="2200" dirty="0"/>
          </a:p>
          <a:p>
            <a:endParaRPr lang="en-GB" sz="825" dirty="0"/>
          </a:p>
          <a:p>
            <a:pPr marL="0" indent="0">
              <a:buNone/>
            </a:pPr>
            <a:endParaRPr lang="en-GB" sz="825" b="1" dirty="0"/>
          </a:p>
        </p:txBody>
      </p:sp>
    </p:spTree>
    <p:extLst>
      <p:ext uri="{BB962C8B-B14F-4D97-AF65-F5344CB8AC3E}">
        <p14:creationId xmlns:p14="http://schemas.microsoft.com/office/powerpoint/2010/main" val="1394950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AB9A-41B0-4A7B-8BF6-A5367278B17F}"/>
              </a:ext>
            </a:extLst>
          </p:cNvPr>
          <p:cNvSpPr>
            <a:spLocks noGrp="1"/>
          </p:cNvSpPr>
          <p:nvPr>
            <p:ph type="title"/>
          </p:nvPr>
        </p:nvSpPr>
        <p:spPr/>
        <p:txBody>
          <a:bodyPr>
            <a:noAutofit/>
          </a:bodyPr>
          <a:lstStyle/>
          <a:p>
            <a:r>
              <a:rPr lang="en-GB" sz="2800" dirty="0">
                <a:solidFill>
                  <a:schemeClr val="accent5">
                    <a:lumMod val="75000"/>
                  </a:schemeClr>
                </a:solidFill>
                <a:latin typeface="+mj-lt"/>
              </a:rPr>
              <a:t>Agenda</a:t>
            </a:r>
          </a:p>
        </p:txBody>
      </p:sp>
      <p:sp>
        <p:nvSpPr>
          <p:cNvPr id="3" name="Content Placeholder 2">
            <a:extLst>
              <a:ext uri="{FF2B5EF4-FFF2-40B4-BE49-F238E27FC236}">
                <a16:creationId xmlns:a16="http://schemas.microsoft.com/office/drawing/2014/main" id="{98E81D7F-31A6-4EB3-832B-5CB4FEF4EB65}"/>
              </a:ext>
            </a:extLst>
          </p:cNvPr>
          <p:cNvSpPr>
            <a:spLocks noGrp="1"/>
          </p:cNvSpPr>
          <p:nvPr>
            <p:ph idx="1"/>
          </p:nvPr>
        </p:nvSpPr>
        <p:spPr/>
        <p:txBody>
          <a:bodyPr>
            <a:normAutofit/>
          </a:bodyPr>
          <a:lstStyle/>
          <a:p>
            <a:pPr>
              <a:buFont typeface="Wingdings" panose="05000000000000000000" pitchFamily="2" charset="2"/>
              <a:buChar char="Ø"/>
            </a:pPr>
            <a:r>
              <a:rPr lang="en-GB" dirty="0"/>
              <a:t>About us</a:t>
            </a:r>
          </a:p>
          <a:p>
            <a:pPr>
              <a:buFont typeface="Wingdings" panose="05000000000000000000" pitchFamily="2" charset="2"/>
              <a:buChar char="Ø"/>
            </a:pPr>
            <a:r>
              <a:rPr lang="en-GB" dirty="0"/>
              <a:t>Your resources</a:t>
            </a:r>
          </a:p>
          <a:p>
            <a:pPr>
              <a:buFont typeface="Wingdings" panose="05000000000000000000" pitchFamily="2" charset="2"/>
              <a:buChar char="Ø"/>
            </a:pPr>
            <a:r>
              <a:rPr lang="en-GB" dirty="0"/>
              <a:t>How you will be supported</a:t>
            </a:r>
          </a:p>
          <a:p>
            <a:pPr>
              <a:buFont typeface="Wingdings" panose="05000000000000000000" pitchFamily="2" charset="2"/>
              <a:buChar char="Ø"/>
            </a:pPr>
            <a:r>
              <a:rPr lang="en-GB" dirty="0"/>
              <a:t>End Point Assessment (EPA)</a:t>
            </a:r>
          </a:p>
          <a:p>
            <a:pPr>
              <a:buFont typeface="Wingdings" panose="05000000000000000000" pitchFamily="2" charset="2"/>
              <a:buChar char="Ø"/>
            </a:pPr>
            <a:r>
              <a:rPr lang="en-GB" dirty="0"/>
              <a:t>Q&amp;A</a:t>
            </a:r>
          </a:p>
          <a:p>
            <a:endParaRPr lang="en-GB" dirty="0"/>
          </a:p>
        </p:txBody>
      </p:sp>
    </p:spTree>
    <p:extLst>
      <p:ext uri="{BB962C8B-B14F-4D97-AF65-F5344CB8AC3E}">
        <p14:creationId xmlns:p14="http://schemas.microsoft.com/office/powerpoint/2010/main" val="134129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E5556734-9EEA-4ED7-A770-4FCCE853A2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56785" y="221955"/>
            <a:ext cx="4230429" cy="4230429"/>
          </a:xfrm>
          <a:prstGeom prst="rect">
            <a:avLst/>
          </a:prstGeom>
        </p:spPr>
      </p:pic>
    </p:spTree>
    <p:extLst>
      <p:ext uri="{BB962C8B-B14F-4D97-AF65-F5344CB8AC3E}">
        <p14:creationId xmlns:p14="http://schemas.microsoft.com/office/powerpoint/2010/main" val="1356471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 light, plate&#10;&#10;Description automatically generated">
            <a:extLst>
              <a:ext uri="{FF2B5EF4-FFF2-40B4-BE49-F238E27FC236}">
                <a16:creationId xmlns:a16="http://schemas.microsoft.com/office/drawing/2014/main" id="{398FD804-B88E-43EF-B35C-5D327E0EE9C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8699" y="806114"/>
            <a:ext cx="7706602" cy="3246443"/>
          </a:xfrm>
          <a:prstGeom prst="rect">
            <a:avLst/>
          </a:prstGeom>
        </p:spPr>
      </p:pic>
    </p:spTree>
    <p:extLst>
      <p:ext uri="{BB962C8B-B14F-4D97-AF65-F5344CB8AC3E}">
        <p14:creationId xmlns:p14="http://schemas.microsoft.com/office/powerpoint/2010/main" val="1557952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90" y="154907"/>
            <a:ext cx="5444198" cy="696827"/>
          </a:xfrm>
        </p:spPr>
        <p:txBody>
          <a:bodyPr vert="horz" lIns="68580" tIns="34290" rIns="68580" bIns="34290" rtlCol="0" anchor="ctr">
            <a:normAutofit/>
          </a:bodyPr>
          <a:lstStyle/>
          <a:p>
            <a:pPr algn="l">
              <a:lnSpc>
                <a:spcPct val="90000"/>
              </a:lnSpc>
            </a:pPr>
            <a:r>
              <a:rPr lang="en-US" sz="2800" dirty="0">
                <a:solidFill>
                  <a:schemeClr val="accent5">
                    <a:lumMod val="75000"/>
                  </a:schemeClr>
                </a:solidFill>
                <a:latin typeface="+mj-lt"/>
              </a:rPr>
              <a:t>Introduction to Skills Training UK</a:t>
            </a:r>
          </a:p>
        </p:txBody>
      </p:sp>
      <p:sp>
        <p:nvSpPr>
          <p:cNvPr id="5" name="TextBox 4"/>
          <p:cNvSpPr txBox="1"/>
          <p:nvPr/>
        </p:nvSpPr>
        <p:spPr>
          <a:xfrm>
            <a:off x="246490" y="1049482"/>
            <a:ext cx="5295328" cy="2572949"/>
          </a:xfrm>
          <a:prstGeom prst="rect">
            <a:avLst/>
          </a:prstGeom>
        </p:spPr>
        <p:txBody>
          <a:bodyPr vert="horz" lIns="68580" tIns="34290" rIns="68580" bIns="34290" rtlCol="0">
            <a:noAutofit/>
          </a:bodyPr>
          <a:lstStyle/>
          <a:p>
            <a:pPr>
              <a:lnSpc>
                <a:spcPct val="90000"/>
              </a:lnSpc>
              <a:spcAft>
                <a:spcPts val="450"/>
              </a:spcAft>
            </a:pPr>
            <a:r>
              <a:rPr lang="en-US" dirty="0">
                <a:solidFill>
                  <a:schemeClr val="bg2">
                    <a:lumMod val="25000"/>
                  </a:schemeClr>
                </a:solidFill>
              </a:rPr>
              <a:t>Leading provider partner delivering apprenticeships in:</a:t>
            </a:r>
          </a:p>
          <a:p>
            <a:pPr>
              <a:lnSpc>
                <a:spcPct val="90000"/>
              </a:lnSpc>
              <a:spcAft>
                <a:spcPts val="450"/>
              </a:spcAft>
            </a:pPr>
            <a:endParaRPr lang="en-US" dirty="0">
              <a:solidFill>
                <a:schemeClr val="bg2">
                  <a:lumMod val="25000"/>
                </a:schemeClr>
              </a:solidFill>
            </a:endParaRPr>
          </a:p>
          <a:p>
            <a:pPr marL="371475" indent="-285750">
              <a:lnSpc>
                <a:spcPct val="90000"/>
              </a:lnSpc>
              <a:spcAft>
                <a:spcPts val="450"/>
              </a:spcAft>
              <a:buFont typeface="Wingdings" panose="05000000000000000000" pitchFamily="2" charset="2"/>
              <a:buChar char="Ø"/>
            </a:pPr>
            <a:r>
              <a:rPr lang="en-US" dirty="0">
                <a:solidFill>
                  <a:schemeClr val="bg2">
                    <a:lumMod val="25000"/>
                  </a:schemeClr>
                </a:solidFill>
              </a:rPr>
              <a:t>NHS</a:t>
            </a:r>
          </a:p>
          <a:p>
            <a:pPr marL="371475" indent="-285750">
              <a:lnSpc>
                <a:spcPct val="90000"/>
              </a:lnSpc>
              <a:spcAft>
                <a:spcPts val="450"/>
              </a:spcAft>
              <a:buFont typeface="Wingdings" panose="05000000000000000000" pitchFamily="2" charset="2"/>
              <a:buChar char="Ø"/>
            </a:pPr>
            <a:r>
              <a:rPr lang="en-US" dirty="0">
                <a:solidFill>
                  <a:schemeClr val="bg2">
                    <a:lumMod val="25000"/>
                  </a:schemeClr>
                </a:solidFill>
              </a:rPr>
              <a:t>Quality Improvement</a:t>
            </a:r>
          </a:p>
          <a:p>
            <a:pPr marL="371475" indent="-285750">
              <a:lnSpc>
                <a:spcPct val="90000"/>
              </a:lnSpc>
              <a:spcAft>
                <a:spcPts val="450"/>
              </a:spcAft>
              <a:buFont typeface="Wingdings" panose="05000000000000000000" pitchFamily="2" charset="2"/>
              <a:buChar char="Ø"/>
            </a:pPr>
            <a:r>
              <a:rPr lang="en-US" dirty="0">
                <a:solidFill>
                  <a:schemeClr val="bg2">
                    <a:lumMod val="25000"/>
                  </a:schemeClr>
                </a:solidFill>
              </a:rPr>
              <a:t>Digital Industries</a:t>
            </a:r>
          </a:p>
          <a:p>
            <a:pPr marL="371475" indent="-285750">
              <a:lnSpc>
                <a:spcPct val="90000"/>
              </a:lnSpc>
              <a:spcAft>
                <a:spcPts val="450"/>
              </a:spcAft>
              <a:buFont typeface="Wingdings" panose="05000000000000000000" pitchFamily="2" charset="2"/>
              <a:buChar char="Ø"/>
            </a:pPr>
            <a:r>
              <a:rPr lang="en-US" dirty="0">
                <a:solidFill>
                  <a:schemeClr val="bg2">
                    <a:lumMod val="25000"/>
                  </a:schemeClr>
                </a:solidFill>
              </a:rPr>
              <a:t>Engineering and Manufacturing</a:t>
            </a:r>
          </a:p>
          <a:p>
            <a:pPr marL="371475" indent="-285750">
              <a:lnSpc>
                <a:spcPct val="90000"/>
              </a:lnSpc>
              <a:spcAft>
                <a:spcPts val="450"/>
              </a:spcAft>
              <a:buFont typeface="Wingdings" panose="05000000000000000000" pitchFamily="2" charset="2"/>
              <a:buChar char="Ø"/>
            </a:pPr>
            <a:r>
              <a:rPr lang="en-GB" dirty="0">
                <a:solidFill>
                  <a:schemeClr val="bg2">
                    <a:lumMod val="25000"/>
                  </a:schemeClr>
                </a:solidFill>
              </a:rPr>
              <a:t>Local/Regional Government</a:t>
            </a:r>
          </a:p>
          <a:p>
            <a:pPr marL="371475" indent="-285750">
              <a:lnSpc>
                <a:spcPct val="90000"/>
              </a:lnSpc>
              <a:spcAft>
                <a:spcPts val="450"/>
              </a:spcAft>
              <a:buFont typeface="Wingdings" panose="05000000000000000000" pitchFamily="2" charset="2"/>
              <a:buChar char="Ø"/>
            </a:pPr>
            <a:r>
              <a:rPr lang="en-GB" dirty="0">
                <a:solidFill>
                  <a:schemeClr val="bg2">
                    <a:lumMod val="25000"/>
                  </a:schemeClr>
                </a:solidFill>
              </a:rPr>
              <a:t>Local Education Authorities </a:t>
            </a:r>
            <a:endParaRPr lang="en-US" dirty="0">
              <a:solidFill>
                <a:schemeClr val="bg2">
                  <a:lumMod val="25000"/>
                </a:schemeClr>
              </a:solidFill>
            </a:endParaRPr>
          </a:p>
        </p:txBody>
      </p:sp>
      <p:pic>
        <p:nvPicPr>
          <p:cNvPr id="18" name="Picture 17" descr="A person standing on top of a machine&#10;&#10;Description generated with high confidence">
            <a:extLst>
              <a:ext uri="{FF2B5EF4-FFF2-40B4-BE49-F238E27FC236}">
                <a16:creationId xmlns:a16="http://schemas.microsoft.com/office/drawing/2014/main" id="{91812120-653F-4D61-A5A0-E4CA71A624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60" r="39409" b="-1"/>
          <a:stretch/>
        </p:blipFill>
        <p:spPr>
          <a:xfrm>
            <a:off x="6069103" y="154907"/>
            <a:ext cx="3074897" cy="430656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00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5531" y="263424"/>
            <a:ext cx="3077986" cy="570331"/>
          </a:xfrm>
        </p:spPr>
        <p:txBody>
          <a:bodyPr vert="horz" lIns="68580" tIns="34290" rIns="68580" bIns="34290" rtlCol="0" anchor="ctr">
            <a:noAutofit/>
          </a:bodyPr>
          <a:lstStyle/>
          <a:p>
            <a:r>
              <a:rPr lang="en-US" sz="2100" dirty="0">
                <a:solidFill>
                  <a:srgbClr val="00B0F0"/>
                </a:solidFill>
                <a:ea typeface="+mj-ea"/>
                <a:cs typeface="+mj-cs"/>
              </a:rPr>
              <a:t>Who are Skills Training UK</a:t>
            </a:r>
          </a:p>
        </p:txBody>
      </p:sp>
      <p:pic>
        <p:nvPicPr>
          <p:cNvPr id="10" name="Picture 9" descr="A red sign with white text&#10;&#10;Description automatically generated with medium confidence">
            <a:extLst>
              <a:ext uri="{FF2B5EF4-FFF2-40B4-BE49-F238E27FC236}">
                <a16:creationId xmlns:a16="http://schemas.microsoft.com/office/drawing/2014/main" id="{B3CC9434-6F0F-4D5F-BBC0-7E4F79B20C57}"/>
              </a:ext>
            </a:extLst>
          </p:cNvPr>
          <p:cNvPicPr>
            <a:picLocks noChangeAspect="1"/>
          </p:cNvPicPr>
          <p:nvPr/>
        </p:nvPicPr>
        <p:blipFill rotWithShape="1">
          <a:blip r:embed="rId2">
            <a:extLst>
              <a:ext uri="{28A0092B-C50C-407E-A947-70E740481C1C}">
                <a14:useLocalDpi xmlns:a14="http://schemas.microsoft.com/office/drawing/2010/main" val="0"/>
              </a:ext>
            </a:extLst>
          </a:blip>
          <a:srcRect t="19490" r="-2" b="8202"/>
          <a:stretch/>
        </p:blipFill>
        <p:spPr bwMode="auto">
          <a:xfrm>
            <a:off x="2284593" y="421976"/>
            <a:ext cx="2069154" cy="1525179"/>
          </a:xfrm>
          <a:prstGeom prst="rect">
            <a:avLst/>
          </a:prstGeom>
          <a:noFill/>
        </p:spPr>
      </p:pic>
      <p:pic>
        <p:nvPicPr>
          <p:cNvPr id="16" name="Picture 15" descr="https://www.apprenticeshiphub.org.uk/media/2149/fe-week-aelp-aac-apprenticeship-awards.jpg">
            <a:extLst>
              <a:ext uri="{FF2B5EF4-FFF2-40B4-BE49-F238E27FC236}">
                <a16:creationId xmlns:a16="http://schemas.microsoft.com/office/drawing/2014/main" id="{E8F5AE75-E0AB-4120-B7A7-6957D1594699}"/>
              </a:ext>
            </a:extLst>
          </p:cNvPr>
          <p:cNvPicPr/>
          <p:nvPr/>
        </p:nvPicPr>
        <p:blipFill rotWithShape="1">
          <a:blip r:embed="rId3" cstate="print">
            <a:extLst>
              <a:ext uri="{28A0092B-C50C-407E-A947-70E740481C1C}">
                <a14:useLocalDpi xmlns:a14="http://schemas.microsoft.com/office/drawing/2010/main" val="0"/>
              </a:ext>
            </a:extLst>
          </a:blip>
          <a:srcRect l="3940" r="8281" b="2"/>
          <a:stretch/>
        </p:blipFill>
        <p:spPr bwMode="auto">
          <a:xfrm>
            <a:off x="212323" y="2010038"/>
            <a:ext cx="1961425" cy="1761480"/>
          </a:xfrm>
          <a:prstGeom prst="rect">
            <a:avLst/>
          </a:prstGeom>
          <a:noFill/>
        </p:spPr>
      </p:pic>
      <p:pic>
        <p:nvPicPr>
          <p:cNvPr id="12" name="Picture 11">
            <a:extLst>
              <a:ext uri="{FF2B5EF4-FFF2-40B4-BE49-F238E27FC236}">
                <a16:creationId xmlns:a16="http://schemas.microsoft.com/office/drawing/2014/main" id="{FAF11B97-7093-4E61-9EB3-7E5177BFCC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28" r="24697" b="4"/>
          <a:stretch/>
        </p:blipFill>
        <p:spPr>
          <a:xfrm>
            <a:off x="168147" y="421976"/>
            <a:ext cx="2005601" cy="1366627"/>
          </a:xfrm>
          <a:prstGeom prst="rect">
            <a:avLst/>
          </a:prstGeom>
        </p:spPr>
      </p:pic>
      <p:pic>
        <p:nvPicPr>
          <p:cNvPr id="18" name="Picture 2" descr="https://skillstraininguk.com/uploads/images/Education%20Investor%20Awards%20Logo.png">
            <a:extLst>
              <a:ext uri="{FF2B5EF4-FFF2-40B4-BE49-F238E27FC236}">
                <a16:creationId xmlns:a16="http://schemas.microsoft.com/office/drawing/2014/main" id="{6E3CE0CB-14D9-4F21-9A9F-D29D40EA475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044" r="15819" b="-3"/>
          <a:stretch/>
        </p:blipFill>
        <p:spPr bwMode="auto">
          <a:xfrm>
            <a:off x="2338457" y="2166124"/>
            <a:ext cx="1961425" cy="1449308"/>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8B7619E7-8409-4162-9107-5A65081A42F7}"/>
              </a:ext>
            </a:extLst>
          </p:cNvPr>
          <p:cNvSpPr>
            <a:spLocks noGrp="1"/>
          </p:cNvSpPr>
          <p:nvPr>
            <p:ph idx="1"/>
          </p:nvPr>
        </p:nvSpPr>
        <p:spPr>
          <a:xfrm>
            <a:off x="5005531" y="833756"/>
            <a:ext cx="3781282" cy="3267990"/>
          </a:xfrm>
        </p:spPr>
        <p:txBody>
          <a:bodyPr vert="horz" lIns="68580" tIns="34290" rIns="68580" bIns="34290" rtlCol="0">
            <a:normAutofit/>
          </a:bodyPr>
          <a:lstStyle/>
          <a:p>
            <a:r>
              <a:rPr lang="en-US" sz="1350" b="1" dirty="0"/>
              <a:t>WINNER: </a:t>
            </a:r>
            <a:r>
              <a:rPr lang="en-US" sz="1350" dirty="0"/>
              <a:t>TES FE AWARDS 2019 “Training Provider of the Year” </a:t>
            </a:r>
          </a:p>
          <a:p>
            <a:r>
              <a:rPr lang="en-US" sz="1350" b="1" dirty="0"/>
              <a:t>WINNER: </a:t>
            </a:r>
            <a:r>
              <a:rPr lang="en-US" sz="1350" dirty="0"/>
              <a:t>AAC Awards Outstanding Contribution to the Development of Apprenticeships Award </a:t>
            </a:r>
          </a:p>
          <a:p>
            <a:r>
              <a:rPr lang="en-US" sz="1350" b="1" dirty="0"/>
              <a:t>FINALIST: </a:t>
            </a:r>
            <a:r>
              <a:rPr lang="en-US" sz="1350" dirty="0"/>
              <a:t>Education Investor Awards 2018 “Skills Provider of the Year”</a:t>
            </a:r>
          </a:p>
          <a:p>
            <a:r>
              <a:rPr lang="en-US" sz="1350" b="1" dirty="0"/>
              <a:t>FINALIST</a:t>
            </a:r>
            <a:r>
              <a:rPr lang="en-US" sz="1350" dirty="0"/>
              <a:t>: SEMTA 2019 “Training Partner of the Year” </a:t>
            </a:r>
          </a:p>
          <a:p>
            <a:r>
              <a:rPr lang="en-US" sz="1350" b="1" dirty="0"/>
              <a:t>WINNER: </a:t>
            </a:r>
            <a:r>
              <a:rPr lang="en-US" sz="1350" dirty="0"/>
              <a:t>TES FE AWARDS 2020 “Apprenticeship Programme of the Year”</a:t>
            </a:r>
          </a:p>
          <a:p>
            <a:r>
              <a:rPr lang="en-US" sz="1350" b="1" dirty="0"/>
              <a:t>WINNER: </a:t>
            </a:r>
            <a:r>
              <a:rPr lang="en-US" sz="1350" dirty="0"/>
              <a:t>Apprentice of the Year 2021</a:t>
            </a:r>
          </a:p>
          <a:p>
            <a:r>
              <a:rPr lang="en-US" sz="1350" b="1" dirty="0"/>
              <a:t>WINNER:</a:t>
            </a:r>
            <a:r>
              <a:rPr lang="en-US" sz="1350" dirty="0"/>
              <a:t> Scientific Apprenticeship Programme of the Year 2021</a:t>
            </a:r>
          </a:p>
          <a:p>
            <a:pPr marL="0" indent="0">
              <a:buNone/>
            </a:pPr>
            <a:endParaRPr lang="en-US" sz="1200" dirty="0"/>
          </a:p>
          <a:p>
            <a:pPr marL="0"/>
            <a:endParaRPr lang="en-US" sz="1200" dirty="0"/>
          </a:p>
        </p:txBody>
      </p:sp>
      <p:sp>
        <p:nvSpPr>
          <p:cNvPr id="3" name="TextBox 2">
            <a:extLst>
              <a:ext uri="{FF2B5EF4-FFF2-40B4-BE49-F238E27FC236}">
                <a16:creationId xmlns:a16="http://schemas.microsoft.com/office/drawing/2014/main" id="{FE8FEDDE-E420-4C19-AD82-21970530016C}"/>
              </a:ext>
            </a:extLst>
          </p:cNvPr>
          <p:cNvSpPr txBox="1"/>
          <p:nvPr/>
        </p:nvSpPr>
        <p:spPr>
          <a:xfrm>
            <a:off x="5109029" y="3962401"/>
            <a:ext cx="3500033" cy="507831"/>
          </a:xfrm>
          <a:prstGeom prst="rect">
            <a:avLst/>
          </a:prstGeom>
          <a:noFill/>
        </p:spPr>
        <p:txBody>
          <a:bodyPr wrap="square" rtlCol="0">
            <a:spAutoFit/>
          </a:bodyPr>
          <a:lstStyle/>
          <a:p>
            <a:pPr algn="ctr"/>
            <a:r>
              <a:rPr lang="en-GB" sz="1350" b="1" i="1" dirty="0">
                <a:solidFill>
                  <a:srgbClr val="00B0F0"/>
                </a:solidFill>
              </a:rPr>
              <a:t>Over 30 years of experience as a market leading CPD training provider</a:t>
            </a:r>
          </a:p>
        </p:txBody>
      </p:sp>
    </p:spTree>
    <p:extLst>
      <p:ext uri="{BB962C8B-B14F-4D97-AF65-F5344CB8AC3E}">
        <p14:creationId xmlns:p14="http://schemas.microsoft.com/office/powerpoint/2010/main" val="1166341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500"/>
                                        <p:tgtEl>
                                          <p:spTgt spid="1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fade">
                                      <p:cBhvr>
                                        <p:cTn id="15" dur="500"/>
                                        <p:tgtEl>
                                          <p:spTgt spid="1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Effect transition="in" filter="fade">
                                      <p:cBhvr>
                                        <p:cTn id="19" dur="500"/>
                                        <p:tgtEl>
                                          <p:spTgt spid="1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animEffect transition="in" filter="fade">
                                      <p:cBhvr>
                                        <p:cTn id="23" dur="500"/>
                                        <p:tgtEl>
                                          <p:spTgt spid="19">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animEffect transition="in" filter="fade">
                                      <p:cBhvr>
                                        <p:cTn id="27" dur="500"/>
                                        <p:tgtEl>
                                          <p:spTgt spid="19">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animEffect transition="in" filter="fade">
                                      <p:cBhvr>
                                        <p:cTn id="31" dur="500"/>
                                        <p:tgtEl>
                                          <p:spTgt spid="1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AA8F-39CA-483F-A72F-665838C469E5}"/>
              </a:ext>
            </a:extLst>
          </p:cNvPr>
          <p:cNvSpPr>
            <a:spLocks noGrp="1"/>
          </p:cNvSpPr>
          <p:nvPr>
            <p:ph type="title"/>
          </p:nvPr>
        </p:nvSpPr>
        <p:spPr/>
        <p:txBody>
          <a:bodyPr>
            <a:noAutofit/>
          </a:bodyPr>
          <a:lstStyle/>
          <a:p>
            <a:r>
              <a:rPr lang="en-GB" sz="2800" dirty="0">
                <a:solidFill>
                  <a:schemeClr val="accent5">
                    <a:lumMod val="75000"/>
                  </a:schemeClr>
                </a:solidFill>
                <a:latin typeface="+mj-lt"/>
              </a:rPr>
              <a:t>What is an Apprenticeship?</a:t>
            </a:r>
          </a:p>
        </p:txBody>
      </p:sp>
      <p:sp>
        <p:nvSpPr>
          <p:cNvPr id="3" name="Content Placeholder 2">
            <a:extLst>
              <a:ext uri="{FF2B5EF4-FFF2-40B4-BE49-F238E27FC236}">
                <a16:creationId xmlns:a16="http://schemas.microsoft.com/office/drawing/2014/main" id="{386538DF-2425-43EB-B858-00518E8727FB}"/>
              </a:ext>
            </a:extLst>
          </p:cNvPr>
          <p:cNvSpPr>
            <a:spLocks noGrp="1"/>
          </p:cNvSpPr>
          <p:nvPr>
            <p:ph idx="1"/>
          </p:nvPr>
        </p:nvSpPr>
        <p:spPr/>
        <p:txBody>
          <a:bodyPr>
            <a:normAutofit/>
          </a:bodyPr>
          <a:lstStyle/>
          <a:p>
            <a:pPr fontAlgn="t"/>
            <a:r>
              <a:rPr lang="en-GB" sz="2100" dirty="0"/>
              <a:t>You can start an Apprenticeship whether you’re starting your career, changing position, or you're upskilling in your current job</a:t>
            </a:r>
          </a:p>
          <a:p>
            <a:pPr fontAlgn="t"/>
            <a:r>
              <a:rPr lang="en-GB" sz="2100" dirty="0"/>
              <a:t>An Apprenticeship combines hands-on work with the opportunity to train and obtain qualifications. 20% of the time is spent studying and applying new knowledge in the workplace</a:t>
            </a:r>
          </a:p>
          <a:p>
            <a:pPr fontAlgn="t"/>
            <a:r>
              <a:rPr lang="en-GB" sz="2100" dirty="0"/>
              <a:t>Training will be provided by STUK</a:t>
            </a:r>
          </a:p>
          <a:p>
            <a:pPr fontAlgn="t"/>
            <a:r>
              <a:rPr lang="en-GB" sz="2100" dirty="0"/>
              <a:t>The rest of the time is spent applying new knowledge and skills in the actual workplace. At the end of it, official certification is gained, which will be equivalent to traditional qualification </a:t>
            </a:r>
          </a:p>
        </p:txBody>
      </p:sp>
    </p:spTree>
    <p:extLst>
      <p:ext uri="{BB962C8B-B14F-4D97-AF65-F5344CB8AC3E}">
        <p14:creationId xmlns:p14="http://schemas.microsoft.com/office/powerpoint/2010/main" val="302446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F837-D343-4159-BE16-2E11670D8F2B}"/>
              </a:ext>
            </a:extLst>
          </p:cNvPr>
          <p:cNvSpPr>
            <a:spLocks noGrp="1"/>
          </p:cNvSpPr>
          <p:nvPr>
            <p:ph type="title"/>
          </p:nvPr>
        </p:nvSpPr>
        <p:spPr/>
        <p:txBody>
          <a:bodyPr>
            <a:noAutofit/>
          </a:bodyPr>
          <a:lstStyle/>
          <a:p>
            <a:br>
              <a:rPr lang="en-GB" sz="2800" b="0" dirty="0">
                <a:latin typeface="+mj-lt"/>
              </a:rPr>
            </a:br>
            <a:r>
              <a:rPr lang="en-GB" sz="2800" dirty="0">
                <a:solidFill>
                  <a:schemeClr val="accent5">
                    <a:lumMod val="75000"/>
                  </a:schemeClr>
                </a:solidFill>
                <a:latin typeface="+mj-lt"/>
              </a:rPr>
              <a:t>Your Apprenticeship</a:t>
            </a:r>
            <a:br>
              <a:rPr lang="en-GB" sz="2800" b="0" dirty="0">
                <a:latin typeface="+mj-lt"/>
              </a:rPr>
            </a:br>
            <a:endParaRPr lang="en-GB" sz="2800" b="0" dirty="0">
              <a:latin typeface="+mj-lt"/>
            </a:endParaRPr>
          </a:p>
        </p:txBody>
      </p:sp>
      <p:sp>
        <p:nvSpPr>
          <p:cNvPr id="3" name="Content Placeholder 2">
            <a:extLst>
              <a:ext uri="{FF2B5EF4-FFF2-40B4-BE49-F238E27FC236}">
                <a16:creationId xmlns:a16="http://schemas.microsoft.com/office/drawing/2014/main" id="{3633D73D-CEB8-40C3-9225-040BA4ED089B}"/>
              </a:ext>
            </a:extLst>
          </p:cNvPr>
          <p:cNvSpPr>
            <a:spLocks noGrp="1"/>
          </p:cNvSpPr>
          <p:nvPr>
            <p:ph idx="1"/>
          </p:nvPr>
        </p:nvSpPr>
        <p:spPr>
          <a:xfrm>
            <a:off x="250167" y="837437"/>
            <a:ext cx="8652295" cy="3468625"/>
          </a:xfrm>
        </p:spPr>
        <p:txBody>
          <a:bodyPr/>
          <a:lstStyle/>
          <a:p>
            <a:pPr marL="0" indent="0">
              <a:buNone/>
            </a:pPr>
            <a:r>
              <a:rPr lang="en-GB" dirty="0"/>
              <a:t>The Standard</a:t>
            </a:r>
          </a:p>
          <a:p>
            <a:pPr lvl="1">
              <a:buFont typeface="Wingdings" panose="05000000000000000000" pitchFamily="2" charset="2"/>
              <a:buChar char="Ø"/>
            </a:pPr>
            <a:r>
              <a:rPr lang="en-GB" dirty="0"/>
              <a:t>Facilities Services Operative Level 2 (13 months)</a:t>
            </a:r>
          </a:p>
          <a:p>
            <a:pPr lvl="1">
              <a:buFont typeface="Wingdings" panose="05000000000000000000" pitchFamily="2" charset="2"/>
              <a:buChar char="Ø"/>
            </a:pPr>
            <a:endParaRPr lang="en-GB" dirty="0"/>
          </a:p>
          <a:p>
            <a:pPr marL="0" indent="0">
              <a:buNone/>
            </a:pPr>
            <a:r>
              <a:rPr lang="en-GB" dirty="0"/>
              <a:t>Functional Skills</a:t>
            </a:r>
          </a:p>
          <a:p>
            <a:pPr lvl="1">
              <a:buFont typeface="Wingdings" panose="05000000000000000000" pitchFamily="2" charset="2"/>
              <a:buChar char="Ø"/>
            </a:pPr>
            <a:r>
              <a:rPr lang="en-GB" dirty="0"/>
              <a:t>Must achieve level 1 English and mathematics and take the tests for level 2 prior to taking their EPA</a:t>
            </a:r>
          </a:p>
        </p:txBody>
      </p:sp>
      <p:pic>
        <p:nvPicPr>
          <p:cNvPr id="5" name="Graphic 4" descr="Diploma roll">
            <a:extLst>
              <a:ext uri="{FF2B5EF4-FFF2-40B4-BE49-F238E27FC236}">
                <a16:creationId xmlns:a16="http://schemas.microsoft.com/office/drawing/2014/main" id="{8C7E920B-62FD-452E-B94A-42C9C4DCA50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895" b="18439"/>
          <a:stretch/>
        </p:blipFill>
        <p:spPr>
          <a:xfrm>
            <a:off x="6477315" y="139808"/>
            <a:ext cx="2666685" cy="1777791"/>
          </a:xfrm>
          <a:prstGeom prst="rect">
            <a:avLst/>
          </a:prstGeom>
        </p:spPr>
      </p:pic>
    </p:spTree>
    <p:extLst>
      <p:ext uri="{BB962C8B-B14F-4D97-AF65-F5344CB8AC3E}">
        <p14:creationId xmlns:p14="http://schemas.microsoft.com/office/powerpoint/2010/main" val="1766895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solidFill>
                  <a:schemeClr val="accent5">
                    <a:lumMod val="75000"/>
                  </a:schemeClr>
                </a:solidFill>
                <a:latin typeface="+mj-lt"/>
                <a:ea typeface="+mj-ea"/>
                <a:cs typeface="+mj-cs"/>
              </a:rPr>
              <a:t>Mentoring</a:t>
            </a:r>
            <a:endParaRPr lang="en-GB" dirty="0">
              <a:solidFill>
                <a:schemeClr val="accent5">
                  <a:lumMod val="75000"/>
                </a:schemeClr>
              </a:solidFill>
              <a:latin typeface="+mj-lt"/>
              <a:ea typeface="+mj-ea"/>
              <a:cs typeface="+mj-cs"/>
            </a:endParaRPr>
          </a:p>
        </p:txBody>
      </p:sp>
      <p:sp>
        <p:nvSpPr>
          <p:cNvPr id="3" name="Content Placeholder 2"/>
          <p:cNvSpPr>
            <a:spLocks noGrp="1"/>
          </p:cNvSpPr>
          <p:nvPr>
            <p:ph idx="1"/>
          </p:nvPr>
        </p:nvSpPr>
        <p:spPr>
          <a:xfrm>
            <a:off x="245853" y="1100030"/>
            <a:ext cx="8652294" cy="2866953"/>
          </a:xfrm>
        </p:spPr>
        <p:txBody>
          <a:bodyPr>
            <a:normAutofit/>
          </a:bodyPr>
          <a:lstStyle/>
          <a:p>
            <a:pPr>
              <a:buFont typeface="Wingdings" panose="05000000000000000000" pitchFamily="2" charset="2"/>
              <a:buChar char="Ø"/>
            </a:pPr>
            <a:r>
              <a:rPr lang="en-GB" sz="1950" dirty="0"/>
              <a:t>You must be supported by a mentor/manager to help and support your learning of procedures and policies within your work environment</a:t>
            </a:r>
          </a:p>
          <a:p>
            <a:pPr>
              <a:buFont typeface="Wingdings" panose="05000000000000000000" pitchFamily="2" charset="2"/>
              <a:buChar char="Ø"/>
            </a:pPr>
            <a:r>
              <a:rPr lang="en-GB" sz="1950" dirty="0"/>
              <a:t>Mentors should possess a real interest in your development and learning</a:t>
            </a:r>
          </a:p>
          <a:p>
            <a:pPr>
              <a:buFont typeface="Wingdings" panose="05000000000000000000" pitchFamily="2" charset="2"/>
              <a:buChar char="Ø"/>
            </a:pPr>
            <a:r>
              <a:rPr lang="en-GB" sz="1950" dirty="0"/>
              <a:t>They help by giving advice through the benefit of their experience</a:t>
            </a:r>
          </a:p>
          <a:p>
            <a:pPr>
              <a:buFont typeface="Wingdings" panose="05000000000000000000" pitchFamily="2" charset="2"/>
              <a:buChar char="Ø"/>
            </a:pPr>
            <a:r>
              <a:rPr lang="en-GB" sz="1950" dirty="0"/>
              <a:t>They support your development of skills by creating opportunities, which will feed into your off-the-job training</a:t>
            </a:r>
          </a:p>
          <a:p>
            <a:pPr>
              <a:buFont typeface="Wingdings" panose="05000000000000000000" pitchFamily="2" charset="2"/>
              <a:buChar char="Ø"/>
            </a:pPr>
            <a:r>
              <a:rPr lang="en-GB" sz="1950" dirty="0"/>
              <a:t>This is a crucial role to support and encourage your development</a:t>
            </a:r>
          </a:p>
        </p:txBody>
      </p:sp>
    </p:spTree>
    <p:extLst>
      <p:ext uri="{BB962C8B-B14F-4D97-AF65-F5344CB8AC3E}">
        <p14:creationId xmlns:p14="http://schemas.microsoft.com/office/powerpoint/2010/main" val="3235418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419D-E9CE-42D9-980C-D5975A398278}"/>
              </a:ext>
            </a:extLst>
          </p:cNvPr>
          <p:cNvSpPr>
            <a:spLocks noGrp="1"/>
          </p:cNvSpPr>
          <p:nvPr>
            <p:ph type="title"/>
          </p:nvPr>
        </p:nvSpPr>
        <p:spPr/>
        <p:txBody>
          <a:bodyPr>
            <a:noAutofit/>
          </a:bodyPr>
          <a:lstStyle/>
          <a:p>
            <a:r>
              <a:rPr lang="en-GB" sz="2800" dirty="0">
                <a:solidFill>
                  <a:schemeClr val="accent5">
                    <a:lumMod val="75000"/>
                  </a:schemeClr>
                </a:solidFill>
                <a:latin typeface="+mj-lt"/>
              </a:rPr>
              <a:t>Regularly Occurring Activities</a:t>
            </a:r>
          </a:p>
        </p:txBody>
      </p:sp>
      <p:sp>
        <p:nvSpPr>
          <p:cNvPr id="3" name="Content Placeholder 2">
            <a:extLst>
              <a:ext uri="{FF2B5EF4-FFF2-40B4-BE49-F238E27FC236}">
                <a16:creationId xmlns:a16="http://schemas.microsoft.com/office/drawing/2014/main" id="{146BD0E5-D2A0-4B66-8C81-37BEFC5F06E8}"/>
              </a:ext>
            </a:extLst>
          </p:cNvPr>
          <p:cNvSpPr>
            <a:spLocks noGrp="1"/>
          </p:cNvSpPr>
          <p:nvPr>
            <p:ph idx="1"/>
          </p:nvPr>
        </p:nvSpPr>
        <p:spPr/>
        <p:txBody>
          <a:bodyPr/>
          <a:lstStyle/>
          <a:p>
            <a:endParaRPr lang="en-GB" dirty="0"/>
          </a:p>
          <a:p>
            <a:pPr>
              <a:buFont typeface="Wingdings" panose="05000000000000000000" pitchFamily="2" charset="2"/>
              <a:buChar char="Ø"/>
            </a:pPr>
            <a:r>
              <a:rPr lang="en-GB" dirty="0"/>
              <a:t>Scheduled monthly training session</a:t>
            </a:r>
          </a:p>
          <a:p>
            <a:pPr>
              <a:buFont typeface="Wingdings" panose="05000000000000000000" pitchFamily="2" charset="2"/>
              <a:buChar char="Ø"/>
            </a:pPr>
            <a:r>
              <a:rPr lang="en-GB" dirty="0"/>
              <a:t>Update your OneFile learning journal every month</a:t>
            </a:r>
          </a:p>
          <a:p>
            <a:pPr>
              <a:buFont typeface="Wingdings" panose="05000000000000000000" pitchFamily="2" charset="2"/>
              <a:buChar char="Ø"/>
            </a:pPr>
            <a:r>
              <a:rPr lang="en-GB" dirty="0"/>
              <a:t>3-way progress review every 12 weeks</a:t>
            </a:r>
          </a:p>
          <a:p>
            <a:endParaRPr lang="en-GB" dirty="0"/>
          </a:p>
        </p:txBody>
      </p:sp>
    </p:spTree>
    <p:extLst>
      <p:ext uri="{BB962C8B-B14F-4D97-AF65-F5344CB8AC3E}">
        <p14:creationId xmlns:p14="http://schemas.microsoft.com/office/powerpoint/2010/main" val="2383087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3299-FC3E-4BF1-B73D-445177334A85}"/>
              </a:ext>
            </a:extLst>
          </p:cNvPr>
          <p:cNvSpPr>
            <a:spLocks noGrp="1"/>
          </p:cNvSpPr>
          <p:nvPr>
            <p:ph type="title"/>
          </p:nvPr>
        </p:nvSpPr>
        <p:spPr/>
        <p:txBody>
          <a:bodyPr>
            <a:noAutofit/>
          </a:bodyPr>
          <a:lstStyle/>
          <a:p>
            <a:r>
              <a:rPr lang="en-GB" sz="2800" dirty="0">
                <a:solidFill>
                  <a:schemeClr val="accent5">
                    <a:lumMod val="75000"/>
                  </a:schemeClr>
                </a:solidFill>
                <a:latin typeface="+mj-lt"/>
              </a:rPr>
              <a:t>How your qualification is made up</a:t>
            </a:r>
          </a:p>
        </p:txBody>
      </p:sp>
      <p:sp>
        <p:nvSpPr>
          <p:cNvPr id="3" name="Content Placeholder 2">
            <a:extLst>
              <a:ext uri="{FF2B5EF4-FFF2-40B4-BE49-F238E27FC236}">
                <a16:creationId xmlns:a16="http://schemas.microsoft.com/office/drawing/2014/main" id="{24915DC6-8F69-4AFC-BB72-22B6C8B9CA4E}"/>
              </a:ext>
            </a:extLst>
          </p:cNvPr>
          <p:cNvSpPr>
            <a:spLocks noGrp="1"/>
          </p:cNvSpPr>
          <p:nvPr>
            <p:ph idx="1"/>
          </p:nvPr>
        </p:nvSpPr>
        <p:spPr>
          <a:xfrm>
            <a:off x="250167" y="896922"/>
            <a:ext cx="5521418" cy="3470200"/>
          </a:xfrm>
        </p:spPr>
        <p:txBody>
          <a:bodyPr>
            <a:normAutofit lnSpcReduction="10000"/>
          </a:bodyPr>
          <a:lstStyle/>
          <a:p>
            <a:pPr marL="0" indent="0">
              <a:buNone/>
            </a:pPr>
            <a:r>
              <a:rPr lang="en-GB" sz="1800" b="1" dirty="0"/>
              <a:t>Knowledge  </a:t>
            </a:r>
            <a:r>
              <a:rPr lang="en-GB" sz="1200" b="1" dirty="0"/>
              <a:t>( Supported by assignment writing) </a:t>
            </a:r>
          </a:p>
          <a:p>
            <a:r>
              <a:rPr lang="en-GB" sz="1650" dirty="0"/>
              <a:t>Information, technical knowledge, and ‘know-how’ that the you need to have and to understand in order to successfully carry out your duties</a:t>
            </a:r>
          </a:p>
          <a:p>
            <a:pPr marL="0" indent="0">
              <a:buNone/>
            </a:pPr>
            <a:r>
              <a:rPr lang="en-GB" sz="1800" b="1" dirty="0"/>
              <a:t>Skills</a:t>
            </a:r>
            <a:r>
              <a:rPr lang="en-GB" sz="1200" b="1" dirty="0"/>
              <a:t> ( Supported by work based demonstration) </a:t>
            </a:r>
          </a:p>
          <a:p>
            <a:r>
              <a:rPr lang="en-GB" sz="1650" dirty="0"/>
              <a:t>Practical application of knowledge needed to successfully undertake your duties that make up your role. </a:t>
            </a:r>
          </a:p>
          <a:p>
            <a:r>
              <a:rPr lang="en-GB" sz="1650" dirty="0"/>
              <a:t>Learnt through on/off-the-job training or experience</a:t>
            </a:r>
          </a:p>
          <a:p>
            <a:pPr marL="0" indent="0">
              <a:buNone/>
            </a:pPr>
            <a:r>
              <a:rPr lang="en-GB" sz="1800" b="1" dirty="0"/>
              <a:t>Behaviours </a:t>
            </a:r>
            <a:r>
              <a:rPr lang="en-GB" sz="1200" b="1" dirty="0"/>
              <a:t>( Supported by work-based witness testimony) </a:t>
            </a:r>
            <a:endParaRPr lang="en-GB" sz="1800" b="1" dirty="0"/>
          </a:p>
          <a:p>
            <a:r>
              <a:rPr lang="en-GB" sz="1650" dirty="0"/>
              <a:t>Mind-sets, attitudes or approaches required for competence, generally across your job role. </a:t>
            </a:r>
          </a:p>
          <a:p>
            <a:r>
              <a:rPr lang="en-GB" sz="1650" dirty="0"/>
              <a:t>Behaviours tend to be very transferable</a:t>
            </a:r>
          </a:p>
        </p:txBody>
      </p:sp>
      <p:graphicFrame>
        <p:nvGraphicFramePr>
          <p:cNvPr id="4" name="Diagram 3"/>
          <p:cNvGraphicFramePr/>
          <p:nvPr/>
        </p:nvGraphicFramePr>
        <p:xfrm>
          <a:off x="4835951" y="721712"/>
          <a:ext cx="5086974" cy="3576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766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TU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UK" id="{883E8394-AB1D-4401-BDCF-F305BB3E3AE3}" vid="{C95A2E60-9C5D-472A-8FD4-170C4441D544}"/>
    </a:ext>
  </a:extLst>
</a:theme>
</file>

<file path=ppt/theme/theme2.xml><?xml version="1.0" encoding="utf-8"?>
<a:theme xmlns:a="http://schemas.openxmlformats.org/drawingml/2006/main" name="1_STU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UK" id="{B813B237-A419-462F-B8EC-33CD5EE36075}" vid="{8B1848D6-8955-4094-90A0-109B5767E4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7256EA166F294FBC6215112C3CAB44" ma:contentTypeVersion="24" ma:contentTypeDescription="Create a new document." ma:contentTypeScope="" ma:versionID="7e3abc3adf4e75a76354d0d72fc09a52">
  <xsd:schema xmlns:xsd="http://www.w3.org/2001/XMLSchema" xmlns:xs="http://www.w3.org/2001/XMLSchema" xmlns:p="http://schemas.microsoft.com/office/2006/metadata/properties" xmlns:ns2="cb7409ee-9ee3-47af-b4f8-993209f86b37" xmlns:ns3="4bef4f87-f01d-48e1-99a7-1e25e528cfa6" targetNamespace="http://schemas.microsoft.com/office/2006/metadata/properties" ma:root="true" ma:fieldsID="6ccd8b4273457afcfa4febd50862d821" ns2:_="" ns3:_="">
    <xsd:import namespace="cb7409ee-9ee3-47af-b4f8-993209f86b37"/>
    <xsd:import namespace="4bef4f87-f01d-48e1-99a7-1e25e528cfa6"/>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409ee-9ee3-47af-b4f8-993209f86b37"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ef4f87-f01d-48e1-99a7-1e25e528cfa6"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Members xmlns="cb7409ee-9ee3-47af-b4f8-993209f86b37" xsi:nil="true"/>
    <FolderType xmlns="cb7409ee-9ee3-47af-b4f8-993209f86b37" xsi:nil="true"/>
    <Leaders xmlns="cb7409ee-9ee3-47af-b4f8-993209f86b37">
      <UserInfo>
        <DisplayName/>
        <AccountId xsi:nil="true"/>
        <AccountType/>
      </UserInfo>
    </Leaders>
    <DefaultSectionNames xmlns="cb7409ee-9ee3-47af-b4f8-993209f86b37" xsi:nil="true"/>
    <Math_Settings xmlns="cb7409ee-9ee3-47af-b4f8-993209f86b37" xsi:nil="true"/>
    <Owner xmlns="cb7409ee-9ee3-47af-b4f8-993209f86b37">
      <UserInfo>
        <DisplayName/>
        <AccountId xsi:nil="true"/>
        <AccountType/>
      </UserInfo>
    </Owner>
    <Members xmlns="cb7409ee-9ee3-47af-b4f8-993209f86b37">
      <UserInfo>
        <DisplayName/>
        <AccountId xsi:nil="true"/>
        <AccountType/>
      </UserInfo>
    </Members>
    <NotebookType xmlns="cb7409ee-9ee3-47af-b4f8-993209f86b37" xsi:nil="true"/>
    <Distribution_Groups xmlns="cb7409ee-9ee3-47af-b4f8-993209f86b37" xsi:nil="true"/>
    <AppVersion xmlns="cb7409ee-9ee3-47af-b4f8-993209f86b37" xsi:nil="true"/>
    <LMS_Mappings xmlns="cb7409ee-9ee3-47af-b4f8-993209f86b37" xsi:nil="true"/>
    <Invited_Leaders xmlns="cb7409ee-9ee3-47af-b4f8-993209f86b37" xsi:nil="true"/>
    <Member_Groups xmlns="cb7409ee-9ee3-47af-b4f8-993209f86b37">
      <UserInfo>
        <DisplayName/>
        <AccountId xsi:nil="true"/>
        <AccountType/>
      </UserInfo>
    </Member_Groups>
    <Has_Leaders_Only_SectionGroup xmlns="cb7409ee-9ee3-47af-b4f8-993209f86b37" xsi:nil="true"/>
    <TeamsChannelId xmlns="cb7409ee-9ee3-47af-b4f8-993209f86b37" xsi:nil="true"/>
    <IsNotebookLocked xmlns="cb7409ee-9ee3-47af-b4f8-993209f86b37" xsi:nil="true"/>
    <Is_Collaboration_Space_Locked xmlns="cb7409ee-9ee3-47af-b4f8-993209f86b37" xsi:nil="true"/>
    <Templates xmlns="cb7409ee-9ee3-47af-b4f8-993209f86b37" xsi:nil="true"/>
    <Self_Registration_Enabled xmlns="cb7409ee-9ee3-47af-b4f8-993209f86b37" xsi:nil="true"/>
    <CultureName xmlns="cb7409ee-9ee3-47af-b4f8-993209f86b37" xsi:nil="true"/>
  </documentManagement>
</p:properties>
</file>

<file path=customXml/itemProps1.xml><?xml version="1.0" encoding="utf-8"?>
<ds:datastoreItem xmlns:ds="http://schemas.openxmlformats.org/officeDocument/2006/customXml" ds:itemID="{8D72AC7C-5266-461D-A8D9-1031DFDA32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7409ee-9ee3-47af-b4f8-993209f86b37"/>
    <ds:schemaRef ds:uri="4bef4f87-f01d-48e1-99a7-1e25e528c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62C91C-4706-4251-9B8E-7AD87C1A5734}">
  <ds:schemaRefs>
    <ds:schemaRef ds:uri="http://schemas.microsoft.com/sharepoint/v3/contenttype/forms"/>
  </ds:schemaRefs>
</ds:datastoreItem>
</file>

<file path=customXml/itemProps3.xml><?xml version="1.0" encoding="utf-8"?>
<ds:datastoreItem xmlns:ds="http://schemas.openxmlformats.org/officeDocument/2006/customXml" ds:itemID="{8E324602-EE1A-4EAE-8BE2-846F136E71CA}">
  <ds:schemaRefs>
    <ds:schemaRef ds:uri="http://schemas.microsoft.com/office/2006/metadata/properties"/>
    <ds:schemaRef ds:uri="http://schemas.microsoft.com/office/infopath/2007/PartnerControls"/>
    <ds:schemaRef ds:uri="cb7409ee-9ee3-47af-b4f8-993209f86b37"/>
  </ds:schemaRefs>
</ds:datastoreItem>
</file>

<file path=docProps/app.xml><?xml version="1.0" encoding="utf-8"?>
<Properties xmlns="http://schemas.openxmlformats.org/officeDocument/2006/extended-properties" xmlns:vt="http://schemas.openxmlformats.org/officeDocument/2006/docPropsVTypes">
  <TotalTime>2545</TotalTime>
  <Words>1331</Words>
  <Application>Microsoft Office PowerPoint</Application>
  <PresentationFormat>On-screen Show (16:9)</PresentationFormat>
  <Paragraphs>135</Paragraphs>
  <Slides>21</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Wingdings</vt:lpstr>
      <vt:lpstr>STUK</vt:lpstr>
      <vt:lpstr>1_STUK</vt:lpstr>
      <vt:lpstr>PowerPoint Presentation</vt:lpstr>
      <vt:lpstr>Agenda</vt:lpstr>
      <vt:lpstr>Introduction to Skills Training UK</vt:lpstr>
      <vt:lpstr>Who are Skills Training UK</vt:lpstr>
      <vt:lpstr>What is an Apprenticeship?</vt:lpstr>
      <vt:lpstr> Your Apprenticeship </vt:lpstr>
      <vt:lpstr>Mentoring</vt:lpstr>
      <vt:lpstr>Regularly Occurring Activities</vt:lpstr>
      <vt:lpstr>How your qualification is made up</vt:lpstr>
      <vt:lpstr>Off-the-job Training </vt:lpstr>
      <vt:lpstr>Delivery Model</vt:lpstr>
      <vt:lpstr>Technology and Systems</vt:lpstr>
      <vt:lpstr>Online portfolio - OneFile</vt:lpstr>
      <vt:lpstr>PowerPoint Presentation</vt:lpstr>
      <vt:lpstr>PowerPoint Presentation</vt:lpstr>
      <vt:lpstr>End Point Assessment </vt:lpstr>
      <vt:lpstr>End Point Assessment </vt:lpstr>
      <vt:lpstr>Observation</vt:lpstr>
      <vt:lpstr>Professional 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Collyer</dc:creator>
  <cp:lastModifiedBy>Karolina Quainyin</cp:lastModifiedBy>
  <cp:revision>88</cp:revision>
  <dcterms:created xsi:type="dcterms:W3CDTF">2020-10-30T15:33:59Z</dcterms:created>
  <dcterms:modified xsi:type="dcterms:W3CDTF">2022-05-11T08:23:51Z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0x010100067256EA166F294FBC6215112C3CAB44</vt:lpwstr>
  </property>
</Properties>
</file>