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1" r:id="rId5"/>
    <p:sldId id="259" r:id="rId6"/>
    <p:sldId id="263" r:id="rId7"/>
    <p:sldId id="260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C91"/>
    <a:srgbClr val="1D57A5"/>
    <a:srgbClr val="8A1B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9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F94399-4760-E249-A21A-E0B302D943C1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349AD-43E2-A142-9B61-FBB06C64E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39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420D6-CED8-4F62-AA93-FCC34ADFC5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2955" y="2528658"/>
            <a:ext cx="10481617" cy="2387600"/>
          </a:xfrm>
        </p:spPr>
        <p:txBody>
          <a:bodyPr anchor="t"/>
          <a:lstStyle>
            <a:lvl1pPr algn="l">
              <a:defRPr sz="4000">
                <a:solidFill>
                  <a:srgbClr val="007C9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2364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41C13-0DB6-4E28-9521-FD744346D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1F445-D392-4789-9479-AF028CB55CC0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65E6804-E436-2947-81F5-FCC5E465C1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sz="1400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C176BFD-AF1B-334D-884D-C08E0A3D50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369E4-5DE7-46E5-874E-4FD437973785}" type="slidenum">
              <a:rPr lang="en-GB" smtClean="0"/>
              <a:pPr/>
              <a:t>‹#›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79991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8ADD9-C943-418A-9D35-CC865F95F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14506-EEE5-4D8C-850E-4F0922B6B43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046333-AC78-4EDE-9D8D-21DCF6FCEA5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AE4E894C-2A2B-A74C-BFBD-B15007757C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sz="1400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05D39806-AD25-A04F-9636-F009A170C8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369E4-5DE7-46E5-874E-4FD437973785}" type="slidenum">
              <a:rPr lang="en-GB" smtClean="0"/>
              <a:pPr/>
              <a:t>‹#›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016229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6C20DF-56A1-44A9-A429-8B05468D2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BA82AB-E9DB-425C-9352-E0A272AD0E4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  <a:p>
            <a:pPr lvl="4"/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FD6833-A055-4CE8-AB12-41A1997D9B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6F2F5E-B4CD-46C2-B6AC-8052CF2B36A5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  <a:p>
            <a:pPr lvl="4"/>
            <a:endParaRPr lang="en-GB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3503C25A-9D93-4F4F-8253-B7AB9B2BC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CB930E85-4B03-2D45-B847-D4398F5F91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sz="1400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5E1D73D8-44E6-D54F-8151-2BDA8CF08C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369E4-5DE7-46E5-874E-4FD437973785}" type="slidenum">
              <a:rPr lang="en-GB" smtClean="0"/>
              <a:pPr/>
              <a:t>‹#›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602044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BC75E-5812-48FD-BCBD-1235D22F0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80B7E6-3A31-244C-8D5C-297872DC3E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Presentation title</a:t>
            </a:r>
            <a:endParaRPr lang="en-GB" sz="14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38D384-66F4-D748-9499-51EC588302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369E4-5DE7-46E5-874E-4FD437973785}" type="slidenum">
              <a:rPr lang="en-GB" smtClean="0"/>
              <a:pPr/>
              <a:t>‹#›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194615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F3503B-7986-436C-9822-A1854F9D9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956" y="179416"/>
            <a:ext cx="11123856" cy="9726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F05904-E451-4DAC-98D7-82FCA86A4A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5955" y="1774826"/>
            <a:ext cx="1112385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9E1E3-76D3-49B4-BA11-2CCBDA7CAD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438850"/>
            <a:ext cx="10007606" cy="363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rgbClr val="007C9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5F349-A985-4FF9-9FE5-9D2B321F56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30629" y="6438850"/>
            <a:ext cx="5963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rgbClr val="007C9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44369E4-5DE7-46E5-874E-4FD43797378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4892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rgbClr val="007C9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7C9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C9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C9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C9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C9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911FF-4D56-4ABC-AC80-510EE2B250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D&amp;V Case Study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5171F9-F830-4378-B6A4-93124B133BD1}"/>
              </a:ext>
            </a:extLst>
          </p:cNvPr>
          <p:cNvSpPr txBox="1"/>
          <p:nvPr/>
        </p:nvSpPr>
        <p:spPr>
          <a:xfrm>
            <a:off x="125835" y="6325299"/>
            <a:ext cx="5050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Maria Waghorn – Health Protection Practitioner</a:t>
            </a:r>
          </a:p>
        </p:txBody>
      </p:sp>
    </p:spTree>
    <p:extLst>
      <p:ext uri="{BB962C8B-B14F-4D97-AF65-F5344CB8AC3E}">
        <p14:creationId xmlns:p14="http://schemas.microsoft.com/office/powerpoint/2010/main" val="378044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AC298-1C97-4922-A00B-FDBA9C677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96D8E-5028-48A1-AA95-6F80081A3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955" y="1392166"/>
            <a:ext cx="11123857" cy="297010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dirty="0"/>
              <a:t>NENCL HPT notified about a possible E-coli </a:t>
            </a:r>
            <a:r>
              <a:rPr lang="en-GB" dirty="0" err="1"/>
              <a:t>STEC</a:t>
            </a:r>
            <a:r>
              <a:rPr lang="en-GB" dirty="0"/>
              <a:t> case – Child X, 2yo</a:t>
            </a:r>
          </a:p>
          <a:p>
            <a:pPr>
              <a:lnSpc>
                <a:spcPct val="150000"/>
              </a:lnSpc>
            </a:pPr>
            <a:r>
              <a:rPr lang="en-GB" dirty="0"/>
              <a:t>Child X was symptomatic with diarrhoea, vomiting and stomach cramps </a:t>
            </a:r>
          </a:p>
          <a:p>
            <a:pPr>
              <a:lnSpc>
                <a:spcPct val="150000"/>
              </a:lnSpc>
            </a:pPr>
            <a:r>
              <a:rPr lang="en-GB" dirty="0"/>
              <a:t>Child X attended a nursery </a:t>
            </a:r>
          </a:p>
          <a:p>
            <a:pPr>
              <a:lnSpc>
                <a:spcPct val="150000"/>
              </a:lnSpc>
            </a:pPr>
            <a:r>
              <a:rPr lang="en-GB" dirty="0"/>
              <a:t>The nursery had an ongoing DV outbreak (last 10 days)</a:t>
            </a:r>
          </a:p>
          <a:p>
            <a:pPr>
              <a:lnSpc>
                <a:spcPct val="150000"/>
              </a:lnSpc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30C917-5985-4496-A646-93FD504A33E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DV Case Study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6C3B26-71B0-49A1-A3EC-89BE68508D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369E4-5DE7-46E5-874E-4FD437973785}" type="slidenum">
              <a:rPr lang="en-GB" smtClean="0"/>
              <a:pPr/>
              <a:t>2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060382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94CD0-FBC3-4102-8460-4534FD0F4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Risk Assessment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90ACD0-703D-4C94-B209-5D25CE7EF4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200" y="6438850"/>
            <a:ext cx="1695680" cy="363600"/>
          </a:xfrm>
        </p:spPr>
        <p:txBody>
          <a:bodyPr/>
          <a:lstStyle/>
          <a:p>
            <a:r>
              <a:rPr lang="en-GB" dirty="0"/>
              <a:t>DV Case Study</a:t>
            </a:r>
            <a:endParaRPr lang="en-GB" sz="1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1DE8E9-A0D0-4DE1-B000-1ED9BE36CB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369E4-5DE7-46E5-874E-4FD437973785}" type="slidenum">
              <a:rPr lang="en-GB" smtClean="0"/>
              <a:pPr/>
              <a:t>3</a:t>
            </a:fld>
            <a:endParaRPr lang="en-GB" sz="1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63E9F9-0785-4C88-B2A5-560A8EE32909}"/>
              </a:ext>
            </a:extLst>
          </p:cNvPr>
          <p:cNvSpPr txBox="1"/>
          <p:nvPr/>
        </p:nvSpPr>
        <p:spPr>
          <a:xfrm>
            <a:off x="615956" y="926321"/>
            <a:ext cx="5348616" cy="5016758"/>
          </a:xfrm>
          <a:prstGeom prst="rect">
            <a:avLst/>
          </a:prstGeom>
          <a:solidFill>
            <a:srgbClr val="007C91">
              <a:alpha val="24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GB" sz="1600" b="1" dirty="0"/>
              <a:t>- Number of cases: </a:t>
            </a:r>
            <a:r>
              <a:rPr lang="en-GB" sz="1600" dirty="0"/>
              <a:t>24</a:t>
            </a:r>
            <a:r>
              <a:rPr lang="en-GB" sz="1600" b="1" dirty="0"/>
              <a:t> </a:t>
            </a:r>
            <a:r>
              <a:rPr lang="en-GB" sz="1600" dirty="0"/>
              <a:t>(nursery 64 children)</a:t>
            </a:r>
          </a:p>
          <a:p>
            <a:pPr lvl="0">
              <a:lnSpc>
                <a:spcPct val="150000"/>
              </a:lnSpc>
            </a:pPr>
            <a:r>
              <a:rPr lang="en-GB" sz="1600" b="1" dirty="0"/>
              <a:t>- Staff: </a:t>
            </a:r>
            <a:r>
              <a:rPr lang="en-GB" sz="1600" dirty="0"/>
              <a:t>3</a:t>
            </a:r>
            <a:r>
              <a:rPr lang="en-GB" sz="1600" b="1" dirty="0"/>
              <a:t> Students: </a:t>
            </a:r>
            <a:r>
              <a:rPr lang="en-GB" sz="1600" dirty="0"/>
              <a:t>21</a:t>
            </a:r>
          </a:p>
          <a:p>
            <a:pPr lvl="0">
              <a:lnSpc>
                <a:spcPct val="150000"/>
              </a:lnSpc>
            </a:pPr>
            <a:r>
              <a:rPr lang="en-GB" sz="1600" b="1" dirty="0"/>
              <a:t>- </a:t>
            </a:r>
            <a:r>
              <a:rPr lang="en-GB" sz="1600" b="1" dirty="0">
                <a:solidFill>
                  <a:srgbClr val="C00000"/>
                </a:solidFill>
              </a:rPr>
              <a:t>Date of onset in first case: </a:t>
            </a:r>
            <a:r>
              <a:rPr lang="en-GB" sz="1600" dirty="0">
                <a:solidFill>
                  <a:srgbClr val="C00000"/>
                </a:solidFill>
              </a:rPr>
              <a:t>09/11</a:t>
            </a:r>
          </a:p>
          <a:p>
            <a:pPr lvl="0">
              <a:lnSpc>
                <a:spcPct val="150000"/>
              </a:lnSpc>
            </a:pPr>
            <a:r>
              <a:rPr lang="en-GB" sz="1600" b="1" dirty="0"/>
              <a:t>- Date of onset in most recent case: </a:t>
            </a:r>
            <a:r>
              <a:rPr lang="en-GB" sz="1600" dirty="0">
                <a:solidFill>
                  <a:srgbClr val="C00000"/>
                </a:solidFill>
              </a:rPr>
              <a:t>18/11</a:t>
            </a:r>
          </a:p>
          <a:p>
            <a:pPr lvl="0"/>
            <a:r>
              <a:rPr lang="en-GB" sz="1600" b="1" dirty="0"/>
              <a:t>- Nature of symptoms and severity: </a:t>
            </a:r>
            <a:r>
              <a:rPr lang="en-GB" sz="1600" dirty="0"/>
              <a:t>Diarrhoea, vomiting, stomach cramps</a:t>
            </a:r>
          </a:p>
          <a:p>
            <a:pPr lvl="0">
              <a:lnSpc>
                <a:spcPct val="150000"/>
              </a:lnSpc>
            </a:pPr>
            <a:r>
              <a:rPr lang="en-GB" sz="1600" b="1" dirty="0"/>
              <a:t>- Have any stool samples been obtained from cases: </a:t>
            </a:r>
            <a:r>
              <a:rPr lang="en-GB" sz="1600" dirty="0"/>
              <a:t>None</a:t>
            </a:r>
          </a:p>
          <a:p>
            <a:pPr lvl="0">
              <a:lnSpc>
                <a:spcPct val="150000"/>
              </a:lnSpc>
            </a:pPr>
            <a:r>
              <a:rPr lang="en-GB" sz="1600" b="1" dirty="0"/>
              <a:t>- Hospitalisations: </a:t>
            </a:r>
            <a:r>
              <a:rPr lang="en-GB" sz="1600" dirty="0"/>
              <a:t>0</a:t>
            </a:r>
          </a:p>
          <a:p>
            <a:pPr lvl="0">
              <a:lnSpc>
                <a:spcPct val="150000"/>
              </a:lnSpc>
            </a:pPr>
            <a:r>
              <a:rPr lang="en-GB" sz="1600" b="1" dirty="0"/>
              <a:t>- Are any staff cases involved in food handling: </a:t>
            </a:r>
            <a:r>
              <a:rPr lang="en-GB" sz="1600" dirty="0"/>
              <a:t>No</a:t>
            </a:r>
          </a:p>
          <a:p>
            <a:pPr lvl="0">
              <a:lnSpc>
                <a:spcPct val="150000"/>
              </a:lnSpc>
            </a:pPr>
            <a:r>
              <a:rPr lang="en-GB" sz="1600" b="1" dirty="0"/>
              <a:t>- Classes affected: </a:t>
            </a:r>
            <a:r>
              <a:rPr lang="en-GB" sz="1600" dirty="0"/>
              <a:t>Class 2a (6), Class 2b (7)</a:t>
            </a:r>
          </a:p>
          <a:p>
            <a:pPr marL="285750" indent="-285750">
              <a:buFontTx/>
              <a:buChar char="-"/>
            </a:pPr>
            <a:r>
              <a:rPr lang="en-GB" sz="1600" dirty="0"/>
              <a:t>Child X class was 2b, 2a and 2b have lunch/breaktimes together and share toilets. </a:t>
            </a:r>
          </a:p>
          <a:p>
            <a:pPr marL="285750" indent="-285750">
              <a:buFontTx/>
              <a:buChar char="-"/>
            </a:pPr>
            <a:r>
              <a:rPr lang="en-GB" sz="1600" dirty="0"/>
              <a:t>Increase of cases over the 9 days</a:t>
            </a:r>
          </a:p>
          <a:p>
            <a:endParaRPr lang="en-GB" sz="1600" dirty="0"/>
          </a:p>
          <a:p>
            <a:r>
              <a:rPr lang="en-GB" sz="1600" b="1" dirty="0"/>
              <a:t>- IPC</a:t>
            </a:r>
            <a:r>
              <a:rPr lang="en-GB" sz="1600" dirty="0"/>
              <a:t> -  Cleaning where the children had vomited, washing hands, cleaning after school, 2a and 2b still mixing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B111BF-3406-4C2A-88AE-61DBB2FD41DB}"/>
              </a:ext>
            </a:extLst>
          </p:cNvPr>
          <p:cNvSpPr txBox="1"/>
          <p:nvPr/>
        </p:nvSpPr>
        <p:spPr>
          <a:xfrm>
            <a:off x="6286153" y="1023213"/>
            <a:ext cx="5453659" cy="4811574"/>
          </a:xfrm>
          <a:prstGeom prst="rect">
            <a:avLst/>
          </a:prstGeom>
          <a:solidFill>
            <a:srgbClr val="FF0000">
              <a:alpha val="20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GB" sz="1600" b="1" dirty="0"/>
              <a:t>***Red Flags***</a:t>
            </a:r>
          </a:p>
          <a:p>
            <a:pPr lvl="0">
              <a:spcAft>
                <a:spcPts val="1000"/>
              </a:spcAft>
            </a:pPr>
            <a:r>
              <a:rPr lang="en-GB" sz="1600" dirty="0"/>
              <a:t>- Onset – 09/11 – </a:t>
            </a:r>
            <a:r>
              <a:rPr lang="en-GB" sz="1600" b="1" dirty="0"/>
              <a:t>no notification to the HPT </a:t>
            </a:r>
            <a:r>
              <a:rPr lang="en-GB" sz="1600" dirty="0"/>
              <a:t>– Risk assessment completed on the 18</a:t>
            </a:r>
            <a:r>
              <a:rPr lang="en-GB" sz="1600" baseline="30000" dirty="0"/>
              <a:t>th</a:t>
            </a:r>
            <a:r>
              <a:rPr lang="en-GB" sz="1600" dirty="0"/>
              <a:t>, samples back the 22nd</a:t>
            </a:r>
          </a:p>
          <a:p>
            <a:pPr lvl="0">
              <a:spcAft>
                <a:spcPts val="1000"/>
              </a:spcAft>
            </a:pPr>
            <a:r>
              <a:rPr lang="en-GB" sz="1600" dirty="0"/>
              <a:t>- Not correct cleaning procedure</a:t>
            </a:r>
          </a:p>
          <a:p>
            <a:pPr lvl="0">
              <a:spcAft>
                <a:spcPts val="1000"/>
              </a:spcAft>
            </a:pPr>
            <a:r>
              <a:rPr lang="en-GB" sz="1600" dirty="0"/>
              <a:t>- Children weren’t being kept off until 48hrs symptom free</a:t>
            </a:r>
          </a:p>
          <a:p>
            <a:pPr lvl="0">
              <a:spcAft>
                <a:spcPts val="1000"/>
              </a:spcAft>
            </a:pPr>
            <a:r>
              <a:rPr lang="en-GB" sz="1600" dirty="0"/>
              <a:t>- Still a lot of mixing between classes and teachers</a:t>
            </a:r>
          </a:p>
          <a:p>
            <a:pPr>
              <a:spcAft>
                <a:spcPts val="1000"/>
              </a:spcAft>
            </a:pPr>
            <a:r>
              <a:rPr lang="en-GB" sz="1600" dirty="0"/>
              <a:t>- Child X had been unwell with DV. ‘recovered’, went back to the nursery (nursery still had an outbreak). Staff noticed diarrhoea, phoned mum and mum said just a lactose intolerance. </a:t>
            </a:r>
            <a:r>
              <a:rPr lang="en-GB" sz="1600" b="1" dirty="0"/>
              <a:t>Staff agreed to let the child stay in nursery</a:t>
            </a:r>
          </a:p>
          <a:p>
            <a:pPr lvl="0">
              <a:spcAft>
                <a:spcPts val="1000"/>
              </a:spcAft>
            </a:pPr>
            <a:r>
              <a:rPr lang="en-GB" sz="1600" dirty="0"/>
              <a:t>- Did not have a good reporting system – used multiple systems (phone call, email, text – not documented in one place)</a:t>
            </a:r>
          </a:p>
          <a:p>
            <a:pPr lvl="0">
              <a:spcAft>
                <a:spcPts val="1000"/>
              </a:spcAft>
            </a:pPr>
            <a:r>
              <a:rPr lang="en-GB" sz="1600" dirty="0"/>
              <a:t>- Not asking the right questions or documenting the right things (illness, symptoms, how long were they off)</a:t>
            </a:r>
          </a:p>
          <a:p>
            <a:pPr lvl="0">
              <a:spcAft>
                <a:spcPts val="1000"/>
              </a:spcAft>
            </a:pPr>
            <a:r>
              <a:rPr lang="en-GB" sz="1600" dirty="0"/>
              <a:t>- Alcohol gel was being used instead of hot water and soap</a:t>
            </a:r>
          </a:p>
        </p:txBody>
      </p:sp>
    </p:spTree>
    <p:extLst>
      <p:ext uri="{BB962C8B-B14F-4D97-AF65-F5344CB8AC3E}">
        <p14:creationId xmlns:p14="http://schemas.microsoft.com/office/powerpoint/2010/main" val="409050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 animBg="1"/>
      <p:bldP spid="6" grpId="0" uiExpand="1" build="p" animBg="1"/>
      <p:bldP spid="6" grpId="1" uiExpand="1" build="allAtOnce"/>
      <p:bldP spid="6" grpId="2" uiExpand="1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A0F91-F16C-42B8-82C9-F8E2FB6A0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Steps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0183F7-30AA-48B6-9284-4E20ECA74F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DV Case Study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EA5660-3F2E-4B8D-8E0D-68F6383610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369E4-5DE7-46E5-874E-4FD437973785}" type="slidenum">
              <a:rPr lang="en-GB" smtClean="0"/>
              <a:pPr/>
              <a:t>4</a:t>
            </a:fld>
            <a:endParaRPr lang="en-GB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9AEF9F-BABB-4940-B445-E1A012C36A31}"/>
              </a:ext>
            </a:extLst>
          </p:cNvPr>
          <p:cNvSpPr txBox="1"/>
          <p:nvPr/>
        </p:nvSpPr>
        <p:spPr>
          <a:xfrm>
            <a:off x="615956" y="1472129"/>
            <a:ext cx="4649269" cy="3323987"/>
          </a:xfrm>
          <a:prstGeom prst="rect">
            <a:avLst/>
          </a:prstGeom>
          <a:solidFill>
            <a:srgbClr val="007C91">
              <a:alpha val="24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en-GB" dirty="0"/>
              <a:t>Effective handwashing (hot water and soap)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en-GB" dirty="0"/>
              <a:t>Disposable protective clothing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en-GB" dirty="0"/>
              <a:t>Exclusion advice (</a:t>
            </a:r>
            <a:r>
              <a:rPr lang="en-GB" b="1" dirty="0"/>
              <a:t>48hrs until symptom free</a:t>
            </a:r>
            <a:r>
              <a:rPr lang="en-GB" dirty="0"/>
              <a:t>)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en-GB" dirty="0"/>
              <a:t>Cleaning advice: Deep clean, </a:t>
            </a:r>
            <a:r>
              <a:rPr lang="en-GB" b="1" dirty="0"/>
              <a:t>clean the area not just the space</a:t>
            </a:r>
            <a:r>
              <a:rPr lang="en-GB" dirty="0"/>
              <a:t>, high touch points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en-GB" dirty="0"/>
              <a:t>Cleaning product recommendation (chlorine based product)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en-GB" dirty="0"/>
              <a:t>Child with possible E.coli – needed clearance sample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en-GB" dirty="0"/>
              <a:t>Possible EHO visit – depends on the situation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355F138-73BA-463C-882B-8560A35B3CCB}"/>
              </a:ext>
            </a:extLst>
          </p:cNvPr>
          <p:cNvSpPr txBox="1"/>
          <p:nvPr/>
        </p:nvSpPr>
        <p:spPr>
          <a:xfrm>
            <a:off x="615956" y="997011"/>
            <a:ext cx="4649270" cy="369332"/>
          </a:xfrm>
          <a:prstGeom prst="rect">
            <a:avLst/>
          </a:prstGeom>
          <a:solidFill>
            <a:srgbClr val="007C91">
              <a:alpha val="62000"/>
            </a:srgb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IPC Advice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2F9D829-1787-48B7-A3D1-4B58CB20B124}"/>
              </a:ext>
            </a:extLst>
          </p:cNvPr>
          <p:cNvSpPr txBox="1"/>
          <p:nvPr/>
        </p:nvSpPr>
        <p:spPr>
          <a:xfrm>
            <a:off x="5431315" y="1452870"/>
            <a:ext cx="3492348" cy="2462213"/>
          </a:xfrm>
          <a:prstGeom prst="rect">
            <a:avLst/>
          </a:prstGeom>
          <a:solidFill>
            <a:srgbClr val="007C91">
              <a:alpha val="24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en-GB" dirty="0"/>
              <a:t>Child X had initial sample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en-GB" b="1" dirty="0"/>
              <a:t>Child X needed 2 clearance samples before returning to nursery (due to E.coli </a:t>
            </a:r>
            <a:r>
              <a:rPr lang="en-GB" b="1" dirty="0" err="1"/>
              <a:t>STEC</a:t>
            </a:r>
            <a:r>
              <a:rPr lang="en-GB" b="1" dirty="0"/>
              <a:t>)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en-GB" dirty="0"/>
              <a:t>Other sampling for nursery, gave pots to nursery and they asked parents – Used to check if E.coli or another illness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F2B775F-41F7-4E74-BE2F-6C95772E8363}"/>
              </a:ext>
            </a:extLst>
          </p:cNvPr>
          <p:cNvSpPr txBox="1"/>
          <p:nvPr/>
        </p:nvSpPr>
        <p:spPr>
          <a:xfrm>
            <a:off x="9101038" y="1472129"/>
            <a:ext cx="2798518" cy="2185214"/>
          </a:xfrm>
          <a:prstGeom prst="rect">
            <a:avLst/>
          </a:prstGeom>
          <a:solidFill>
            <a:srgbClr val="007C91">
              <a:alpha val="24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en-GB" dirty="0"/>
              <a:t>Nursery had already updated parents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en-GB" dirty="0"/>
              <a:t>We provided a letter they could send out. 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en-GB" dirty="0"/>
              <a:t>If needed we can develop a letter for an e-coli outbreak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1BE7F42-E428-45CC-A145-2AD544479293}"/>
              </a:ext>
            </a:extLst>
          </p:cNvPr>
          <p:cNvSpPr txBox="1"/>
          <p:nvPr/>
        </p:nvSpPr>
        <p:spPr>
          <a:xfrm>
            <a:off x="5431316" y="997011"/>
            <a:ext cx="3509977" cy="369332"/>
          </a:xfrm>
          <a:prstGeom prst="rect">
            <a:avLst/>
          </a:prstGeom>
          <a:solidFill>
            <a:srgbClr val="007C91">
              <a:alpha val="62000"/>
            </a:srgb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Sampling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8ABA932-ED18-401F-AF6F-590459C2DC6B}"/>
              </a:ext>
            </a:extLst>
          </p:cNvPr>
          <p:cNvSpPr txBox="1"/>
          <p:nvPr/>
        </p:nvSpPr>
        <p:spPr>
          <a:xfrm>
            <a:off x="9101038" y="997011"/>
            <a:ext cx="2798519" cy="369332"/>
          </a:xfrm>
          <a:prstGeom prst="rect">
            <a:avLst/>
          </a:prstGeom>
          <a:solidFill>
            <a:srgbClr val="007C91">
              <a:alpha val="62000"/>
            </a:srgb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Communication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B751B25-08D8-41AC-B4D2-4EEDE748CB46}"/>
              </a:ext>
            </a:extLst>
          </p:cNvPr>
          <p:cNvSpPr txBox="1"/>
          <p:nvPr/>
        </p:nvSpPr>
        <p:spPr>
          <a:xfrm>
            <a:off x="5431315" y="4039316"/>
            <a:ext cx="3492348" cy="2185214"/>
          </a:xfrm>
          <a:prstGeom prst="rect">
            <a:avLst/>
          </a:prstGeom>
          <a:solidFill>
            <a:srgbClr val="007C91">
              <a:alpha val="62000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en-GB" dirty="0"/>
              <a:t>EHO also helps with sampling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en-GB" dirty="0"/>
              <a:t>HPT can send out pots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en-GB" b="1" dirty="0"/>
              <a:t>If E.coli </a:t>
            </a:r>
            <a:r>
              <a:rPr lang="en-GB" b="1" dirty="0" err="1"/>
              <a:t>STEC</a:t>
            </a:r>
            <a:r>
              <a:rPr lang="en-GB" b="1" dirty="0"/>
              <a:t> linked – we will want samples. If large, ongoing outbreak, any seriously ill or hospitalised - likely to ask for samples</a:t>
            </a:r>
          </a:p>
        </p:txBody>
      </p:sp>
    </p:spTree>
    <p:extLst>
      <p:ext uri="{BB962C8B-B14F-4D97-AF65-F5344CB8AC3E}">
        <p14:creationId xmlns:p14="http://schemas.microsoft.com/office/powerpoint/2010/main" val="4105456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11" grpId="0" animBg="1"/>
      <p:bldP spid="14" grpId="0" build="p" animBg="1"/>
      <p:bldP spid="15" grpId="0" build="p" animBg="1"/>
      <p:bldP spid="16" grpId="0" animBg="1"/>
      <p:bldP spid="17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45F44-0002-4880-B06C-74A4E1E4A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Challenges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9982FE-106B-4711-B679-51AFA637EF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DV Case Study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0985E4-86F5-4991-A968-3BCA5BF457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369E4-5DE7-46E5-874E-4FD437973785}" type="slidenum">
              <a:rPr lang="en-GB" smtClean="0"/>
              <a:pPr/>
              <a:t>5</a:t>
            </a:fld>
            <a:endParaRPr lang="en-GB" sz="1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0325EF4-5264-43D6-9A7C-6634DB0ACE5D}"/>
              </a:ext>
            </a:extLst>
          </p:cNvPr>
          <p:cNvSpPr txBox="1"/>
          <p:nvPr/>
        </p:nvSpPr>
        <p:spPr>
          <a:xfrm>
            <a:off x="994197" y="1012954"/>
            <a:ext cx="927620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en-GB" sz="2400" dirty="0"/>
              <a:t>Parents letting their children come into the nursery unwell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en-GB" sz="2400" dirty="0"/>
              <a:t>Parents not waiting 48hr post symptoms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en-GB" sz="2400" dirty="0"/>
              <a:t>Hospitalisations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en-GB" sz="2400" dirty="0"/>
              <a:t>Record keeping</a:t>
            </a:r>
          </a:p>
          <a:p>
            <a:pPr marL="742950" lvl="1" indent="-285750">
              <a:spcAft>
                <a:spcPts val="600"/>
              </a:spcAft>
              <a:buFontTx/>
              <a:buChar char="-"/>
            </a:pPr>
            <a:r>
              <a:rPr lang="en-GB" sz="2400" dirty="0"/>
              <a:t>Who is off sick, when, what symptoms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en-GB" sz="2400" dirty="0"/>
              <a:t>Unsure on communications </a:t>
            </a:r>
          </a:p>
          <a:p>
            <a:pPr marL="742950" lvl="1" indent="-285750">
              <a:spcAft>
                <a:spcPts val="600"/>
              </a:spcAft>
              <a:buFontTx/>
              <a:buChar char="-"/>
            </a:pPr>
            <a:r>
              <a:rPr lang="en-GB" sz="2400" dirty="0"/>
              <a:t>Parents already speaking with each other</a:t>
            </a:r>
          </a:p>
          <a:p>
            <a:pPr marL="742950" lvl="1" indent="-285750">
              <a:spcAft>
                <a:spcPts val="600"/>
              </a:spcAft>
              <a:buFontTx/>
              <a:buChar char="-"/>
            </a:pPr>
            <a:r>
              <a:rPr lang="en-GB" sz="2400" dirty="0"/>
              <a:t>Anxiety in the community </a:t>
            </a:r>
          </a:p>
          <a:p>
            <a:pPr marL="285750" indent="-285750">
              <a:spcAft>
                <a:spcPts val="600"/>
              </a:spcAft>
              <a:buFontTx/>
              <a:buChar char="-"/>
            </a:pPr>
            <a:r>
              <a:rPr lang="en-GB" sz="2400" dirty="0"/>
              <a:t>Cleaning</a:t>
            </a:r>
          </a:p>
          <a:p>
            <a:pPr marL="742950" lvl="1" indent="-285750">
              <a:spcAft>
                <a:spcPts val="600"/>
              </a:spcAft>
              <a:buFontTx/>
              <a:buChar char="-"/>
            </a:pPr>
            <a:r>
              <a:rPr lang="en-GB" sz="2400" dirty="0"/>
              <a:t>No products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599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B1889-1581-453F-A044-92A32C79D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Risks    Significant event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1561FE-07DE-486D-AB03-81D755B8E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960" y="1152023"/>
            <a:ext cx="7002307" cy="2402059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200000"/>
              </a:lnSpc>
            </a:pPr>
            <a:r>
              <a:rPr lang="en-GB" sz="3400" b="1" dirty="0"/>
              <a:t>Not notifying HPT </a:t>
            </a:r>
          </a:p>
          <a:p>
            <a:pPr>
              <a:lnSpc>
                <a:spcPct val="200000"/>
              </a:lnSpc>
            </a:pPr>
            <a:r>
              <a:rPr lang="en-GB" sz="3400" b="1" dirty="0"/>
              <a:t>Not implementing correct IPC measures</a:t>
            </a:r>
          </a:p>
          <a:p>
            <a:pPr>
              <a:lnSpc>
                <a:spcPct val="200000"/>
              </a:lnSpc>
            </a:pPr>
            <a:r>
              <a:rPr lang="en-GB" sz="3400" b="1" dirty="0"/>
              <a:t>Children staying in school unwell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1BFC5C-9B47-4DBF-83D2-9A1CC1E133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DV Case Study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A62E1E-A0DD-4E23-B649-4BBAEAC6D9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369E4-5DE7-46E5-874E-4FD437973785}" type="slidenum">
              <a:rPr lang="en-GB" smtClean="0"/>
              <a:pPr/>
              <a:t>6</a:t>
            </a:fld>
            <a:endParaRPr lang="en-GB" sz="1400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2C53B60-C9A5-4C00-81ED-83B87FFF486E}"/>
              </a:ext>
            </a:extLst>
          </p:cNvPr>
          <p:cNvCxnSpPr>
            <a:cxnSpLocks/>
          </p:cNvCxnSpPr>
          <p:nvPr/>
        </p:nvCxnSpPr>
        <p:spPr>
          <a:xfrm>
            <a:off x="1958196" y="500332"/>
            <a:ext cx="396815" cy="0"/>
          </a:xfrm>
          <a:prstGeom prst="straightConnector1">
            <a:avLst/>
          </a:prstGeom>
          <a:ln w="57150">
            <a:solidFill>
              <a:srgbClr val="007C9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8336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C4438-A2AD-4CA8-A815-B4481A506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Top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A127A-54FB-4172-B1DF-DD01088E1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956" y="872673"/>
            <a:ext cx="7656777" cy="5112654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GB" sz="2000" dirty="0"/>
              <a:t>Notify HPT if you have multiple children off with DV and are linked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Any seriously ill or hospitalised (if any infectious disease)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solidFill>
                  <a:srgbClr val="C00000"/>
                </a:solidFill>
              </a:rPr>
              <a:t>Be prepared</a:t>
            </a:r>
          </a:p>
          <a:p>
            <a:pPr lvl="1">
              <a:lnSpc>
                <a:spcPct val="150000"/>
              </a:lnSpc>
            </a:pPr>
            <a:r>
              <a:rPr lang="en-GB" sz="2000" dirty="0"/>
              <a:t>Have a ‘line list’ – who is ill, symptoms, onset, diagnosis</a:t>
            </a:r>
          </a:p>
          <a:p>
            <a:pPr lvl="1">
              <a:lnSpc>
                <a:spcPct val="150000"/>
              </a:lnSpc>
            </a:pPr>
            <a:r>
              <a:rPr lang="en-GB" sz="2000" dirty="0"/>
              <a:t>Correct cleaning products in stock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Clean the WHOLE area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Review UKHSA information on infectious diseases</a:t>
            </a:r>
          </a:p>
          <a:p>
            <a:pPr>
              <a:lnSpc>
                <a:spcPct val="150000"/>
              </a:lnSpc>
            </a:pPr>
            <a:r>
              <a:rPr lang="en-GB" sz="2000" dirty="0"/>
              <a:t>Remind parents about 48hr rule (for DV) – be strict on it!</a:t>
            </a:r>
          </a:p>
          <a:p>
            <a:pPr>
              <a:lnSpc>
                <a:spcPct val="150000"/>
              </a:lnSpc>
            </a:pPr>
            <a:r>
              <a:rPr lang="en-GB" sz="2000" b="1" dirty="0">
                <a:solidFill>
                  <a:srgbClr val="C00000"/>
                </a:solidFill>
              </a:rPr>
              <a:t>If unsure – contact us! 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E75BBC-2A42-4A50-A02E-F294FCB75A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200" y="6440375"/>
            <a:ext cx="10007606" cy="363600"/>
          </a:xfrm>
        </p:spPr>
        <p:txBody>
          <a:bodyPr/>
          <a:lstStyle/>
          <a:p>
            <a:r>
              <a:rPr lang="en-GB" dirty="0"/>
              <a:t>DV Case Study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6742EA-EE98-40FD-A0D5-76E6565AA1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369E4-5DE7-46E5-874E-4FD437973785}" type="slidenum">
              <a:rPr lang="en-GB" smtClean="0"/>
              <a:pPr/>
              <a:t>7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068953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449FD-BA20-4815-8F39-C257A930F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8980" y="1538432"/>
            <a:ext cx="3654040" cy="972607"/>
          </a:xfrm>
        </p:spPr>
        <p:txBody>
          <a:bodyPr/>
          <a:lstStyle/>
          <a:p>
            <a:r>
              <a:rPr lang="en-GB" dirty="0"/>
              <a:t>Any Questions?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DF35E9-644F-4101-B3BE-DD2E7DC524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/>
              <a:t>DV Case Study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B548D8-0B43-4AD9-B5CE-97FCD54837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4369E4-5DE7-46E5-874E-4FD437973785}" type="slidenum">
              <a:rPr lang="en-GB" smtClean="0"/>
              <a:pPr/>
              <a:t>8</a:t>
            </a:fld>
            <a:endParaRPr lang="en-GB" sz="1400" dirty="0"/>
          </a:p>
        </p:txBody>
      </p:sp>
      <p:pic>
        <p:nvPicPr>
          <p:cNvPr id="7" name="Graphic 6" descr="Questions">
            <a:extLst>
              <a:ext uri="{FF2B5EF4-FFF2-40B4-BE49-F238E27FC236}">
                <a16:creationId xmlns:a16="http://schemas.microsoft.com/office/drawing/2014/main" id="{6AA88E53-C099-4A9A-9B8B-8B2A9E1EAA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22752" y="2595760"/>
            <a:ext cx="1751202" cy="175120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3F3A347-B321-44AC-9548-FB43FA70E2A2}"/>
              </a:ext>
            </a:extLst>
          </p:cNvPr>
          <p:cNvSpPr txBox="1"/>
          <p:nvPr/>
        </p:nvSpPr>
        <p:spPr>
          <a:xfrm>
            <a:off x="428795" y="167780"/>
            <a:ext cx="3654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C91"/>
                </a:solidFill>
              </a:rPr>
              <a:t>Thank-you for listening </a:t>
            </a:r>
          </a:p>
        </p:txBody>
      </p:sp>
    </p:spTree>
    <p:extLst>
      <p:ext uri="{BB962C8B-B14F-4D97-AF65-F5344CB8AC3E}">
        <p14:creationId xmlns:p14="http://schemas.microsoft.com/office/powerpoint/2010/main" val="625327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KHSA Presentation template two 16-9.potx" id="{0EF822D2-BAA9-AE49-B727-7631E46170C4}" vid="{FD5BAFF5-2003-954E-96FA-137553C3A0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ukhsa-presentation-template-2</Template>
  <TotalTime>644</TotalTime>
  <Words>704</Words>
  <Application>Microsoft Office PowerPoint</Application>
  <PresentationFormat>Widescreen</PresentationFormat>
  <Paragraphs>91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D&amp;V Case Study</vt:lpstr>
      <vt:lpstr>Background</vt:lpstr>
      <vt:lpstr>Risk Assessment</vt:lpstr>
      <vt:lpstr>Next Steps</vt:lpstr>
      <vt:lpstr>Challenges</vt:lpstr>
      <vt:lpstr>Risks    Significant event </vt:lpstr>
      <vt:lpstr>Top tips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 Ado</dc:creator>
  <cp:lastModifiedBy>Maria Waghorn</cp:lastModifiedBy>
  <cp:revision>39</cp:revision>
  <cp:lastPrinted>2021-08-09T14:01:33Z</cp:lastPrinted>
  <dcterms:created xsi:type="dcterms:W3CDTF">2021-10-13T12:11:16Z</dcterms:created>
  <dcterms:modified xsi:type="dcterms:W3CDTF">2022-02-02T16:47:56Z</dcterms:modified>
</cp:coreProperties>
</file>