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21" autoAdjust="0"/>
  </p:normalViewPr>
  <p:slideViewPr>
    <p:cSldViewPr>
      <p:cViewPr>
        <p:scale>
          <a:sx n="100" d="100"/>
          <a:sy n="100" d="100"/>
        </p:scale>
        <p:origin x="1836"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26BEA-F6EF-4305-8A83-0AD9C96C199E}" type="datetimeFigureOut">
              <a:rPr lang="en-GB" smtClean="0"/>
              <a:t>01/10/2020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111F5-B899-417F-BC1F-6337100D721D}" type="slidenum">
              <a:rPr lang="en-GB" smtClean="0"/>
              <a:t>‹#›</a:t>
            </a:fld>
            <a:endParaRPr lang="en-GB"/>
          </a:p>
        </p:txBody>
      </p:sp>
    </p:spTree>
    <p:extLst>
      <p:ext uri="{BB962C8B-B14F-4D97-AF65-F5344CB8AC3E}">
        <p14:creationId xmlns:p14="http://schemas.microsoft.com/office/powerpoint/2010/main" val="328216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a composite case</a:t>
            </a:r>
            <a:r>
              <a:rPr lang="en-GB" baseline="0" dirty="0"/>
              <a:t> study. t</a:t>
            </a:r>
            <a:r>
              <a:rPr lang="en-GB" dirty="0"/>
              <a:t>his activity will guide you</a:t>
            </a:r>
            <a:r>
              <a:rPr lang="en-GB" baseline="0" dirty="0"/>
              <a:t> through building a ‘contextual’ response to peer-on-peer exploitation </a:t>
            </a:r>
          </a:p>
          <a:p>
            <a:endParaRPr lang="en-GB" baseline="0" dirty="0"/>
          </a:p>
          <a:p>
            <a:r>
              <a:rPr lang="en-GB" baseline="0" dirty="0"/>
              <a:t>By ‘contextual’ we mean assessing and intervening to safeguard young people in ways that recognises the influence of a range of contexts on their lives – including their families, peer groups, schools and wider neighbourhoods.</a:t>
            </a:r>
            <a:endParaRPr lang="en-GB" dirty="0"/>
          </a:p>
          <a:p>
            <a:pPr>
              <a:buNone/>
            </a:pPr>
            <a:endParaRPr lang="en-GB" dirty="0"/>
          </a:p>
          <a:p>
            <a:pPr>
              <a:buNone/>
            </a:pPr>
            <a:r>
              <a:rPr lang="en-GB" dirty="0"/>
              <a:t>Taking</a:t>
            </a:r>
            <a:r>
              <a:rPr lang="en-GB" baseline="0" dirty="0"/>
              <a:t> a contextual approach is particularly important for responding to sexual exploitation. </a:t>
            </a:r>
          </a:p>
          <a:p>
            <a:pPr>
              <a:buNone/>
            </a:pPr>
            <a:endParaRPr lang="en-GB" baseline="0" dirty="0"/>
          </a:p>
          <a:p>
            <a:pPr>
              <a:buNone/>
            </a:pPr>
            <a:r>
              <a:rPr lang="en-GB" baseline="0" dirty="0"/>
              <a:t>Research into the phenomenon tells us that the nature of young people’s peer groups and schools, in addition to their families, are particularly influential at setting the social norms which can underpin or challenge abuse.</a:t>
            </a:r>
          </a:p>
          <a:p>
            <a:pPr>
              <a:buNone/>
            </a:pPr>
            <a:endParaRPr lang="en-GB" baseline="0" dirty="0"/>
          </a:p>
          <a:p>
            <a:pPr>
              <a:buNone/>
            </a:pPr>
            <a:r>
              <a:rPr lang="en-GB" baseline="0" dirty="0"/>
              <a:t>We also know that much sexual exploitation occurs in public spaces such as parks, disused garages, high streets, so-called ‘party houses’ and stairwells – so neighbourhoods are also important. </a:t>
            </a:r>
          </a:p>
          <a:p>
            <a:pPr>
              <a:buNone/>
            </a:pPr>
            <a:endParaRPr lang="en-GB" baseline="0" dirty="0"/>
          </a:p>
          <a:p>
            <a:pPr>
              <a:buNone/>
            </a:pPr>
            <a:r>
              <a:rPr lang="en-GB" baseline="0" dirty="0"/>
              <a:t>This case study has been designed using the findings of multiple case reviews that we have conducted into incidents of peer-on-peer abuse. While it is not a real case, it is composed of real life stories and in that sense reflects the experiences of young people, their friends and families. </a:t>
            </a:r>
          </a:p>
          <a:p>
            <a:pPr>
              <a:buNone/>
            </a:pPr>
            <a:endParaRPr lang="en-GB" baseline="0" dirty="0"/>
          </a:p>
          <a:p>
            <a:pPr>
              <a:buNone/>
            </a:pPr>
            <a:r>
              <a:rPr lang="en-GB" baseline="0" dirty="0"/>
              <a:t>The case we will be using involves three young people – Anastasia, Ben and Chris. Once you have been told what happened between them I will give you some information about the individual characteristics of these three young people, before you consider their families, peer groups, school/s and encounters in their local neighbourhood. Using the resources, that you will be guided through shortly, you will be asked to do three things:</a:t>
            </a:r>
          </a:p>
          <a:p>
            <a:pPr>
              <a:buNone/>
            </a:pPr>
            <a:endParaRPr lang="en-GB" baseline="0" dirty="0"/>
          </a:p>
          <a:p>
            <a:pPr marL="228600" indent="-228600">
              <a:buAutoNum type="arabicParenR"/>
            </a:pPr>
            <a:r>
              <a:rPr lang="en-GB" baseline="0" dirty="0"/>
              <a:t>Consider where each young person is most protected and where they are most vulnerable </a:t>
            </a:r>
          </a:p>
          <a:p>
            <a:pPr marL="228600" indent="-228600">
              <a:buAutoNum type="arabicParenR"/>
            </a:pPr>
            <a:r>
              <a:rPr lang="en-GB" baseline="0" dirty="0"/>
              <a:t>Note down key points to assess the young person and the context under consideration (so you will be assessing the nature of their homes, peer groups, families and neighbourhoods)</a:t>
            </a:r>
          </a:p>
          <a:p>
            <a:pPr marL="228600" indent="-228600">
              <a:buAutoNum type="arabicParenR"/>
            </a:pPr>
            <a:r>
              <a:rPr lang="en-GB" baseline="0" dirty="0"/>
              <a:t>Identifying interventions that you, or your partners, could offer to build on protective factors or address issues of concern within each context as well as with the individual young people.</a:t>
            </a:r>
          </a:p>
          <a:p>
            <a:pPr marL="228600" indent="-228600">
              <a:buAutoNum type="arabicParenR"/>
            </a:pPr>
            <a:endParaRPr lang="en-GB" baseline="0" dirty="0"/>
          </a:p>
          <a:p>
            <a:pPr marL="0" indent="0">
              <a:buNone/>
            </a:pPr>
            <a:r>
              <a:rPr lang="en-GB" baseline="0" dirty="0"/>
              <a:t>By the time you have completed this process you will have contextually assessed, and developed an intervention plan to engage with, a case of peer-on-peer sexual exploitation </a:t>
            </a:r>
          </a:p>
          <a:p>
            <a:pPr marL="0" indent="0">
              <a:buNone/>
            </a:pPr>
            <a:endParaRPr lang="en-GB" baseline="0" dirty="0"/>
          </a:p>
          <a:p>
            <a:pPr>
              <a:buNone/>
            </a:pPr>
            <a:r>
              <a:rPr lang="en-GB" dirty="0"/>
              <a:t>Three tasks for your young person:</a:t>
            </a:r>
          </a:p>
          <a:p>
            <a:pPr marL="457200" indent="-457200">
              <a:buAutoNum type="arabicParenR"/>
            </a:pPr>
            <a:r>
              <a:rPr lang="en-GB" dirty="0"/>
              <a:t>Assess where they are safest and where they are most vulnerable (strips)</a:t>
            </a:r>
          </a:p>
          <a:p>
            <a:pPr marL="457200" indent="-457200">
              <a:buAutoNum type="arabicParenR"/>
            </a:pPr>
            <a:r>
              <a:rPr lang="en-GB" dirty="0"/>
              <a:t>Conduct an contextual assessment of each system (agency and dependency) (A3 sheet)</a:t>
            </a:r>
          </a:p>
          <a:p>
            <a:pPr marL="457200" indent="-457200">
              <a:buAutoNum type="arabicParenR"/>
            </a:pPr>
            <a:r>
              <a:rPr lang="en-GB" dirty="0"/>
              <a:t>Identify contextual interventions, and relevant partners, for each system (changing social conditions) (A3 sheet)</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2</a:t>
            </a:fld>
            <a:endParaRPr lang="en-GB"/>
          </a:p>
        </p:txBody>
      </p:sp>
    </p:spTree>
    <p:extLst>
      <p:ext uri="{BB962C8B-B14F-4D97-AF65-F5344CB8AC3E}">
        <p14:creationId xmlns:p14="http://schemas.microsoft.com/office/powerpoint/2010/main" val="35364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worked through this</a:t>
            </a:r>
            <a:r>
              <a:rPr lang="en-GB" baseline="0" dirty="0"/>
              <a:t> exercise think about a case you are working on and take it through the same process. As you do consider the following supplementary questions:</a:t>
            </a:r>
          </a:p>
          <a:p>
            <a:endParaRPr lang="en-GB" baseline="0" dirty="0"/>
          </a:p>
          <a:p>
            <a:r>
              <a:rPr lang="en-GB" u="sng" baseline="0" dirty="0"/>
              <a:t>The Incident</a:t>
            </a:r>
          </a:p>
          <a:p>
            <a:pPr marL="171450" indent="-171450">
              <a:buFontTx/>
              <a:buChar char="-"/>
            </a:pPr>
            <a:r>
              <a:rPr lang="en-GB" u="none" baseline="0" dirty="0"/>
              <a:t>What happened in the build up to the incident as well as during the incident itself?</a:t>
            </a:r>
          </a:p>
          <a:p>
            <a:pPr marL="171450" indent="-171450">
              <a:buFontTx/>
              <a:buChar char="-"/>
            </a:pPr>
            <a:r>
              <a:rPr lang="en-GB" u="none" baseline="0" dirty="0"/>
              <a:t>Where did the incident happen?</a:t>
            </a:r>
          </a:p>
          <a:p>
            <a:pPr marL="171450" indent="-171450">
              <a:buFontTx/>
              <a:buChar char="-"/>
            </a:pPr>
            <a:r>
              <a:rPr lang="en-GB" u="none" baseline="0" dirty="0"/>
              <a:t>Is the incident connected to others?</a:t>
            </a:r>
          </a:p>
          <a:p>
            <a:pPr marL="171450" indent="-171450">
              <a:buFontTx/>
              <a:buChar char="-"/>
            </a:pPr>
            <a:endParaRPr lang="en-GB" u="none" baseline="0" dirty="0"/>
          </a:p>
          <a:p>
            <a:pPr marL="0" indent="0">
              <a:buFontTx/>
              <a:buNone/>
            </a:pPr>
            <a:r>
              <a:rPr lang="en-GB" u="sng" baseline="0" dirty="0"/>
              <a:t>Families</a:t>
            </a:r>
          </a:p>
          <a:p>
            <a:pPr marL="171450" indent="-171450">
              <a:buFontTx/>
              <a:buChar char="-"/>
            </a:pPr>
            <a:r>
              <a:rPr lang="en-GB" u="none" baseline="0" dirty="0"/>
              <a:t>Are any identified concerns about the family related to factors that are internal to the family (domestic abuse for example) or factors external to the family (peer influence for example)</a:t>
            </a:r>
          </a:p>
          <a:p>
            <a:pPr marL="0" indent="0">
              <a:buFontTx/>
              <a:buNone/>
            </a:pPr>
            <a:endParaRPr lang="en-GB" u="none" baseline="0" dirty="0"/>
          </a:p>
          <a:p>
            <a:pPr marL="0" indent="0">
              <a:buFontTx/>
              <a:buNone/>
            </a:pPr>
            <a:r>
              <a:rPr lang="en-GB" u="sng" baseline="0" dirty="0">
                <a:solidFill>
                  <a:srgbClr val="FF0000"/>
                </a:solidFill>
              </a:rPr>
              <a:t>Peers</a:t>
            </a:r>
          </a:p>
          <a:p>
            <a:pPr marL="171450" indent="-171450">
              <a:buFontTx/>
              <a:buChar char="-"/>
            </a:pPr>
            <a:r>
              <a:rPr lang="en-GB" u="none" baseline="0" dirty="0">
                <a:solidFill>
                  <a:srgbClr val="FF0000"/>
                </a:solidFill>
              </a:rPr>
              <a:t>Can you map the peer network involved?</a:t>
            </a:r>
          </a:p>
          <a:p>
            <a:pPr marL="171450" indent="-171450">
              <a:buFontTx/>
              <a:buChar char="-"/>
            </a:pPr>
            <a:r>
              <a:rPr lang="en-GB" u="none" baseline="0" dirty="0">
                <a:solidFill>
                  <a:srgbClr val="FF0000"/>
                </a:solidFill>
              </a:rPr>
              <a:t>Is the young person a leader or a follower in their peer group?</a:t>
            </a:r>
          </a:p>
          <a:p>
            <a:pPr marL="171450" indent="-171450">
              <a:buFontTx/>
              <a:buChar char="-"/>
            </a:pPr>
            <a:r>
              <a:rPr lang="en-GB" u="none" baseline="0" dirty="0">
                <a:solidFill>
                  <a:srgbClr val="FF0000"/>
                </a:solidFill>
              </a:rPr>
              <a:t>What are the power hierarchies at play?</a:t>
            </a:r>
          </a:p>
          <a:p>
            <a:pPr marL="171450" indent="-171450">
              <a:buFontTx/>
              <a:buChar char="-"/>
            </a:pPr>
            <a:endParaRPr lang="en-GB" u="none" baseline="0" dirty="0">
              <a:solidFill>
                <a:srgbClr val="FF0000"/>
              </a:solidFill>
            </a:endParaRPr>
          </a:p>
          <a:p>
            <a:pPr marL="0" indent="0">
              <a:buFontTx/>
              <a:buNone/>
            </a:pPr>
            <a:r>
              <a:rPr lang="en-GB" u="sng" baseline="0" dirty="0">
                <a:solidFill>
                  <a:srgbClr val="FF0000"/>
                </a:solidFill>
              </a:rPr>
              <a:t>Schools</a:t>
            </a:r>
          </a:p>
          <a:p>
            <a:pPr marL="171450" indent="-171450">
              <a:buFontTx/>
              <a:buChar char="-"/>
            </a:pPr>
            <a:r>
              <a:rPr lang="en-GB" u="none" baseline="0" dirty="0">
                <a:solidFill>
                  <a:srgbClr val="FF0000"/>
                </a:solidFill>
              </a:rPr>
              <a:t>What is the nature of the school environment? How does the young person being discussed experience this school environment? </a:t>
            </a:r>
          </a:p>
          <a:p>
            <a:pPr marL="171450" indent="-171450">
              <a:buFontTx/>
              <a:buChar char="-"/>
            </a:pPr>
            <a:r>
              <a:rPr lang="en-GB" u="none" baseline="0" dirty="0">
                <a:solidFill>
                  <a:srgbClr val="FF0000"/>
                </a:solidFill>
              </a:rPr>
              <a:t>Are any identified concerns about the school environment related to factors internal to it (bullying for example) or factors external to the school (crime in the local neighbourhood)</a:t>
            </a:r>
          </a:p>
          <a:p>
            <a:pPr marL="171450" indent="-171450">
              <a:buFontTx/>
              <a:buChar char="-"/>
            </a:pPr>
            <a:endParaRPr lang="en-GB" u="none" baseline="0" dirty="0">
              <a:solidFill>
                <a:srgbClr val="FF0000"/>
              </a:solidFill>
            </a:endParaRPr>
          </a:p>
          <a:p>
            <a:pPr marL="0" indent="0">
              <a:buFontTx/>
              <a:buNone/>
            </a:pPr>
            <a:r>
              <a:rPr lang="en-GB" u="sng" baseline="0" dirty="0">
                <a:solidFill>
                  <a:srgbClr val="FF0000"/>
                </a:solidFill>
              </a:rPr>
              <a:t>Neighbourhood</a:t>
            </a:r>
          </a:p>
          <a:p>
            <a:pPr marL="171450" indent="-171450">
              <a:buFontTx/>
              <a:buChar char="-"/>
            </a:pPr>
            <a:r>
              <a:rPr lang="en-GB" u="none" baseline="0" dirty="0">
                <a:solidFill>
                  <a:srgbClr val="FF0000"/>
                </a:solidFill>
              </a:rPr>
              <a:t>Did any of the incidents in question take part in public spaces, if so which</a:t>
            </a:r>
          </a:p>
          <a:p>
            <a:pPr marL="171450" indent="-171450">
              <a:buFontTx/>
              <a:buChar char="-"/>
            </a:pPr>
            <a:r>
              <a:rPr lang="en-GB" u="none" baseline="0" dirty="0">
                <a:solidFill>
                  <a:srgbClr val="FF0000"/>
                </a:solidFill>
              </a:rPr>
              <a:t>Are there any other experiences that the young people are having in the neighbourhood which may be informing their behaviours and choices? </a:t>
            </a:r>
          </a:p>
          <a:p>
            <a:pPr marL="171450" indent="-171450">
              <a:buFontTx/>
              <a:buChar char="-"/>
            </a:pPr>
            <a:r>
              <a:rPr lang="en-GB" u="none" baseline="0">
                <a:solidFill>
                  <a:srgbClr val="FF0000"/>
                </a:solidFill>
              </a:rPr>
              <a:t>What services/agencies/individuals in your area play a role in managing the areas of the neighbourhood you are concerned about – housing, parks, high streets etc.</a:t>
            </a:r>
          </a:p>
          <a:p>
            <a:endParaRPr lang="en-GB"/>
          </a:p>
        </p:txBody>
      </p:sp>
      <p:sp>
        <p:nvSpPr>
          <p:cNvPr id="4" name="Slide Number Placeholder 3"/>
          <p:cNvSpPr>
            <a:spLocks noGrp="1"/>
          </p:cNvSpPr>
          <p:nvPr>
            <p:ph type="sldNum" sz="quarter" idx="10"/>
          </p:nvPr>
        </p:nvSpPr>
        <p:spPr/>
        <p:txBody>
          <a:bodyPr/>
          <a:lstStyle/>
          <a:p>
            <a:fld id="{7E2111F5-B899-417F-BC1F-6337100D721D}" type="slidenum">
              <a:rPr lang="en-GB" smtClean="0"/>
              <a:t>11</a:t>
            </a:fld>
            <a:endParaRPr lang="en-GB"/>
          </a:p>
        </p:txBody>
      </p:sp>
    </p:spTree>
    <p:extLst>
      <p:ext uri="{BB962C8B-B14F-4D97-AF65-F5344CB8AC3E}">
        <p14:creationId xmlns:p14="http://schemas.microsoft.com/office/powerpoint/2010/main" val="168579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is supported by a</a:t>
            </a:r>
            <a:r>
              <a:rPr lang="en-GB" baseline="0" dirty="0"/>
              <a:t> resources pack.</a:t>
            </a:r>
          </a:p>
          <a:p>
            <a:endParaRPr lang="en-GB" baseline="0" dirty="0"/>
          </a:p>
          <a:p>
            <a:r>
              <a:rPr lang="en-GB" baseline="0" dirty="0"/>
              <a:t>You need to download and print these resources before you start this activity </a:t>
            </a:r>
          </a:p>
          <a:p>
            <a:endParaRPr lang="en-GB" baseline="0" dirty="0"/>
          </a:p>
          <a:p>
            <a:r>
              <a:rPr lang="en-GB" baseline="0" dirty="0"/>
              <a:t>For each young person you will need to print out:</a:t>
            </a:r>
          </a:p>
          <a:p>
            <a:endParaRPr lang="en-GB" baseline="0" dirty="0"/>
          </a:p>
          <a:p>
            <a:pPr marL="171450" indent="-171450">
              <a:buFontTx/>
              <a:buChar char="-"/>
            </a:pPr>
            <a:r>
              <a:rPr lang="en-GB" baseline="0" dirty="0"/>
              <a:t>The sheet of vulnerability strips (cut these out to create four strips which say home, peer group, family and neighbourhood)</a:t>
            </a:r>
          </a:p>
          <a:p>
            <a:pPr marL="171450" indent="-171450">
              <a:buFontTx/>
              <a:buChar char="-"/>
            </a:pPr>
            <a:r>
              <a:rPr lang="en-GB" baseline="0" dirty="0"/>
              <a:t>An assessment planning sheet (onto A3 if possible)</a:t>
            </a:r>
          </a:p>
          <a:p>
            <a:pPr marL="171450" indent="-171450">
              <a:buFontTx/>
              <a:buChar char="-"/>
            </a:pPr>
            <a:r>
              <a:rPr lang="en-GB" baseline="0" dirty="0"/>
              <a:t>An intervention planning sheet (onto A3 if possible)</a:t>
            </a:r>
          </a:p>
          <a:p>
            <a:pPr marL="171450" indent="-171450">
              <a:buFontTx/>
              <a:buChar cha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If there are nine or more of you working on this together, perhaps in a training session, split into three groups and consider one young person each. </a:t>
            </a:r>
          </a:p>
          <a:p>
            <a:pPr marL="171450" indent="-171450">
              <a:buFontTx/>
              <a:buChar char="-"/>
            </a:pPr>
            <a:endParaRPr lang="en-GB" baseline="0" dirty="0"/>
          </a:p>
          <a:p>
            <a:pPr marL="0" indent="0">
              <a:buFontTx/>
              <a:buNone/>
            </a:pPr>
            <a:r>
              <a:rPr lang="en-GB" baseline="0" dirty="0"/>
              <a:t>Once you have all of these printed and your groups are assigned you are ready to get started.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3</a:t>
            </a:fld>
            <a:endParaRPr lang="en-GB"/>
          </a:p>
        </p:txBody>
      </p:sp>
    </p:spTree>
    <p:extLst>
      <p:ext uri="{BB962C8B-B14F-4D97-AF65-F5344CB8AC3E}">
        <p14:creationId xmlns:p14="http://schemas.microsoft.com/office/powerpoint/2010/main" val="278354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Once</a:t>
            </a:r>
            <a:r>
              <a:rPr lang="en-GB" baseline="0" dirty="0"/>
              <a:t> you have read this information discuss amongst yourselves:</a:t>
            </a:r>
          </a:p>
          <a:p>
            <a:endParaRPr lang="en-GB" baseline="0" dirty="0"/>
          </a:p>
          <a:p>
            <a:pPr marL="171450" indent="-171450">
              <a:buFont typeface="Arial" panose="020B0604020202020204" pitchFamily="34" charset="0"/>
              <a:buChar char="•"/>
            </a:pPr>
            <a:r>
              <a:rPr lang="en-GB" baseline="0" dirty="0"/>
              <a:t>What are your initial thoughts about this incident?</a:t>
            </a:r>
          </a:p>
          <a:p>
            <a:pPr marL="171450" indent="-171450">
              <a:buFont typeface="Arial" panose="020B0604020202020204" pitchFamily="34" charset="0"/>
              <a:buChar char="•"/>
            </a:pPr>
            <a:r>
              <a:rPr lang="en-GB" baseline="0" dirty="0"/>
              <a:t>What questions emerge in your mind?</a:t>
            </a:r>
          </a:p>
          <a:p>
            <a:pPr marL="171450" indent="-171450">
              <a:buFont typeface="Arial" panose="020B0604020202020204" pitchFamily="34" charset="0"/>
              <a:buChar cha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Before you attempt to order your context strips and make an initial assessment I will give you a little bit of information about the young people involved </a:t>
            </a:r>
            <a:endParaRPr lang="en-GB" dirty="0"/>
          </a:p>
          <a:p>
            <a:pPr marL="171450" indent="-171450">
              <a:buFont typeface="Arial" panose="020B0604020202020204" pitchFamily="34" charset="0"/>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4</a:t>
            </a:fld>
            <a:endParaRPr lang="en-GB"/>
          </a:p>
        </p:txBody>
      </p:sp>
    </p:spTree>
    <p:extLst>
      <p:ext uri="{BB962C8B-B14F-4D97-AF65-F5344CB8AC3E}">
        <p14:creationId xmlns:p14="http://schemas.microsoft.com/office/powerpoint/2010/main" val="102770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Questions:</a:t>
            </a:r>
          </a:p>
          <a:p>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Does this change the order of the strips?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What questions does this raise?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r>
              <a:rPr lang="en-GB" dirty="0"/>
              <a:t>Take</a:t>
            </a:r>
            <a:r>
              <a:rPr lang="en-GB" baseline="0" dirty="0"/>
              <a:t> some time to discuss this information.</a:t>
            </a:r>
          </a:p>
          <a:p>
            <a:endParaRPr lang="en-GB" baseline="0" dirty="0"/>
          </a:p>
          <a:p>
            <a:r>
              <a:rPr lang="en-GB" baseline="0" dirty="0"/>
              <a:t>Based on the information about the incident itself, and what you now know about the young people involved, for each young person:</a:t>
            </a:r>
          </a:p>
          <a:p>
            <a:endParaRPr lang="en-GB" baseline="0" dirty="0"/>
          </a:p>
          <a:p>
            <a:pPr marL="228600" indent="-228600">
              <a:buAutoNum type="arabicParenR"/>
            </a:pPr>
            <a:r>
              <a:rPr lang="en-GB" baseline="0" dirty="0"/>
              <a:t>Order the context strips. For example, if you are looking at Ana where do you think she is most protected and where do you think she is most vulnerable? Create a hierarchy or order your strips in some way </a:t>
            </a:r>
          </a:p>
          <a:p>
            <a:pPr marL="228600" indent="-228600">
              <a:buAutoNum type="arabicParenR"/>
            </a:pPr>
            <a:r>
              <a:rPr lang="en-GB" baseline="0" dirty="0"/>
              <a:t>Fill in the assessment box. What are the initial facts about the incident and about the young person you are looking at that indicate to you that they are vulnerable to exploitation or are protected from it </a:t>
            </a:r>
          </a:p>
          <a:p>
            <a:pPr marL="228600" indent="-228600">
              <a:buAutoNum type="arabicParenR"/>
            </a:pPr>
            <a:r>
              <a:rPr lang="en-GB" baseline="0" dirty="0"/>
              <a:t>At this stage consider what intervention, if any, you may want to offer to your young person and fill in that box on the intervention sheet </a:t>
            </a:r>
          </a:p>
          <a:p>
            <a:pPr marL="228600" indent="-228600">
              <a:buAutoNum type="arabicParenR"/>
            </a:pPr>
            <a:endParaRPr lang="en-GB" baseline="0" dirty="0"/>
          </a:p>
          <a:p>
            <a:pPr marL="228600" indent="-228600">
              <a:buAutoNum type="arabicParenR"/>
            </a:pPr>
            <a:endParaRPr lang="en-GB" baseline="0" dirty="0"/>
          </a:p>
          <a:p>
            <a:pPr marL="0" indent="0">
              <a:buNone/>
            </a:pPr>
            <a:r>
              <a:rPr lang="en-GB" baseline="0" dirty="0"/>
              <a:t>Once this exercise is complete we will move on to consider the family and home environments of Sasha, Selena and Lucas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endParaRPr lang="en-GB" baseline="0" dirty="0"/>
          </a:p>
          <a:p>
            <a:r>
              <a:rPr lang="en-GB" baseline="0" dirty="0"/>
              <a:t>Further info (if asked):</a:t>
            </a:r>
          </a:p>
          <a:p>
            <a:endParaRPr lang="en-GB" baseline="0" dirty="0"/>
          </a:p>
          <a:p>
            <a:r>
              <a:rPr lang="en-GB" baseline="0" dirty="0"/>
              <a:t>Ben and Chris were involved in an incident a year previously – Ben received an OCD and Chris received no charge. If asked the incident involved a young woman of a similar age who Ben beat up.</a:t>
            </a:r>
          </a:p>
          <a:p>
            <a:endParaRPr lang="en-GB" baseline="0" dirty="0"/>
          </a:p>
          <a:p>
            <a:r>
              <a:rPr lang="en-GB" baseline="0" dirty="0"/>
              <a:t>Ben is doing well at school but his attendance is becoming worse – the school want to keep him in as he is doing well academically.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5</a:t>
            </a:fld>
            <a:endParaRPr lang="en-GB"/>
          </a:p>
        </p:txBody>
      </p:sp>
    </p:spTree>
    <p:extLst>
      <p:ext uri="{BB962C8B-B14F-4D97-AF65-F5344CB8AC3E}">
        <p14:creationId xmlns:p14="http://schemas.microsoft.com/office/powerpoint/2010/main" val="36982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a:t>
            </a:r>
            <a:r>
              <a:rPr lang="en-GB" baseline="0" dirty="0"/>
              <a:t> some time to discuss this information.</a:t>
            </a:r>
          </a:p>
          <a:p>
            <a:endParaRPr lang="en-GB" baseline="0" dirty="0"/>
          </a:p>
          <a:p>
            <a:r>
              <a:rPr lang="en-GB" baseline="0" dirty="0"/>
              <a:t>Based on the information you now have about their families, for the young person you are discussing:</a:t>
            </a:r>
          </a:p>
          <a:p>
            <a:endParaRPr lang="en-GB" baseline="0" dirty="0"/>
          </a:p>
          <a:p>
            <a:pPr marL="228600" indent="-228600">
              <a:buAutoNum type="arabicParenR"/>
            </a:pPr>
            <a:r>
              <a:rPr lang="en-GB" baseline="0" dirty="0"/>
              <a:t>Decide if you want to re-order the context strips. For example, are you more concerned about Ben’s home environment than you had been, or less concerned?</a:t>
            </a:r>
          </a:p>
          <a:p>
            <a:pPr marL="228600" indent="-228600">
              <a:buAutoNum type="arabicParenR"/>
            </a:pPr>
            <a:r>
              <a:rPr lang="en-GB" baseline="0" dirty="0"/>
              <a:t>Fill in the assessment box related to family and home. What aspects of your young person’s home environment or wider family system are protective and are there any issues of concern?</a:t>
            </a:r>
          </a:p>
          <a:p>
            <a:pPr marL="228600" indent="-228600">
              <a:buAutoNum type="arabicParenR"/>
            </a:pPr>
            <a:r>
              <a:rPr lang="en-GB" baseline="0" dirty="0"/>
              <a:t>Based on the information about family/home, identify any interventions you may want to offer to the families featured, and refine any interventions you may want to offer to your young person based on the family information on the intervention sheet </a:t>
            </a:r>
          </a:p>
          <a:p>
            <a:pPr marL="228600" indent="-228600">
              <a:buAutoNum type="arabicParenR"/>
            </a:pPr>
            <a:endParaRPr lang="en-GB" baseline="0" dirty="0"/>
          </a:p>
          <a:p>
            <a:pPr marL="228600" indent="-228600">
              <a:buAutoNum type="arabicParenR"/>
            </a:pPr>
            <a:endParaRPr lang="en-GB" baseline="0" dirty="0"/>
          </a:p>
          <a:p>
            <a:pPr marL="0" indent="0">
              <a:buNone/>
            </a:pPr>
            <a:r>
              <a:rPr lang="en-GB" baseline="0" dirty="0"/>
              <a:t>Once this exercise is complete we will move on to consider the peer groups.</a:t>
            </a:r>
            <a:endParaRPr lang="en-GB" dirty="0"/>
          </a:p>
          <a:p>
            <a:endParaRPr lang="en-GB" dirty="0"/>
          </a:p>
          <a:p>
            <a:endParaRPr lang="en-GB" dirty="0"/>
          </a:p>
          <a:p>
            <a:r>
              <a:rPr lang="en-GB" dirty="0"/>
              <a:t>Further</a:t>
            </a:r>
            <a:r>
              <a:rPr lang="en-GB" baseline="0" dirty="0"/>
              <a:t> information:</a:t>
            </a:r>
          </a:p>
          <a:p>
            <a:endParaRPr lang="en-GB" baseline="0" dirty="0"/>
          </a:p>
          <a:p>
            <a:r>
              <a:rPr lang="en-GB" baseline="0" dirty="0"/>
              <a:t>Ben’s grandmother doesn’t report him missing as she is concerned about the Police getting involved and doesn’t have a very good opinion of Social Services. </a:t>
            </a:r>
            <a:endParaRPr lang="en-GB"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6</a:t>
            </a:fld>
            <a:endParaRPr lang="en-GB"/>
          </a:p>
        </p:txBody>
      </p:sp>
    </p:spTree>
    <p:extLst>
      <p:ext uri="{BB962C8B-B14F-4D97-AF65-F5344CB8AC3E}">
        <p14:creationId xmlns:p14="http://schemas.microsoft.com/office/powerpoint/2010/main" val="109778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a:t>
            </a:r>
            <a:r>
              <a:rPr lang="en-GB" baseline="0" dirty="0"/>
              <a:t> some time to discuss this information.</a:t>
            </a:r>
          </a:p>
          <a:p>
            <a:endParaRPr lang="en-GB" baseline="0" dirty="0"/>
          </a:p>
          <a:p>
            <a:r>
              <a:rPr lang="en-GB" baseline="0" dirty="0"/>
              <a:t>Based on the information you now have about their friends, for the young person you are discussing:</a:t>
            </a:r>
          </a:p>
          <a:p>
            <a:endParaRPr lang="en-GB" baseline="0" dirty="0"/>
          </a:p>
          <a:p>
            <a:pPr marL="228600" indent="-228600">
              <a:buAutoNum type="arabicParenR"/>
            </a:pPr>
            <a:r>
              <a:rPr lang="en-GB" baseline="0" dirty="0"/>
              <a:t>Decide if you want to re-order the context strips. For example, do you think that Ben’s friends present more of a risk to him than his family, or are they more protective?</a:t>
            </a:r>
          </a:p>
          <a:p>
            <a:pPr marL="228600" indent="-228600">
              <a:buAutoNum type="arabicParenR"/>
            </a:pPr>
            <a:r>
              <a:rPr lang="en-GB" baseline="0" dirty="0"/>
              <a:t>Fill in the assessment box related to peer group/s. What aspects of your young person’s peer network is protective and are there any issues of concern?</a:t>
            </a:r>
          </a:p>
          <a:p>
            <a:pPr marL="228600" indent="-228600">
              <a:buAutoNum type="arabicParenR"/>
            </a:pPr>
            <a:r>
              <a:rPr lang="en-GB" baseline="0" dirty="0"/>
              <a:t>Based on the information about the peer groups in this case, identify any interventions you may want to offer to the peer groups featured, and refine any interventions you may want to offer to your young person based on the peer group information on the intervention sheet </a:t>
            </a:r>
          </a:p>
          <a:p>
            <a:pPr marL="228600" indent="-228600">
              <a:buAutoNum type="arabicParenR"/>
            </a:pPr>
            <a:endParaRPr lang="en-GB" baseline="0" dirty="0"/>
          </a:p>
          <a:p>
            <a:pPr marL="228600" indent="-228600">
              <a:buAutoNum type="arabicParenR"/>
            </a:pPr>
            <a:endParaRPr lang="en-GB" baseline="0" dirty="0"/>
          </a:p>
          <a:p>
            <a:pPr marL="0" indent="0">
              <a:buNone/>
            </a:pPr>
            <a:r>
              <a:rPr lang="en-GB" baseline="0" dirty="0"/>
              <a:t>Once this exercise is complete we will move on to consider the schools attended by Ana, Ben and Lucas</a:t>
            </a:r>
          </a:p>
          <a:p>
            <a:endParaRPr lang="en-GB" dirty="0"/>
          </a:p>
          <a:p>
            <a:endParaRPr lang="en-GB" dirty="0"/>
          </a:p>
          <a:p>
            <a:r>
              <a:rPr lang="en-GB" dirty="0"/>
              <a:t>Guidance:</a:t>
            </a:r>
          </a:p>
          <a:p>
            <a:endParaRPr lang="en-GB" dirty="0"/>
          </a:p>
          <a:p>
            <a:r>
              <a:rPr lang="en-GB" dirty="0"/>
              <a:t>The point of the incident is that other</a:t>
            </a:r>
            <a:r>
              <a:rPr lang="en-GB" baseline="0" dirty="0"/>
              <a:t> young people walked past but didn’t intervene because of a cumulative affect of sexual harassment being normalised. It may not have been completely clear what was happening due to the nature of the assault.</a:t>
            </a:r>
          </a:p>
          <a:p>
            <a:endParaRPr lang="en-GB" baseline="0" dirty="0"/>
          </a:p>
          <a:p>
            <a:r>
              <a:rPr lang="en-GB" baseline="0" dirty="0"/>
              <a:t>Chris is a follower and Ben is a leader who is influenced by older peers.</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7</a:t>
            </a:fld>
            <a:endParaRPr lang="en-GB"/>
          </a:p>
        </p:txBody>
      </p:sp>
    </p:spTree>
    <p:extLst>
      <p:ext uri="{BB962C8B-B14F-4D97-AF65-F5344CB8AC3E}">
        <p14:creationId xmlns:p14="http://schemas.microsoft.com/office/powerpoint/2010/main" val="124331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Questions:</a:t>
            </a:r>
          </a:p>
          <a:p>
            <a:endParaRPr lang="en-GB" dirty="0"/>
          </a:p>
          <a:p>
            <a:r>
              <a:rPr lang="en-GB" dirty="0"/>
              <a:t>How may the school have</a:t>
            </a:r>
            <a:r>
              <a:rPr lang="en-GB" baseline="0" dirty="0"/>
              <a:t> contributed to the incident?</a:t>
            </a:r>
          </a:p>
          <a:p>
            <a:r>
              <a:rPr lang="en-GB" dirty="0"/>
              <a:t>What could</a:t>
            </a:r>
            <a:r>
              <a:rPr lang="en-GB" baseline="0" dirty="0"/>
              <a:t> the school have done earlier to prevent this? What could they be doing now?</a:t>
            </a:r>
          </a:p>
          <a:p>
            <a:r>
              <a:rPr lang="en-GB" baseline="0" dirty="0"/>
              <a:t>What are some of the barriers here?</a:t>
            </a:r>
          </a:p>
          <a:p>
            <a:r>
              <a:rPr lang="en-GB" baseline="0" dirty="0"/>
              <a:t>What is different about Chris’s school?</a:t>
            </a:r>
            <a:endParaRPr lang="en-GB" dirty="0"/>
          </a:p>
          <a:p>
            <a:endParaRPr lang="en-GB" dirty="0"/>
          </a:p>
          <a:p>
            <a:r>
              <a:rPr lang="en-GB" dirty="0"/>
              <a:t>Guidance:</a:t>
            </a:r>
          </a:p>
          <a:p>
            <a:endParaRPr lang="en-GB" dirty="0"/>
          </a:p>
          <a:p>
            <a:r>
              <a:rPr lang="en-GB" dirty="0"/>
              <a:t>The point about Anastasia</a:t>
            </a:r>
            <a:r>
              <a:rPr lang="en-GB" baseline="0" dirty="0"/>
              <a:t>’s friend saying she is due to the fact that the culture of the school is one where sexual harassment is considered to be positive.</a:t>
            </a:r>
          </a:p>
          <a:p>
            <a:endParaRPr lang="en-GB" baseline="0" dirty="0"/>
          </a:p>
          <a:p>
            <a:r>
              <a:rPr lang="en-GB" baseline="0" dirty="0"/>
              <a:t>The police have advised the school not to speak to Ben about the incident and thus are not doing work with him – this is quite common – but shouldn’t be a barrier to the school doing wider work.</a:t>
            </a:r>
          </a:p>
          <a:p>
            <a:endParaRPr lang="en-GB" baseline="0" dirty="0"/>
          </a:p>
          <a:p>
            <a:r>
              <a:rPr lang="en-GB" baseline="0" dirty="0"/>
              <a:t>Chris’s school are doing more than the other school. It is important to highlight how different schools in an area can respond differently. So, Chris was excluded for behaviour in his school that Ben’s school wouldn’t have – there are different thresholds across schools within the partnership. </a:t>
            </a:r>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8</a:t>
            </a:fld>
            <a:endParaRPr lang="en-GB"/>
          </a:p>
        </p:txBody>
      </p:sp>
    </p:spTree>
    <p:extLst>
      <p:ext uri="{BB962C8B-B14F-4D97-AF65-F5344CB8AC3E}">
        <p14:creationId xmlns:p14="http://schemas.microsoft.com/office/powerpoint/2010/main" val="280326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a:t>
            </a:r>
          </a:p>
          <a:p>
            <a:endParaRPr lang="en-GB" dirty="0"/>
          </a:p>
          <a:p>
            <a:r>
              <a:rPr lang="en-GB" dirty="0"/>
              <a:t>It’s important to tease out what</a:t>
            </a:r>
            <a:r>
              <a:rPr lang="en-GB" baseline="0" dirty="0"/>
              <a:t> contributes to the fact young people didn’t perceive the assault as bad – it has become normalised.</a:t>
            </a:r>
          </a:p>
          <a:p>
            <a:r>
              <a:rPr lang="en-GB" baseline="0" dirty="0"/>
              <a:t>Possible interventions – CCTV, lighting, Safer schools officer, work with </a:t>
            </a:r>
            <a:r>
              <a:rPr lang="en-GB" baseline="0" dirty="0" err="1"/>
              <a:t>TfL</a:t>
            </a:r>
            <a:r>
              <a:rPr lang="en-GB" baseline="0" dirty="0"/>
              <a:t>, work at the youth club, PSHE education etc.</a:t>
            </a:r>
            <a:endParaRPr lang="en-GB" dirty="0"/>
          </a:p>
          <a:p>
            <a:endParaRPr lang="en-GB" dirty="0"/>
          </a:p>
          <a:p>
            <a:r>
              <a:rPr lang="en-GB" dirty="0"/>
              <a:t>Questions:</a:t>
            </a:r>
          </a:p>
          <a:p>
            <a:endParaRPr lang="en-GB" dirty="0"/>
          </a:p>
          <a:p>
            <a:r>
              <a:rPr lang="en-GB" dirty="0"/>
              <a:t>What</a:t>
            </a:r>
            <a:r>
              <a:rPr lang="en-GB" baseline="0" dirty="0"/>
              <a:t> interventions could take place: at the station, at school, other places?</a:t>
            </a:r>
          </a:p>
          <a:p>
            <a:endParaRPr lang="en-GB"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9</a:t>
            </a:fld>
            <a:endParaRPr lang="en-GB"/>
          </a:p>
        </p:txBody>
      </p:sp>
    </p:spTree>
    <p:extLst>
      <p:ext uri="{BB962C8B-B14F-4D97-AF65-F5344CB8AC3E}">
        <p14:creationId xmlns:p14="http://schemas.microsoft.com/office/powerpoint/2010/main" val="27049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When you</a:t>
            </a:r>
            <a:r>
              <a:rPr lang="en-GB" baseline="0" dirty="0"/>
              <a:t> have finished the exercise please click here to access an example of a contextual assessment and intervention plan (attached at present called exemplar assessment and intervention plan). How far do the documents that you have completed reflect the approach outlined in this exemplar?</a:t>
            </a:r>
            <a:endParaRPr lang="en-GB" dirty="0"/>
          </a:p>
          <a:p>
            <a:endParaRPr lang="en-GB" dirty="0"/>
          </a:p>
        </p:txBody>
      </p:sp>
      <p:sp>
        <p:nvSpPr>
          <p:cNvPr id="4" name="Slide Number Placeholder 3"/>
          <p:cNvSpPr>
            <a:spLocks noGrp="1"/>
          </p:cNvSpPr>
          <p:nvPr>
            <p:ph type="sldNum" sz="quarter" idx="10"/>
          </p:nvPr>
        </p:nvSpPr>
        <p:spPr/>
        <p:txBody>
          <a:bodyPr/>
          <a:lstStyle/>
          <a:p>
            <a:fld id="{7E2111F5-B899-417F-BC1F-6337100D721D}" type="slidenum">
              <a:rPr lang="en-GB" smtClean="0"/>
              <a:t>10</a:t>
            </a:fld>
            <a:endParaRPr lang="en-GB"/>
          </a:p>
        </p:txBody>
      </p:sp>
    </p:spTree>
    <p:extLst>
      <p:ext uri="{BB962C8B-B14F-4D97-AF65-F5344CB8AC3E}">
        <p14:creationId xmlns:p14="http://schemas.microsoft.com/office/powerpoint/2010/main" val="270214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25DC6B-A800-4DDD-A6B8-850253A2A972}"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241740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25DC6B-A800-4DDD-A6B8-850253A2A972}"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113224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25DC6B-A800-4DDD-A6B8-850253A2A972}"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26785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25DC6B-A800-4DDD-A6B8-850253A2A972}"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36962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5DC6B-A800-4DDD-A6B8-850253A2A972}"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191812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25DC6B-A800-4DDD-A6B8-850253A2A972}"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189394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25DC6B-A800-4DDD-A6B8-850253A2A972}" type="datetimeFigureOut">
              <a:rPr lang="en-GB" smtClean="0"/>
              <a:t>01/10/2020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294746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25DC6B-A800-4DDD-A6B8-850253A2A972}" type="datetimeFigureOut">
              <a:rPr lang="en-GB" smtClean="0"/>
              <a:t>01/10/2020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168590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5DC6B-A800-4DDD-A6B8-850253A2A972}" type="datetimeFigureOut">
              <a:rPr lang="en-GB" smtClean="0"/>
              <a:t>01/10/2020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277720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5DC6B-A800-4DDD-A6B8-850253A2A972}"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327184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5DC6B-A800-4DDD-A6B8-850253A2A972}"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FD459-292F-43AD-876A-78137552DDDB}" type="slidenum">
              <a:rPr lang="en-GB" smtClean="0"/>
              <a:t>‹#›</a:t>
            </a:fld>
            <a:endParaRPr lang="en-GB"/>
          </a:p>
        </p:txBody>
      </p:sp>
    </p:spTree>
    <p:extLst>
      <p:ext uri="{BB962C8B-B14F-4D97-AF65-F5344CB8AC3E}">
        <p14:creationId xmlns:p14="http://schemas.microsoft.com/office/powerpoint/2010/main" val="94267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5DC6B-A800-4DDD-A6B8-850253A2A972}" type="datetimeFigureOut">
              <a:rPr lang="en-GB" smtClean="0"/>
              <a:t>01/10/2020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FD459-292F-43AD-876A-78137552DDDB}" type="slidenum">
              <a:rPr lang="en-GB" smtClean="0"/>
              <a:t>‹#›</a:t>
            </a:fld>
            <a:endParaRPr lang="en-GB"/>
          </a:p>
        </p:txBody>
      </p:sp>
    </p:spTree>
    <p:extLst>
      <p:ext uri="{BB962C8B-B14F-4D97-AF65-F5344CB8AC3E}">
        <p14:creationId xmlns:p14="http://schemas.microsoft.com/office/powerpoint/2010/main" val="182031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6" y="260648"/>
            <a:ext cx="896213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14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4071"/>
            <a:ext cx="9143999" cy="646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81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3999" cy="646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97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071"/>
            <a:ext cx="9144000" cy="646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16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43999" cy="646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6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4" y="204070"/>
            <a:ext cx="9144000" cy="64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15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 y="136826"/>
            <a:ext cx="9139614" cy="64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63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4" y="188640"/>
            <a:ext cx="916582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78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60648"/>
            <a:ext cx="9101064" cy="643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78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290"/>
            <a:ext cx="9143999" cy="646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7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0648"/>
            <a:ext cx="9143999" cy="646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87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1832</Words>
  <Application>Microsoft Office PowerPoint</Application>
  <PresentationFormat>On-screen Show (4:3)</PresentationFormat>
  <Paragraphs>159</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Bedfordshire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Lloyd</dc:creator>
  <cp:lastModifiedBy>Zahra Jones</cp:lastModifiedBy>
  <cp:revision>2</cp:revision>
  <dcterms:created xsi:type="dcterms:W3CDTF">2018-02-14T09:01:48Z</dcterms:created>
  <dcterms:modified xsi:type="dcterms:W3CDTF">2020-10-01T16:54:00Z</dcterms:modified>
</cp:coreProperties>
</file>