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sldIdLst>
    <p:sldId id="259" r:id="rId5"/>
  </p:sldIdLst>
  <p:sldSz cx="19799300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 snapToGrid="0">
      <p:cViewPr>
        <p:scale>
          <a:sx n="50" d="100"/>
          <a:sy n="50" d="100"/>
        </p:scale>
        <p:origin x="60" y="-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DDC26-09CF-4BEC-82F3-026E5731017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0075" y="1143000"/>
            <a:ext cx="5657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09C1E-3A33-4BA6-BA23-208F82AE9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87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00075" y="1143000"/>
            <a:ext cx="56578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09C1E-3A33-4BA6-BA23-208F82AE99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09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4913" y="1767462"/>
            <a:ext cx="14849475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913" y="5672376"/>
            <a:ext cx="14849475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08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01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8874" y="574987"/>
            <a:ext cx="4269224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1202" y="574987"/>
            <a:ext cx="12560181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5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40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890" y="2692442"/>
            <a:ext cx="17076896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890" y="7227343"/>
            <a:ext cx="17076896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01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1202" y="2874937"/>
            <a:ext cx="8414703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3395" y="2874937"/>
            <a:ext cx="8414703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31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781" y="574988"/>
            <a:ext cx="17076896" cy="208745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782" y="2647443"/>
            <a:ext cx="8376031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782" y="3944914"/>
            <a:ext cx="8376031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3396" y="2647443"/>
            <a:ext cx="8417281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3396" y="3944914"/>
            <a:ext cx="8417281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5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6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7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782" y="719984"/>
            <a:ext cx="6385789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7281" y="1554966"/>
            <a:ext cx="10023396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782" y="3239929"/>
            <a:ext cx="6385789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8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782" y="719984"/>
            <a:ext cx="6385789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7281" y="1554966"/>
            <a:ext cx="10023396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782" y="3239929"/>
            <a:ext cx="6385789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06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1202" y="574988"/>
            <a:ext cx="170768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1202" y="2874937"/>
            <a:ext cx="170768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1202" y="10009781"/>
            <a:ext cx="4454843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64513-3781-44DA-B010-B465933E62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8518" y="10009781"/>
            <a:ext cx="668226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3255" y="10009781"/>
            <a:ext cx="4454843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8878-F963-4342-8484-B2390A80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9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ndonresilience@london-fire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vid19testing@walthamforest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66">
            <a:extLst>
              <a:ext uri="{FF2B5EF4-FFF2-40B4-BE49-F238E27FC236}">
                <a16:creationId xmlns:a16="http://schemas.microsoft.com/office/drawing/2014/main" id="{6861FCE0-184F-461D-89A9-BAF18580016B}"/>
              </a:ext>
            </a:extLst>
          </p:cNvPr>
          <p:cNvSpPr/>
          <p:nvPr/>
        </p:nvSpPr>
        <p:spPr>
          <a:xfrm>
            <a:off x="342870" y="210756"/>
            <a:ext cx="194564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spc="300" dirty="0" err="1"/>
              <a:t>Covid</a:t>
            </a:r>
            <a:r>
              <a:rPr lang="en-GB" sz="2800" b="1" spc="300" dirty="0"/>
              <a:t> 19 – Schools Testing Process- in detail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692F6BA-53E6-4C4A-89B4-B9B92719D2CC}"/>
              </a:ext>
            </a:extLst>
          </p:cNvPr>
          <p:cNvSpPr/>
          <p:nvPr/>
        </p:nvSpPr>
        <p:spPr>
          <a:xfrm>
            <a:off x="2703620" y="2983220"/>
            <a:ext cx="1375657" cy="162309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Manager</a:t>
            </a:r>
          </a:p>
          <a:p>
            <a:pPr algn="ctr"/>
            <a:r>
              <a:rPr lang="en-GB" sz="1050" dirty="0"/>
              <a:t>- </a:t>
            </a:r>
          </a:p>
          <a:p>
            <a:pPr algn="ctr"/>
            <a:r>
              <a:rPr lang="en-GB" sz="1050" dirty="0"/>
              <a:t>Gets call from worker who is sick/self-isolating with Covid Symptoms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742799A-5F13-44A4-9D89-42A9577A417D}"/>
              </a:ext>
            </a:extLst>
          </p:cNvPr>
          <p:cNvCxnSpPr>
            <a:cxnSpLocks/>
          </p:cNvCxnSpPr>
          <p:nvPr/>
        </p:nvCxnSpPr>
        <p:spPr>
          <a:xfrm flipV="1">
            <a:off x="4079279" y="3803477"/>
            <a:ext cx="990299" cy="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0EB4E397-01DD-4D62-9332-B07E3A2D3E6B}"/>
              </a:ext>
            </a:extLst>
          </p:cNvPr>
          <p:cNvSpPr/>
          <p:nvPr/>
        </p:nvSpPr>
        <p:spPr>
          <a:xfrm>
            <a:off x="13515555" y="4591780"/>
            <a:ext cx="990259" cy="162697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Worker</a:t>
            </a:r>
          </a:p>
          <a:p>
            <a:pPr algn="ctr"/>
            <a:r>
              <a:rPr lang="en-GB" sz="1050" b="1" dirty="0"/>
              <a:t>-</a:t>
            </a:r>
          </a:p>
          <a:p>
            <a:pPr algn="ctr"/>
            <a:r>
              <a:rPr lang="en-GB" sz="1050" dirty="0"/>
              <a:t>Receives text to book a slot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D1F37A7-D6C3-46D8-9AFD-F6CA0CC2CA19}"/>
              </a:ext>
            </a:extLst>
          </p:cNvPr>
          <p:cNvSpPr/>
          <p:nvPr/>
        </p:nvSpPr>
        <p:spPr>
          <a:xfrm>
            <a:off x="15408083" y="4591780"/>
            <a:ext cx="984033" cy="162697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/>
              <a:t>Worker</a:t>
            </a:r>
          </a:p>
          <a:p>
            <a:pPr algn="ctr"/>
            <a:r>
              <a:rPr lang="en-GB" sz="1050" b="1"/>
              <a:t>-</a:t>
            </a:r>
          </a:p>
          <a:p>
            <a:pPr algn="ctr"/>
            <a:r>
              <a:rPr lang="en-GB" sz="1050"/>
              <a:t>Attends test centre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B947B31-AC09-4E89-8DE3-58ED165B3E00}"/>
              </a:ext>
            </a:extLst>
          </p:cNvPr>
          <p:cNvSpPr/>
          <p:nvPr/>
        </p:nvSpPr>
        <p:spPr>
          <a:xfrm>
            <a:off x="16954500" y="4591781"/>
            <a:ext cx="1562100" cy="162697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Manager</a:t>
            </a:r>
          </a:p>
          <a:p>
            <a:pPr algn="ctr"/>
            <a:r>
              <a:rPr lang="en-GB" sz="1050" dirty="0"/>
              <a:t>- </a:t>
            </a:r>
          </a:p>
          <a:p>
            <a:pPr algn="ctr"/>
            <a:r>
              <a:rPr lang="en-GB" sz="1050" dirty="0"/>
              <a:t>Follows up with worker to review test outcome/return to work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6F276CE-C154-40E6-BE0C-37D0B0458700}"/>
              </a:ext>
            </a:extLst>
          </p:cNvPr>
          <p:cNvCxnSpPr>
            <a:cxnSpLocks/>
            <a:stCxn id="62" idx="3"/>
            <a:endCxn id="64" idx="1"/>
          </p:cNvCxnSpPr>
          <p:nvPr/>
        </p:nvCxnSpPr>
        <p:spPr>
          <a:xfrm>
            <a:off x="14505814" y="5405269"/>
            <a:ext cx="9022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AD3BE88-4A2D-4A77-9D39-8DF5226BEC81}"/>
              </a:ext>
            </a:extLst>
          </p:cNvPr>
          <p:cNvCxnSpPr>
            <a:cxnSpLocks/>
            <a:stCxn id="64" idx="3"/>
            <a:endCxn id="67" idx="1"/>
          </p:cNvCxnSpPr>
          <p:nvPr/>
        </p:nvCxnSpPr>
        <p:spPr>
          <a:xfrm>
            <a:off x="16392116" y="5405269"/>
            <a:ext cx="56238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945F8C4E-DFE5-4C27-B578-3F3DE7562DE4}"/>
              </a:ext>
            </a:extLst>
          </p:cNvPr>
          <p:cNvSpPr/>
          <p:nvPr/>
        </p:nvSpPr>
        <p:spPr>
          <a:xfrm>
            <a:off x="5067300" y="2991929"/>
            <a:ext cx="1321483" cy="162309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Manager</a:t>
            </a:r>
          </a:p>
          <a:p>
            <a:pPr algn="ctr"/>
            <a:r>
              <a:rPr lang="en-GB" sz="1050" dirty="0"/>
              <a:t>-</a:t>
            </a:r>
          </a:p>
          <a:p>
            <a:pPr algn="ctr"/>
            <a:r>
              <a:rPr lang="en-GB" sz="1050" dirty="0"/>
              <a:t>Agree with worker whether to opt for Home Testing</a:t>
            </a:r>
          </a:p>
          <a:p>
            <a:pPr algn="ctr"/>
            <a:r>
              <a:rPr lang="en-GB" sz="1050" dirty="0"/>
              <a:t>or</a:t>
            </a:r>
          </a:p>
          <a:p>
            <a:pPr algn="ctr"/>
            <a:r>
              <a:rPr lang="en-GB" sz="1050" dirty="0"/>
              <a:t>Drive Through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74FF966A-D70B-45EB-AF51-B8FEE8F8B125}"/>
              </a:ext>
            </a:extLst>
          </p:cNvPr>
          <p:cNvSpPr/>
          <p:nvPr/>
        </p:nvSpPr>
        <p:spPr>
          <a:xfrm>
            <a:off x="6673358" y="5022311"/>
            <a:ext cx="985742" cy="77099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Drive Through Option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DD5D656D-2C3E-491F-A184-2C1AAAF6705C}"/>
              </a:ext>
            </a:extLst>
          </p:cNvPr>
          <p:cNvSpPr/>
          <p:nvPr/>
        </p:nvSpPr>
        <p:spPr>
          <a:xfrm>
            <a:off x="6659179" y="1761471"/>
            <a:ext cx="985742" cy="82188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Home Testing Option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50C0C41B-4F3D-4445-ACDF-5A6323613017}"/>
              </a:ext>
            </a:extLst>
          </p:cNvPr>
          <p:cNvSpPr/>
          <p:nvPr/>
        </p:nvSpPr>
        <p:spPr>
          <a:xfrm>
            <a:off x="9100212" y="1368863"/>
            <a:ext cx="984033" cy="161616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/>
              <a:t>Manager</a:t>
            </a:r>
          </a:p>
          <a:p>
            <a:pPr algn="ctr"/>
            <a:r>
              <a:rPr lang="en-GB" sz="1050"/>
              <a:t>-</a:t>
            </a:r>
          </a:p>
          <a:p>
            <a:pPr algn="ctr"/>
            <a:r>
              <a:rPr lang="en-GB" sz="1050"/>
              <a:t>Reads self-referral note</a:t>
            </a:r>
          </a:p>
        </p:txBody>
      </p: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2261F985-AF71-4B4F-81BD-73A126F7C78E}"/>
              </a:ext>
            </a:extLst>
          </p:cNvPr>
          <p:cNvCxnSpPr>
            <a:cxnSpLocks/>
            <a:stCxn id="90" idx="3"/>
            <a:endCxn id="98" idx="1"/>
          </p:cNvCxnSpPr>
          <p:nvPr/>
        </p:nvCxnSpPr>
        <p:spPr>
          <a:xfrm flipV="1">
            <a:off x="6388783" y="2172412"/>
            <a:ext cx="270396" cy="16310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202C4DB7-1618-430E-AFD0-9D1384649AE9}"/>
              </a:ext>
            </a:extLst>
          </p:cNvPr>
          <p:cNvCxnSpPr>
            <a:cxnSpLocks/>
            <a:stCxn id="90" idx="3"/>
            <a:endCxn id="97" idx="1"/>
          </p:cNvCxnSpPr>
          <p:nvPr/>
        </p:nvCxnSpPr>
        <p:spPr>
          <a:xfrm>
            <a:off x="6388783" y="3803478"/>
            <a:ext cx="284575" cy="16043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906A0E3-B3B3-4A1F-BB3B-64DA8D099074}"/>
              </a:ext>
            </a:extLst>
          </p:cNvPr>
          <p:cNvCxnSpPr>
            <a:cxnSpLocks/>
            <a:stCxn id="98" idx="3"/>
            <a:endCxn id="99" idx="1"/>
          </p:cNvCxnSpPr>
          <p:nvPr/>
        </p:nvCxnSpPr>
        <p:spPr>
          <a:xfrm>
            <a:off x="7644921" y="2172412"/>
            <a:ext cx="1455291" cy="4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73E65045-978D-407F-885D-F3F7A06B9859}"/>
              </a:ext>
            </a:extLst>
          </p:cNvPr>
          <p:cNvCxnSpPr>
            <a:cxnSpLocks/>
            <a:stCxn id="199" idx="3"/>
            <a:endCxn id="67" idx="0"/>
          </p:cNvCxnSpPr>
          <p:nvPr/>
        </p:nvCxnSpPr>
        <p:spPr>
          <a:xfrm>
            <a:off x="17132368" y="2175193"/>
            <a:ext cx="603182" cy="241658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49AD4B08-FF6F-4E2F-98C8-7C7F2BBCE657}"/>
              </a:ext>
            </a:extLst>
          </p:cNvPr>
          <p:cNvSpPr/>
          <p:nvPr/>
        </p:nvSpPr>
        <p:spPr>
          <a:xfrm>
            <a:off x="16148335" y="1365357"/>
            <a:ext cx="984033" cy="161967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/>
              <a:t>Worker</a:t>
            </a:r>
          </a:p>
          <a:p>
            <a:pPr algn="ctr"/>
            <a:r>
              <a:rPr lang="en-GB" sz="1050" b="1"/>
              <a:t>-</a:t>
            </a:r>
          </a:p>
          <a:p>
            <a:pPr algn="ctr"/>
            <a:r>
              <a:rPr lang="en-GB" sz="1050"/>
              <a:t>receives test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DCBFED2-7264-4637-9CBE-93AE8E464F87}"/>
              </a:ext>
            </a:extLst>
          </p:cNvPr>
          <p:cNvSpPr/>
          <p:nvPr/>
        </p:nvSpPr>
        <p:spPr>
          <a:xfrm>
            <a:off x="7943675" y="4599725"/>
            <a:ext cx="985742" cy="161903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/>
              <a:t>Manager</a:t>
            </a:r>
          </a:p>
          <a:p>
            <a:pPr algn="ctr"/>
            <a:r>
              <a:rPr lang="en-GB" sz="1050" b="1"/>
              <a:t>-</a:t>
            </a:r>
          </a:p>
          <a:p>
            <a:pPr algn="ctr"/>
            <a:r>
              <a:rPr lang="en-GB" sz="1050"/>
              <a:t>Reads note and provides additional employee information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7CBCADAD-1323-472D-86EA-F502C372BA39}"/>
              </a:ext>
            </a:extLst>
          </p:cNvPr>
          <p:cNvSpPr/>
          <p:nvPr/>
        </p:nvSpPr>
        <p:spPr>
          <a:xfrm>
            <a:off x="11754626" y="4591780"/>
            <a:ext cx="985740" cy="16269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Manager</a:t>
            </a:r>
          </a:p>
          <a:p>
            <a:pPr algn="ctr"/>
            <a:r>
              <a:rPr lang="en-GB" sz="1050" dirty="0"/>
              <a:t>-</a:t>
            </a:r>
          </a:p>
          <a:p>
            <a:pPr algn="ctr"/>
            <a:r>
              <a:rPr lang="en-GB" sz="1050" dirty="0"/>
              <a:t>Uploads spreadsheet to portal </a:t>
            </a:r>
            <a:r>
              <a:rPr lang="en-GB" sz="1050" b="1" u="sng" dirty="0"/>
              <a:t>by 3pm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92A3232C-39F7-4A1A-B542-941E4A93336D}"/>
              </a:ext>
            </a:extLst>
          </p:cNvPr>
          <p:cNvSpPr/>
          <p:nvPr/>
        </p:nvSpPr>
        <p:spPr>
          <a:xfrm>
            <a:off x="13790507" y="1365357"/>
            <a:ext cx="984033" cy="16356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/>
              <a:t>Worker</a:t>
            </a:r>
          </a:p>
          <a:p>
            <a:pPr algn="ctr"/>
            <a:r>
              <a:rPr lang="en-GB" sz="1050" b="1"/>
              <a:t>-</a:t>
            </a:r>
          </a:p>
          <a:p>
            <a:pPr algn="ctr"/>
            <a:r>
              <a:rPr lang="en-GB" sz="1050"/>
              <a:t>Goes onto self-referral website and orders a kit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6C2D979-C10C-483F-B962-2C8202B02446}"/>
              </a:ext>
            </a:extLst>
          </p:cNvPr>
          <p:cNvCxnSpPr>
            <a:cxnSpLocks/>
            <a:stCxn id="99" idx="3"/>
            <a:endCxn id="132" idx="1"/>
          </p:cNvCxnSpPr>
          <p:nvPr/>
        </p:nvCxnSpPr>
        <p:spPr>
          <a:xfrm flipV="1">
            <a:off x="10084245" y="2172413"/>
            <a:ext cx="1313277" cy="45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4AE39AE8-A082-4E42-A2AB-48A28B0F9336}"/>
              </a:ext>
            </a:extLst>
          </p:cNvPr>
          <p:cNvCxnSpPr>
            <a:cxnSpLocks/>
            <a:stCxn id="96" idx="3"/>
            <a:endCxn id="199" idx="1"/>
          </p:cNvCxnSpPr>
          <p:nvPr/>
        </p:nvCxnSpPr>
        <p:spPr>
          <a:xfrm flipV="1">
            <a:off x="14774540" y="2175193"/>
            <a:ext cx="1373795" cy="79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0241A05B-5523-4D3D-B2F6-D76FE559832E}"/>
              </a:ext>
            </a:extLst>
          </p:cNvPr>
          <p:cNvSpPr/>
          <p:nvPr/>
        </p:nvSpPr>
        <p:spPr>
          <a:xfrm>
            <a:off x="11397522" y="1354613"/>
            <a:ext cx="984033" cy="163559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Manager</a:t>
            </a:r>
          </a:p>
          <a:p>
            <a:pPr algn="ctr"/>
            <a:r>
              <a:rPr lang="en-GB" sz="1050" dirty="0"/>
              <a:t>-</a:t>
            </a:r>
          </a:p>
          <a:p>
            <a:pPr algn="ctr"/>
            <a:r>
              <a:rPr lang="en-GB" sz="1050" dirty="0"/>
              <a:t>Provides worker with details to access the self-referral website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712B21A-E9E8-4300-BB41-900788CB2019}"/>
              </a:ext>
            </a:extLst>
          </p:cNvPr>
          <p:cNvCxnSpPr>
            <a:cxnSpLocks/>
            <a:stCxn id="132" idx="3"/>
            <a:endCxn id="96" idx="1"/>
          </p:cNvCxnSpPr>
          <p:nvPr/>
        </p:nvCxnSpPr>
        <p:spPr>
          <a:xfrm>
            <a:off x="12381555" y="2172413"/>
            <a:ext cx="1408952" cy="107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52CC082E-FD52-4DD7-81D5-1706A932055D}"/>
              </a:ext>
            </a:extLst>
          </p:cNvPr>
          <p:cNvSpPr/>
          <p:nvPr/>
        </p:nvSpPr>
        <p:spPr>
          <a:xfrm>
            <a:off x="9422287" y="4599723"/>
            <a:ext cx="1790736" cy="161903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Manager</a:t>
            </a:r>
          </a:p>
          <a:p>
            <a:pPr algn="ctr"/>
            <a:r>
              <a:rPr lang="en-GB" sz="1050" b="1" dirty="0"/>
              <a:t>-</a:t>
            </a:r>
          </a:p>
          <a:p>
            <a:pPr algn="ctr"/>
            <a:r>
              <a:rPr lang="en-GB" sz="1050" dirty="0"/>
              <a:t>Records staff details to be submitted for drive through testing appointment onto a spreadsheet</a:t>
            </a: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41852F5D-7EB8-4627-A25F-E478C8DA8887}"/>
              </a:ext>
            </a:extLst>
          </p:cNvPr>
          <p:cNvCxnSpPr>
            <a:cxnSpLocks/>
            <a:stCxn id="79" idx="3"/>
            <a:endCxn id="62" idx="1"/>
          </p:cNvCxnSpPr>
          <p:nvPr/>
        </p:nvCxnSpPr>
        <p:spPr>
          <a:xfrm>
            <a:off x="12740366" y="5405269"/>
            <a:ext cx="77518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52F7346A-E081-430E-B51E-69B6E69E98E7}"/>
              </a:ext>
            </a:extLst>
          </p:cNvPr>
          <p:cNvCxnSpPr>
            <a:cxnSpLocks/>
            <a:stCxn id="137" idx="3"/>
            <a:endCxn id="79" idx="1"/>
          </p:cNvCxnSpPr>
          <p:nvPr/>
        </p:nvCxnSpPr>
        <p:spPr>
          <a:xfrm flipV="1">
            <a:off x="11213023" y="5405269"/>
            <a:ext cx="541603" cy="3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>
            <a:extLst>
              <a:ext uri="{FF2B5EF4-FFF2-40B4-BE49-F238E27FC236}">
                <a16:creationId xmlns:a16="http://schemas.microsoft.com/office/drawing/2014/main" id="{4D46C22A-3685-4817-B038-61B59422D556}"/>
              </a:ext>
            </a:extLst>
          </p:cNvPr>
          <p:cNvCxnSpPr>
            <a:cxnSpLocks/>
            <a:stCxn id="97" idx="3"/>
            <a:endCxn id="70" idx="1"/>
          </p:cNvCxnSpPr>
          <p:nvPr/>
        </p:nvCxnSpPr>
        <p:spPr>
          <a:xfrm>
            <a:off x="7659101" y="5407809"/>
            <a:ext cx="284575" cy="14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>
            <a:extLst>
              <a:ext uri="{FF2B5EF4-FFF2-40B4-BE49-F238E27FC236}">
                <a16:creationId xmlns:a16="http://schemas.microsoft.com/office/drawing/2014/main" id="{A71B2C1D-2099-4D38-9984-FAC2028FC226}"/>
              </a:ext>
            </a:extLst>
          </p:cNvPr>
          <p:cNvCxnSpPr>
            <a:cxnSpLocks/>
            <a:stCxn id="70" idx="3"/>
            <a:endCxn id="137" idx="1"/>
          </p:cNvCxnSpPr>
          <p:nvPr/>
        </p:nvCxnSpPr>
        <p:spPr>
          <a:xfrm flipV="1">
            <a:off x="8929417" y="5409240"/>
            <a:ext cx="49287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>
            <a:extLst>
              <a:ext uri="{FF2B5EF4-FFF2-40B4-BE49-F238E27FC236}">
                <a16:creationId xmlns:a16="http://schemas.microsoft.com/office/drawing/2014/main" id="{03FBFDAF-D15E-4845-82CB-E7D66BF5F1EC}"/>
              </a:ext>
            </a:extLst>
          </p:cNvPr>
          <p:cNvSpPr/>
          <p:nvPr/>
        </p:nvSpPr>
        <p:spPr>
          <a:xfrm>
            <a:off x="10557547" y="6526248"/>
            <a:ext cx="3379898" cy="10618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1050" dirty="0"/>
              <a:t>Agencies will receive information back via portal within 24 hours to confirm which workers have been allocated an appointment and which ones have not.  Managers will need to re-submit a spreadsheet the following day for essential workers who did not get allocated an appointment.</a:t>
            </a: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ACA1599D-E9E3-4FCE-BF79-049C25AE5864}"/>
              </a:ext>
            </a:extLst>
          </p:cNvPr>
          <p:cNvCxnSpPr>
            <a:cxnSpLocks/>
            <a:stCxn id="79" idx="2"/>
            <a:endCxn id="243" idx="0"/>
          </p:cNvCxnSpPr>
          <p:nvPr/>
        </p:nvCxnSpPr>
        <p:spPr>
          <a:xfrm>
            <a:off x="12247496" y="6218758"/>
            <a:ext cx="0" cy="307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7C8CE692-185C-4D81-83C3-C8C08CDBDBB9}"/>
              </a:ext>
            </a:extLst>
          </p:cNvPr>
          <p:cNvSpPr/>
          <p:nvPr/>
        </p:nvSpPr>
        <p:spPr>
          <a:xfrm>
            <a:off x="7534326" y="9038291"/>
            <a:ext cx="3453544" cy="87985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Strategy &amp; Design </a:t>
            </a:r>
          </a:p>
          <a:p>
            <a:pPr algn="ctr"/>
            <a:r>
              <a:rPr lang="en-GB" sz="1050" dirty="0"/>
              <a:t>-</a:t>
            </a:r>
          </a:p>
          <a:p>
            <a:pPr algn="ctr"/>
            <a:r>
              <a:rPr lang="en-GB" sz="1050" dirty="0"/>
              <a:t>Submits to  </a:t>
            </a:r>
            <a:r>
              <a:rPr lang="en-GB" sz="105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londonresilience@london-fire.gov.uk</a:t>
            </a:r>
            <a:r>
              <a:rPr lang="en-GB" sz="1050" dirty="0">
                <a:solidFill>
                  <a:schemeClr val="bg1"/>
                </a:solidFill>
              </a:rPr>
              <a:t> </a:t>
            </a:r>
            <a:r>
              <a:rPr lang="en-GB" sz="1050" b="1" u="sng" dirty="0">
                <a:solidFill>
                  <a:schemeClr val="bg1"/>
                </a:solidFill>
              </a:rPr>
              <a:t>by 11am </a:t>
            </a:r>
            <a:r>
              <a:rPr lang="en-GB" sz="1050" dirty="0">
                <a:solidFill>
                  <a:schemeClr val="bg1"/>
                </a:solidFill>
              </a:rPr>
              <a:t>every day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9412C43-6DAB-4DF3-9A9A-54EB59A69931}"/>
              </a:ext>
            </a:extLst>
          </p:cNvPr>
          <p:cNvCxnSpPr>
            <a:cxnSpLocks/>
          </p:cNvCxnSpPr>
          <p:nvPr/>
        </p:nvCxnSpPr>
        <p:spPr>
          <a:xfrm>
            <a:off x="342870" y="7739316"/>
            <a:ext cx="1924195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32E1B525-0A03-40AA-80DB-087D246FC69F}"/>
              </a:ext>
            </a:extLst>
          </p:cNvPr>
          <p:cNvSpPr/>
          <p:nvPr/>
        </p:nvSpPr>
        <p:spPr>
          <a:xfrm>
            <a:off x="1295400" y="8953499"/>
            <a:ext cx="2191584" cy="111589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Business Intelligence </a:t>
            </a:r>
          </a:p>
          <a:p>
            <a:pPr algn="ctr"/>
            <a:r>
              <a:rPr lang="en-GB" sz="1050" dirty="0"/>
              <a:t>-</a:t>
            </a:r>
          </a:p>
          <a:p>
            <a:pPr algn="ctr"/>
            <a:r>
              <a:rPr lang="en-GB" sz="1050" dirty="0"/>
              <a:t>Dashboard with number of key works that require testing and the Borough in which they live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80E50D7-5BBA-4927-9022-445E9FBD10F0}"/>
              </a:ext>
            </a:extLst>
          </p:cNvPr>
          <p:cNvSpPr/>
          <p:nvPr/>
        </p:nvSpPr>
        <p:spPr>
          <a:xfrm>
            <a:off x="0" y="7992489"/>
            <a:ext cx="5600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spc="300" dirty="0"/>
              <a:t>LBWF London Resilience Returns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94FD114-5505-46A4-8C14-2D816B048D48}"/>
              </a:ext>
            </a:extLst>
          </p:cNvPr>
          <p:cNvSpPr/>
          <p:nvPr/>
        </p:nvSpPr>
        <p:spPr>
          <a:xfrm>
            <a:off x="4368800" y="9049950"/>
            <a:ext cx="2679700" cy="8682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External providers’ stats (if any) received via </a:t>
            </a:r>
            <a:r>
              <a:rPr lang="en-GB" sz="1050" dirty="0">
                <a:solidFill>
                  <a:schemeClr val="tx1"/>
                </a:solidFill>
                <a:hlinkClick r:id="rId4"/>
              </a:rPr>
              <a:t>covid19testing@walthamforest.gov.uk</a:t>
            </a:r>
            <a:r>
              <a:rPr lang="en-GB" sz="105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05B6D60-37C4-41CE-9A49-9DE0CD1F6BA4}"/>
              </a:ext>
            </a:extLst>
          </p:cNvPr>
          <p:cNvCxnSpPr>
            <a:cxnSpLocks/>
            <a:stCxn id="59" idx="3"/>
            <a:endCxn id="115" idx="1"/>
          </p:cNvCxnSpPr>
          <p:nvPr/>
        </p:nvCxnSpPr>
        <p:spPr>
          <a:xfrm flipV="1">
            <a:off x="7048500" y="9478219"/>
            <a:ext cx="485826" cy="58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C7CA2926-B108-49AF-9899-9A6C1ACD355A}"/>
              </a:ext>
            </a:extLst>
          </p:cNvPr>
          <p:cNvSpPr/>
          <p:nvPr/>
        </p:nvSpPr>
        <p:spPr>
          <a:xfrm>
            <a:off x="458629" y="1056889"/>
            <a:ext cx="1605121" cy="162309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Senior manager/ headteacher</a:t>
            </a:r>
          </a:p>
          <a:p>
            <a:pPr algn="ctr"/>
            <a:r>
              <a:rPr lang="en-GB" sz="1400" b="1" dirty="0"/>
              <a:t>registers the school on the Employer Portal for testing</a:t>
            </a:r>
            <a:endParaRPr lang="en-GB" sz="1400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8F6AEA51-6016-4D3D-ADBC-D1472BF32C6F}"/>
              </a:ext>
            </a:extLst>
          </p:cNvPr>
          <p:cNvCxnSpPr>
            <a:cxnSpLocks/>
          </p:cNvCxnSpPr>
          <p:nvPr/>
        </p:nvCxnSpPr>
        <p:spPr>
          <a:xfrm>
            <a:off x="5677485" y="4623735"/>
            <a:ext cx="0" cy="54516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05CD581D-4032-4DFA-A372-2971EB54CBE9}"/>
              </a:ext>
            </a:extLst>
          </p:cNvPr>
          <p:cNvSpPr/>
          <p:nvPr/>
        </p:nvSpPr>
        <p:spPr>
          <a:xfrm>
            <a:off x="3251156" y="5168900"/>
            <a:ext cx="3002570" cy="241917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Manager</a:t>
            </a:r>
          </a:p>
          <a:p>
            <a:pPr algn="ctr"/>
            <a:r>
              <a:rPr lang="en-GB" sz="1050" b="1" dirty="0"/>
              <a:t>-</a:t>
            </a:r>
          </a:p>
          <a:p>
            <a:pPr algn="ctr"/>
            <a:r>
              <a:rPr lang="en-GB" sz="1050" dirty="0"/>
              <a:t>Sends an email to </a:t>
            </a:r>
            <a:r>
              <a:rPr lang="en-GB" sz="1050" dirty="0">
                <a:solidFill>
                  <a:schemeClr val="tx1"/>
                </a:solidFill>
                <a:hlinkClick r:id="rId4"/>
              </a:rPr>
              <a:t>covid19testing@walthamforest.gov.uk</a:t>
            </a:r>
            <a:r>
              <a:rPr lang="en-GB" sz="1050" dirty="0">
                <a:solidFill>
                  <a:schemeClr val="tx1"/>
                </a:solidFill>
              </a:rPr>
              <a:t> </a:t>
            </a:r>
            <a:r>
              <a:rPr lang="en-GB" sz="1050" dirty="0">
                <a:solidFill>
                  <a:schemeClr val="bg1"/>
                </a:solidFill>
              </a:rPr>
              <a:t>with the number of staff applying for a test that day and the borough in which they are resident. </a:t>
            </a:r>
          </a:p>
          <a:p>
            <a:pPr algn="ctr"/>
            <a:endParaRPr lang="en-GB" sz="1050" dirty="0"/>
          </a:p>
          <a:p>
            <a:pPr algn="ctr"/>
            <a:r>
              <a:rPr lang="en-GB" sz="1050" dirty="0"/>
              <a:t>LBWF assumes that no email means no new staff applying for testing that day.  </a:t>
            </a:r>
          </a:p>
          <a:p>
            <a:pPr algn="ctr"/>
            <a:endParaRPr lang="en-GB" sz="1050" dirty="0"/>
          </a:p>
          <a:p>
            <a:pPr algn="ctr"/>
            <a:r>
              <a:rPr lang="en-GB" sz="1050" b="1" dirty="0">
                <a:solidFill>
                  <a:srgbClr val="FF0000"/>
                </a:solidFill>
              </a:rPr>
              <a:t>Staff added to a second day’s spreadsheet due to lack of appointments do not need to be notified to the council a second time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D8F7006-5DAD-4B4E-A27F-5EF3E0AB4311}"/>
              </a:ext>
            </a:extLst>
          </p:cNvPr>
          <p:cNvCxnSpPr>
            <a:cxnSpLocks/>
          </p:cNvCxnSpPr>
          <p:nvPr/>
        </p:nvCxnSpPr>
        <p:spPr>
          <a:xfrm flipH="1">
            <a:off x="5600730" y="7777524"/>
            <a:ext cx="585" cy="127242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5D98AEB-4801-4174-AFCD-63C84360E921}"/>
              </a:ext>
            </a:extLst>
          </p:cNvPr>
          <p:cNvCxnSpPr>
            <a:cxnSpLocks/>
          </p:cNvCxnSpPr>
          <p:nvPr/>
        </p:nvCxnSpPr>
        <p:spPr>
          <a:xfrm flipV="1">
            <a:off x="3640061" y="9478218"/>
            <a:ext cx="53823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40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8A48CAA5344C8EEC4B880C6DA15C" ma:contentTypeVersion="4" ma:contentTypeDescription="Create a new document." ma:contentTypeScope="" ma:versionID="3e7b82cbc266fdef7b96b5553c4416ed">
  <xsd:schema xmlns:xsd="http://www.w3.org/2001/XMLSchema" xmlns:xs="http://www.w3.org/2001/XMLSchema" xmlns:p="http://schemas.microsoft.com/office/2006/metadata/properties" xmlns:ns2="f4be465a-bd73-4e31-ae20-a4882b996e32" targetNamespace="http://schemas.microsoft.com/office/2006/metadata/properties" ma:root="true" ma:fieldsID="f81495adb28f34a5bc4203452d42aa6d" ns2:_="">
    <xsd:import namespace="f4be465a-bd73-4e31-ae20-a4882b996e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be465a-bd73-4e31-ae20-a4882b996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85191B-E456-4274-BB37-4F57BEEB0C8F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f4be465a-bd73-4e31-ae20-a4882b996e32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EC720BA-3911-42C3-890B-EECB2EEDB2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be465a-bd73-4e31-ae20-a4882b996e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6664E1-9338-4096-999C-8DD975BA64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321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Winfield</dc:creator>
  <cp:lastModifiedBy>Lindsey Hyde</cp:lastModifiedBy>
  <cp:revision>8</cp:revision>
  <dcterms:created xsi:type="dcterms:W3CDTF">2020-04-20T09:05:33Z</dcterms:created>
  <dcterms:modified xsi:type="dcterms:W3CDTF">2020-04-28T09:13:01Z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0x01010079FC8A48CAA5344C8EEC4B880C6DA15C</vt:lpwstr>
  </property>
</Properties>
</file>