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4"/>
  </p:sldMasterIdLst>
  <p:notesMasterIdLst>
    <p:notesMasterId r:id="rId6"/>
  </p:notesMasterIdLst>
  <p:sldIdLst>
    <p:sldId id="259" r:id="rId5"/>
  </p:sldIdLst>
  <p:sldSz cx="19799300" cy="10799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249" autoAdjust="0"/>
  </p:normalViewPr>
  <p:slideViewPr>
    <p:cSldViewPr snapToGrid="0">
      <p:cViewPr>
        <p:scale>
          <a:sx n="50" d="100"/>
          <a:sy n="50" d="100"/>
        </p:scale>
        <p:origin x="60" y="-3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EDDC26-09CF-4BEC-82F3-026E5731017B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00075" y="1143000"/>
            <a:ext cx="56578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A09C1E-3A33-4BA6-BA23-208F82AE99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7872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00075" y="1143000"/>
            <a:ext cx="565785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A09C1E-3A33-4BA6-BA23-208F82AE99F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60941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74913" y="1767462"/>
            <a:ext cx="14849475" cy="3759917"/>
          </a:xfrm>
        </p:spPr>
        <p:txBody>
          <a:bodyPr anchor="b"/>
          <a:lstStyle>
            <a:lvl1pPr algn="ctr">
              <a:defRPr sz="9449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74913" y="5672376"/>
            <a:ext cx="14849475" cy="2607442"/>
          </a:xfrm>
        </p:spPr>
        <p:txBody>
          <a:bodyPr/>
          <a:lstStyle>
            <a:lvl1pPr marL="0" indent="0" algn="ctr">
              <a:buNone/>
              <a:defRPr sz="3780"/>
            </a:lvl1pPr>
            <a:lvl2pPr marL="719999" indent="0" algn="ctr">
              <a:buNone/>
              <a:defRPr sz="3150"/>
            </a:lvl2pPr>
            <a:lvl3pPr marL="1439997" indent="0" algn="ctr">
              <a:buNone/>
              <a:defRPr sz="2835"/>
            </a:lvl3pPr>
            <a:lvl4pPr marL="2159996" indent="0" algn="ctr">
              <a:buNone/>
              <a:defRPr sz="2520"/>
            </a:lvl4pPr>
            <a:lvl5pPr marL="2879994" indent="0" algn="ctr">
              <a:buNone/>
              <a:defRPr sz="2520"/>
            </a:lvl5pPr>
            <a:lvl6pPr marL="3599993" indent="0" algn="ctr">
              <a:buNone/>
              <a:defRPr sz="2520"/>
            </a:lvl6pPr>
            <a:lvl7pPr marL="4319991" indent="0" algn="ctr">
              <a:buNone/>
              <a:defRPr sz="2520"/>
            </a:lvl7pPr>
            <a:lvl8pPr marL="5039990" indent="0" algn="ctr">
              <a:buNone/>
              <a:defRPr sz="2520"/>
            </a:lvl8pPr>
            <a:lvl9pPr marL="5759988" indent="0" algn="ctr">
              <a:buNone/>
              <a:defRPr sz="252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64513-3781-44DA-B010-B465933E6299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A8878-F963-4342-8484-B2390A804B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1080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64513-3781-44DA-B010-B465933E6299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A8878-F963-4342-8484-B2390A804B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6016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4168874" y="574987"/>
            <a:ext cx="4269224" cy="9152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61202" y="574987"/>
            <a:ext cx="12560181" cy="9152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64513-3781-44DA-B010-B465933E6299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A8878-F963-4342-8484-B2390A804B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2853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64513-3781-44DA-B010-B465933E6299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A8878-F963-4342-8484-B2390A804B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9407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0890" y="2692442"/>
            <a:ext cx="17076896" cy="4492401"/>
          </a:xfrm>
        </p:spPr>
        <p:txBody>
          <a:bodyPr anchor="b"/>
          <a:lstStyle>
            <a:lvl1pPr>
              <a:defRPr sz="9449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50890" y="7227343"/>
            <a:ext cx="17076896" cy="2362447"/>
          </a:xfrm>
        </p:spPr>
        <p:txBody>
          <a:bodyPr/>
          <a:lstStyle>
            <a:lvl1pPr marL="0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1pPr>
            <a:lvl2pPr marL="719999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2pPr>
            <a:lvl3pPr marL="1439997" indent="0">
              <a:buNone/>
              <a:defRPr sz="2835">
                <a:solidFill>
                  <a:schemeClr val="tx1">
                    <a:tint val="75000"/>
                  </a:schemeClr>
                </a:solidFill>
              </a:defRPr>
            </a:lvl3pPr>
            <a:lvl4pPr marL="2159996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4pPr>
            <a:lvl5pPr marL="2879994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5pPr>
            <a:lvl6pPr marL="3599993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6pPr>
            <a:lvl7pPr marL="4319991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7pPr>
            <a:lvl8pPr marL="503999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8pPr>
            <a:lvl9pPr marL="5759988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64513-3781-44DA-B010-B465933E6299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A8878-F963-4342-8484-B2390A804B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9019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61202" y="2874937"/>
            <a:ext cx="8414703" cy="68523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23395" y="2874937"/>
            <a:ext cx="8414703" cy="68523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64513-3781-44DA-B010-B465933E6299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A8878-F963-4342-8484-B2390A804B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0316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3781" y="574988"/>
            <a:ext cx="17076896" cy="208745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3782" y="2647443"/>
            <a:ext cx="8376031" cy="1297471"/>
          </a:xfrm>
        </p:spPr>
        <p:txBody>
          <a:bodyPr anchor="b"/>
          <a:lstStyle>
            <a:lvl1pPr marL="0" indent="0">
              <a:buNone/>
              <a:defRPr sz="3780" b="1"/>
            </a:lvl1pPr>
            <a:lvl2pPr marL="719999" indent="0">
              <a:buNone/>
              <a:defRPr sz="3150" b="1"/>
            </a:lvl2pPr>
            <a:lvl3pPr marL="1439997" indent="0">
              <a:buNone/>
              <a:defRPr sz="2835" b="1"/>
            </a:lvl3pPr>
            <a:lvl4pPr marL="2159996" indent="0">
              <a:buNone/>
              <a:defRPr sz="2520" b="1"/>
            </a:lvl4pPr>
            <a:lvl5pPr marL="2879994" indent="0">
              <a:buNone/>
              <a:defRPr sz="2520" b="1"/>
            </a:lvl5pPr>
            <a:lvl6pPr marL="3599993" indent="0">
              <a:buNone/>
              <a:defRPr sz="2520" b="1"/>
            </a:lvl6pPr>
            <a:lvl7pPr marL="4319991" indent="0">
              <a:buNone/>
              <a:defRPr sz="2520" b="1"/>
            </a:lvl7pPr>
            <a:lvl8pPr marL="5039990" indent="0">
              <a:buNone/>
              <a:defRPr sz="2520" b="1"/>
            </a:lvl8pPr>
            <a:lvl9pPr marL="5759988" indent="0">
              <a:buNone/>
              <a:defRPr sz="25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63782" y="3944914"/>
            <a:ext cx="8376031" cy="58023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023396" y="2647443"/>
            <a:ext cx="8417281" cy="1297471"/>
          </a:xfrm>
        </p:spPr>
        <p:txBody>
          <a:bodyPr anchor="b"/>
          <a:lstStyle>
            <a:lvl1pPr marL="0" indent="0">
              <a:buNone/>
              <a:defRPr sz="3780" b="1"/>
            </a:lvl1pPr>
            <a:lvl2pPr marL="719999" indent="0">
              <a:buNone/>
              <a:defRPr sz="3150" b="1"/>
            </a:lvl2pPr>
            <a:lvl3pPr marL="1439997" indent="0">
              <a:buNone/>
              <a:defRPr sz="2835" b="1"/>
            </a:lvl3pPr>
            <a:lvl4pPr marL="2159996" indent="0">
              <a:buNone/>
              <a:defRPr sz="2520" b="1"/>
            </a:lvl4pPr>
            <a:lvl5pPr marL="2879994" indent="0">
              <a:buNone/>
              <a:defRPr sz="2520" b="1"/>
            </a:lvl5pPr>
            <a:lvl6pPr marL="3599993" indent="0">
              <a:buNone/>
              <a:defRPr sz="2520" b="1"/>
            </a:lvl6pPr>
            <a:lvl7pPr marL="4319991" indent="0">
              <a:buNone/>
              <a:defRPr sz="2520" b="1"/>
            </a:lvl7pPr>
            <a:lvl8pPr marL="5039990" indent="0">
              <a:buNone/>
              <a:defRPr sz="2520" b="1"/>
            </a:lvl8pPr>
            <a:lvl9pPr marL="5759988" indent="0">
              <a:buNone/>
              <a:defRPr sz="25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023396" y="3944914"/>
            <a:ext cx="8417281" cy="58023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64513-3781-44DA-B010-B465933E6299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A8878-F963-4342-8484-B2390A804B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5254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64513-3781-44DA-B010-B465933E6299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A8878-F963-4342-8484-B2390A804B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5466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64513-3781-44DA-B010-B465933E6299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A8878-F963-4342-8484-B2390A804B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2874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3782" y="719984"/>
            <a:ext cx="6385789" cy="2519945"/>
          </a:xfrm>
        </p:spPr>
        <p:txBody>
          <a:bodyPr anchor="b"/>
          <a:lstStyle>
            <a:lvl1pPr>
              <a:defRPr sz="5039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7281" y="1554966"/>
            <a:ext cx="10023396" cy="7674832"/>
          </a:xfrm>
        </p:spPr>
        <p:txBody>
          <a:bodyPr/>
          <a:lstStyle>
            <a:lvl1pPr>
              <a:defRPr sz="5039"/>
            </a:lvl1pPr>
            <a:lvl2pPr>
              <a:defRPr sz="4409"/>
            </a:lvl2pPr>
            <a:lvl3pPr>
              <a:defRPr sz="3780"/>
            </a:lvl3pPr>
            <a:lvl4pPr>
              <a:defRPr sz="3150"/>
            </a:lvl4pPr>
            <a:lvl5pPr>
              <a:defRPr sz="3150"/>
            </a:lvl5pPr>
            <a:lvl6pPr>
              <a:defRPr sz="3150"/>
            </a:lvl6pPr>
            <a:lvl7pPr>
              <a:defRPr sz="3150"/>
            </a:lvl7pPr>
            <a:lvl8pPr>
              <a:defRPr sz="3150"/>
            </a:lvl8pPr>
            <a:lvl9pPr>
              <a:defRPr sz="31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63782" y="3239929"/>
            <a:ext cx="6385789" cy="6002369"/>
          </a:xfrm>
        </p:spPr>
        <p:txBody>
          <a:bodyPr/>
          <a:lstStyle>
            <a:lvl1pPr marL="0" indent="0">
              <a:buNone/>
              <a:defRPr sz="2520"/>
            </a:lvl1pPr>
            <a:lvl2pPr marL="719999" indent="0">
              <a:buNone/>
              <a:defRPr sz="2205"/>
            </a:lvl2pPr>
            <a:lvl3pPr marL="1439997" indent="0">
              <a:buNone/>
              <a:defRPr sz="1890"/>
            </a:lvl3pPr>
            <a:lvl4pPr marL="2159996" indent="0">
              <a:buNone/>
              <a:defRPr sz="1575"/>
            </a:lvl4pPr>
            <a:lvl5pPr marL="2879994" indent="0">
              <a:buNone/>
              <a:defRPr sz="1575"/>
            </a:lvl5pPr>
            <a:lvl6pPr marL="3599993" indent="0">
              <a:buNone/>
              <a:defRPr sz="1575"/>
            </a:lvl6pPr>
            <a:lvl7pPr marL="4319991" indent="0">
              <a:buNone/>
              <a:defRPr sz="1575"/>
            </a:lvl7pPr>
            <a:lvl8pPr marL="5039990" indent="0">
              <a:buNone/>
              <a:defRPr sz="1575"/>
            </a:lvl8pPr>
            <a:lvl9pPr marL="5759988" indent="0">
              <a:buNone/>
              <a:defRPr sz="15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64513-3781-44DA-B010-B465933E6299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A8878-F963-4342-8484-B2390A804B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4780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3782" y="719984"/>
            <a:ext cx="6385789" cy="2519945"/>
          </a:xfrm>
        </p:spPr>
        <p:txBody>
          <a:bodyPr anchor="b"/>
          <a:lstStyle>
            <a:lvl1pPr>
              <a:defRPr sz="5039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417281" y="1554966"/>
            <a:ext cx="10023396" cy="7674832"/>
          </a:xfrm>
        </p:spPr>
        <p:txBody>
          <a:bodyPr anchor="t"/>
          <a:lstStyle>
            <a:lvl1pPr marL="0" indent="0">
              <a:buNone/>
              <a:defRPr sz="5039"/>
            </a:lvl1pPr>
            <a:lvl2pPr marL="719999" indent="0">
              <a:buNone/>
              <a:defRPr sz="4409"/>
            </a:lvl2pPr>
            <a:lvl3pPr marL="1439997" indent="0">
              <a:buNone/>
              <a:defRPr sz="3780"/>
            </a:lvl3pPr>
            <a:lvl4pPr marL="2159996" indent="0">
              <a:buNone/>
              <a:defRPr sz="3150"/>
            </a:lvl4pPr>
            <a:lvl5pPr marL="2879994" indent="0">
              <a:buNone/>
              <a:defRPr sz="3150"/>
            </a:lvl5pPr>
            <a:lvl6pPr marL="3599993" indent="0">
              <a:buNone/>
              <a:defRPr sz="3150"/>
            </a:lvl6pPr>
            <a:lvl7pPr marL="4319991" indent="0">
              <a:buNone/>
              <a:defRPr sz="3150"/>
            </a:lvl7pPr>
            <a:lvl8pPr marL="5039990" indent="0">
              <a:buNone/>
              <a:defRPr sz="3150"/>
            </a:lvl8pPr>
            <a:lvl9pPr marL="5759988" indent="0">
              <a:buNone/>
              <a:defRPr sz="315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63782" y="3239929"/>
            <a:ext cx="6385789" cy="6002369"/>
          </a:xfrm>
        </p:spPr>
        <p:txBody>
          <a:bodyPr/>
          <a:lstStyle>
            <a:lvl1pPr marL="0" indent="0">
              <a:buNone/>
              <a:defRPr sz="2520"/>
            </a:lvl1pPr>
            <a:lvl2pPr marL="719999" indent="0">
              <a:buNone/>
              <a:defRPr sz="2205"/>
            </a:lvl2pPr>
            <a:lvl3pPr marL="1439997" indent="0">
              <a:buNone/>
              <a:defRPr sz="1890"/>
            </a:lvl3pPr>
            <a:lvl4pPr marL="2159996" indent="0">
              <a:buNone/>
              <a:defRPr sz="1575"/>
            </a:lvl4pPr>
            <a:lvl5pPr marL="2879994" indent="0">
              <a:buNone/>
              <a:defRPr sz="1575"/>
            </a:lvl5pPr>
            <a:lvl6pPr marL="3599993" indent="0">
              <a:buNone/>
              <a:defRPr sz="1575"/>
            </a:lvl6pPr>
            <a:lvl7pPr marL="4319991" indent="0">
              <a:buNone/>
              <a:defRPr sz="1575"/>
            </a:lvl7pPr>
            <a:lvl8pPr marL="5039990" indent="0">
              <a:buNone/>
              <a:defRPr sz="1575"/>
            </a:lvl8pPr>
            <a:lvl9pPr marL="5759988" indent="0">
              <a:buNone/>
              <a:defRPr sz="15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64513-3781-44DA-B010-B465933E6299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A8878-F963-4342-8484-B2390A804B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7066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61202" y="574988"/>
            <a:ext cx="17076896" cy="2087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1202" y="2874937"/>
            <a:ext cx="17076896" cy="68523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61202" y="10009781"/>
            <a:ext cx="4454843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64513-3781-44DA-B010-B465933E6299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58518" y="10009781"/>
            <a:ext cx="6682264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983255" y="10009781"/>
            <a:ext cx="4454843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EA8878-F963-4342-8484-B2390A804B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4494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defTabSz="1439997" rtl="0" eaLnBrk="1" latinLnBrk="0" hangingPunct="1">
        <a:lnSpc>
          <a:spcPct val="90000"/>
        </a:lnSpc>
        <a:spcBef>
          <a:spcPct val="0"/>
        </a:spcBef>
        <a:buNone/>
        <a:defRPr sz="692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999" indent="-359999" algn="l" defTabSz="1439997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4409" kern="1200">
          <a:solidFill>
            <a:schemeClr val="tx1"/>
          </a:solidFill>
          <a:latin typeface="+mn-lt"/>
          <a:ea typeface="+mn-ea"/>
          <a:cs typeface="+mn-cs"/>
        </a:defRPr>
      </a:lvl1pPr>
      <a:lvl2pPr marL="1079998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3780" kern="1200">
          <a:solidFill>
            <a:schemeClr val="tx1"/>
          </a:solidFill>
          <a:latin typeface="+mn-lt"/>
          <a:ea typeface="+mn-ea"/>
          <a:cs typeface="+mn-cs"/>
        </a:defRPr>
      </a:lvl2pPr>
      <a:lvl3pPr marL="1799996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3150" kern="1200">
          <a:solidFill>
            <a:schemeClr val="tx1"/>
          </a:solidFill>
          <a:latin typeface="+mn-lt"/>
          <a:ea typeface="+mn-ea"/>
          <a:cs typeface="+mn-cs"/>
        </a:defRPr>
      </a:lvl3pPr>
      <a:lvl4pPr marL="2519995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4pPr>
      <a:lvl5pPr marL="3239994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5pPr>
      <a:lvl6pPr marL="3959992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6pPr>
      <a:lvl7pPr marL="4679991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7pPr>
      <a:lvl8pPr marL="5399989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8pPr>
      <a:lvl9pPr marL="6119988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1pPr>
      <a:lvl2pPr marL="719999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2pPr>
      <a:lvl3pPr marL="1439997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3pPr>
      <a:lvl4pPr marL="2159996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4pPr>
      <a:lvl5pPr marL="2879994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5pPr>
      <a:lvl6pPr marL="3599993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6pPr>
      <a:lvl7pPr marL="4319991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7pPr>
      <a:lvl8pPr marL="5039990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8pPr>
      <a:lvl9pPr marL="5759988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londonresilience@london-fire.gov.u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covid19testing@walthamforest.gov.u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Rectangle 166">
            <a:extLst>
              <a:ext uri="{FF2B5EF4-FFF2-40B4-BE49-F238E27FC236}">
                <a16:creationId xmlns:a16="http://schemas.microsoft.com/office/drawing/2014/main" id="{6861FCE0-184F-461D-89A9-BAF18580016B}"/>
              </a:ext>
            </a:extLst>
          </p:cNvPr>
          <p:cNvSpPr/>
          <p:nvPr/>
        </p:nvSpPr>
        <p:spPr>
          <a:xfrm>
            <a:off x="342870" y="210756"/>
            <a:ext cx="1945643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spc="300" dirty="0" err="1"/>
              <a:t>Covid</a:t>
            </a:r>
            <a:r>
              <a:rPr lang="en-GB" sz="2800" b="1" spc="300" dirty="0"/>
              <a:t> 19 – Schools Testing Process- in detail</a:t>
            </a:r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C692F6BA-53E6-4C4A-89B4-B9B92719D2CC}"/>
              </a:ext>
            </a:extLst>
          </p:cNvPr>
          <p:cNvSpPr/>
          <p:nvPr/>
        </p:nvSpPr>
        <p:spPr>
          <a:xfrm>
            <a:off x="2703620" y="2983220"/>
            <a:ext cx="1375657" cy="1623098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b="1" dirty="0"/>
              <a:t>Manager</a:t>
            </a:r>
          </a:p>
          <a:p>
            <a:pPr algn="ctr"/>
            <a:r>
              <a:rPr lang="en-GB" sz="1050" dirty="0"/>
              <a:t>- </a:t>
            </a:r>
          </a:p>
          <a:p>
            <a:pPr algn="ctr"/>
            <a:r>
              <a:rPr lang="en-GB" sz="1050" dirty="0"/>
              <a:t>Gets call from worker who is sick/self-isolating with Covid Symptoms </a:t>
            </a:r>
          </a:p>
        </p:txBody>
      </p: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2742799A-5F13-44A4-9D89-42A9577A417D}"/>
              </a:ext>
            </a:extLst>
          </p:cNvPr>
          <p:cNvCxnSpPr>
            <a:cxnSpLocks/>
          </p:cNvCxnSpPr>
          <p:nvPr/>
        </p:nvCxnSpPr>
        <p:spPr>
          <a:xfrm flipV="1">
            <a:off x="4079279" y="3803477"/>
            <a:ext cx="990299" cy="1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2" name="Rectangle: Rounded Corners 61">
            <a:extLst>
              <a:ext uri="{FF2B5EF4-FFF2-40B4-BE49-F238E27FC236}">
                <a16:creationId xmlns:a16="http://schemas.microsoft.com/office/drawing/2014/main" id="{0EB4E397-01DD-4D62-9332-B07E3A2D3E6B}"/>
              </a:ext>
            </a:extLst>
          </p:cNvPr>
          <p:cNvSpPr/>
          <p:nvPr/>
        </p:nvSpPr>
        <p:spPr>
          <a:xfrm>
            <a:off x="13515555" y="4591780"/>
            <a:ext cx="990259" cy="1626977"/>
          </a:xfrm>
          <a:prstGeom prst="round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b="1" dirty="0"/>
              <a:t>Worker</a:t>
            </a:r>
          </a:p>
          <a:p>
            <a:pPr algn="ctr"/>
            <a:r>
              <a:rPr lang="en-GB" sz="1050" b="1" dirty="0"/>
              <a:t>-</a:t>
            </a:r>
          </a:p>
          <a:p>
            <a:pPr algn="ctr"/>
            <a:r>
              <a:rPr lang="en-GB" sz="1050" dirty="0"/>
              <a:t>Receives text to book a slot</a:t>
            </a:r>
          </a:p>
        </p:txBody>
      </p:sp>
      <p:sp>
        <p:nvSpPr>
          <p:cNvPr id="64" name="Rectangle: Rounded Corners 63">
            <a:extLst>
              <a:ext uri="{FF2B5EF4-FFF2-40B4-BE49-F238E27FC236}">
                <a16:creationId xmlns:a16="http://schemas.microsoft.com/office/drawing/2014/main" id="{9D1F37A7-D6C3-46D8-9AFD-F6CA0CC2CA19}"/>
              </a:ext>
            </a:extLst>
          </p:cNvPr>
          <p:cNvSpPr/>
          <p:nvPr/>
        </p:nvSpPr>
        <p:spPr>
          <a:xfrm>
            <a:off x="15408083" y="4591780"/>
            <a:ext cx="984033" cy="1626977"/>
          </a:xfrm>
          <a:prstGeom prst="round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b="1"/>
              <a:t>Worker</a:t>
            </a:r>
          </a:p>
          <a:p>
            <a:pPr algn="ctr"/>
            <a:r>
              <a:rPr lang="en-GB" sz="1050" b="1"/>
              <a:t>-</a:t>
            </a:r>
          </a:p>
          <a:p>
            <a:pPr algn="ctr"/>
            <a:r>
              <a:rPr lang="en-GB" sz="1050"/>
              <a:t>Attends test centre</a:t>
            </a:r>
          </a:p>
        </p:txBody>
      </p:sp>
      <p:sp>
        <p:nvSpPr>
          <p:cNvPr id="67" name="Rectangle: Rounded Corners 66">
            <a:extLst>
              <a:ext uri="{FF2B5EF4-FFF2-40B4-BE49-F238E27FC236}">
                <a16:creationId xmlns:a16="http://schemas.microsoft.com/office/drawing/2014/main" id="{EB947B31-AC09-4E89-8DE3-58ED165B3E00}"/>
              </a:ext>
            </a:extLst>
          </p:cNvPr>
          <p:cNvSpPr/>
          <p:nvPr/>
        </p:nvSpPr>
        <p:spPr>
          <a:xfrm>
            <a:off x="16954500" y="4591781"/>
            <a:ext cx="1562100" cy="1626977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b="1" dirty="0"/>
              <a:t>Manager</a:t>
            </a:r>
          </a:p>
          <a:p>
            <a:pPr algn="ctr"/>
            <a:r>
              <a:rPr lang="en-GB" sz="1050" dirty="0"/>
              <a:t>- </a:t>
            </a:r>
          </a:p>
          <a:p>
            <a:pPr algn="ctr"/>
            <a:r>
              <a:rPr lang="en-GB" sz="1050" dirty="0"/>
              <a:t>Follows up with worker to review test outcome/return to work</a:t>
            </a:r>
          </a:p>
        </p:txBody>
      </p: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F6F276CE-C154-40E6-BE0C-37D0B0458700}"/>
              </a:ext>
            </a:extLst>
          </p:cNvPr>
          <p:cNvCxnSpPr>
            <a:cxnSpLocks/>
            <a:stCxn id="62" idx="3"/>
            <a:endCxn id="64" idx="1"/>
          </p:cNvCxnSpPr>
          <p:nvPr/>
        </p:nvCxnSpPr>
        <p:spPr>
          <a:xfrm>
            <a:off x="14505814" y="5405269"/>
            <a:ext cx="90226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0AD3BE88-4A2D-4A77-9D39-8DF5226BEC81}"/>
              </a:ext>
            </a:extLst>
          </p:cNvPr>
          <p:cNvCxnSpPr>
            <a:cxnSpLocks/>
            <a:stCxn id="64" idx="3"/>
            <a:endCxn id="67" idx="1"/>
          </p:cNvCxnSpPr>
          <p:nvPr/>
        </p:nvCxnSpPr>
        <p:spPr>
          <a:xfrm>
            <a:off x="16392116" y="5405269"/>
            <a:ext cx="562384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Rectangle: Rounded Corners 89">
            <a:extLst>
              <a:ext uri="{FF2B5EF4-FFF2-40B4-BE49-F238E27FC236}">
                <a16:creationId xmlns:a16="http://schemas.microsoft.com/office/drawing/2014/main" id="{945F8C4E-DFE5-4C27-B578-3F3DE7562DE4}"/>
              </a:ext>
            </a:extLst>
          </p:cNvPr>
          <p:cNvSpPr/>
          <p:nvPr/>
        </p:nvSpPr>
        <p:spPr>
          <a:xfrm>
            <a:off x="5067300" y="2991929"/>
            <a:ext cx="1321483" cy="1623097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b="1" dirty="0"/>
              <a:t>Manager</a:t>
            </a:r>
          </a:p>
          <a:p>
            <a:pPr algn="ctr"/>
            <a:r>
              <a:rPr lang="en-GB" sz="1050" dirty="0"/>
              <a:t>-</a:t>
            </a:r>
          </a:p>
          <a:p>
            <a:pPr algn="ctr"/>
            <a:r>
              <a:rPr lang="en-GB" sz="1050" dirty="0"/>
              <a:t>Agree with worker whether to opt for Home Testing</a:t>
            </a:r>
          </a:p>
          <a:p>
            <a:pPr algn="ctr"/>
            <a:r>
              <a:rPr lang="en-GB" sz="1050" dirty="0"/>
              <a:t>or</a:t>
            </a:r>
          </a:p>
          <a:p>
            <a:pPr algn="ctr"/>
            <a:r>
              <a:rPr lang="en-GB" sz="1050" dirty="0"/>
              <a:t>Drive Through</a:t>
            </a:r>
          </a:p>
        </p:txBody>
      </p:sp>
      <p:sp>
        <p:nvSpPr>
          <p:cNvPr id="97" name="Rectangle: Rounded Corners 96">
            <a:extLst>
              <a:ext uri="{FF2B5EF4-FFF2-40B4-BE49-F238E27FC236}">
                <a16:creationId xmlns:a16="http://schemas.microsoft.com/office/drawing/2014/main" id="{74FF966A-D70B-45EB-AF51-B8FEE8F8B125}"/>
              </a:ext>
            </a:extLst>
          </p:cNvPr>
          <p:cNvSpPr/>
          <p:nvPr/>
        </p:nvSpPr>
        <p:spPr>
          <a:xfrm>
            <a:off x="6673358" y="5022311"/>
            <a:ext cx="985742" cy="770994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/>
              <a:t>Drive Through Option</a:t>
            </a:r>
          </a:p>
        </p:txBody>
      </p:sp>
      <p:sp>
        <p:nvSpPr>
          <p:cNvPr id="98" name="Rectangle: Rounded Corners 97">
            <a:extLst>
              <a:ext uri="{FF2B5EF4-FFF2-40B4-BE49-F238E27FC236}">
                <a16:creationId xmlns:a16="http://schemas.microsoft.com/office/drawing/2014/main" id="{DD5D656D-2C3E-491F-A184-2C1AAAF6705C}"/>
              </a:ext>
            </a:extLst>
          </p:cNvPr>
          <p:cNvSpPr/>
          <p:nvPr/>
        </p:nvSpPr>
        <p:spPr>
          <a:xfrm>
            <a:off x="6659179" y="1761471"/>
            <a:ext cx="985742" cy="821882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/>
              <a:t>Home Testing Option</a:t>
            </a:r>
          </a:p>
        </p:txBody>
      </p:sp>
      <p:sp>
        <p:nvSpPr>
          <p:cNvPr id="99" name="Rectangle: Rounded Corners 98">
            <a:extLst>
              <a:ext uri="{FF2B5EF4-FFF2-40B4-BE49-F238E27FC236}">
                <a16:creationId xmlns:a16="http://schemas.microsoft.com/office/drawing/2014/main" id="{50C0C41B-4F3D-4445-ACDF-5A6323613017}"/>
              </a:ext>
            </a:extLst>
          </p:cNvPr>
          <p:cNvSpPr/>
          <p:nvPr/>
        </p:nvSpPr>
        <p:spPr>
          <a:xfrm>
            <a:off x="9100212" y="1368863"/>
            <a:ext cx="984033" cy="1616166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b="1"/>
              <a:t>Manager</a:t>
            </a:r>
          </a:p>
          <a:p>
            <a:pPr algn="ctr"/>
            <a:r>
              <a:rPr lang="en-GB" sz="1050"/>
              <a:t>-</a:t>
            </a:r>
          </a:p>
          <a:p>
            <a:pPr algn="ctr"/>
            <a:r>
              <a:rPr lang="en-GB" sz="1050"/>
              <a:t>Reads self-referral note</a:t>
            </a:r>
          </a:p>
        </p:txBody>
      </p:sp>
      <p:cxnSp>
        <p:nvCxnSpPr>
          <p:cNvPr id="110" name="Connector: Elbow 109">
            <a:extLst>
              <a:ext uri="{FF2B5EF4-FFF2-40B4-BE49-F238E27FC236}">
                <a16:creationId xmlns:a16="http://schemas.microsoft.com/office/drawing/2014/main" id="{2261F985-AF71-4B4F-81BD-73A126F7C78E}"/>
              </a:ext>
            </a:extLst>
          </p:cNvPr>
          <p:cNvCxnSpPr>
            <a:cxnSpLocks/>
            <a:stCxn id="90" idx="3"/>
            <a:endCxn id="98" idx="1"/>
          </p:cNvCxnSpPr>
          <p:nvPr/>
        </p:nvCxnSpPr>
        <p:spPr>
          <a:xfrm flipV="1">
            <a:off x="6388783" y="2172412"/>
            <a:ext cx="270396" cy="163106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nector: Elbow 110">
            <a:extLst>
              <a:ext uri="{FF2B5EF4-FFF2-40B4-BE49-F238E27FC236}">
                <a16:creationId xmlns:a16="http://schemas.microsoft.com/office/drawing/2014/main" id="{202C4DB7-1618-430E-AFD0-9D1384649AE9}"/>
              </a:ext>
            </a:extLst>
          </p:cNvPr>
          <p:cNvCxnSpPr>
            <a:cxnSpLocks/>
            <a:stCxn id="90" idx="3"/>
            <a:endCxn id="97" idx="1"/>
          </p:cNvCxnSpPr>
          <p:nvPr/>
        </p:nvCxnSpPr>
        <p:spPr>
          <a:xfrm>
            <a:off x="6388783" y="3803478"/>
            <a:ext cx="284575" cy="160433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>
            <a:extLst>
              <a:ext uri="{FF2B5EF4-FFF2-40B4-BE49-F238E27FC236}">
                <a16:creationId xmlns:a16="http://schemas.microsoft.com/office/drawing/2014/main" id="{3906A0E3-B3B3-4A1F-BB3B-64DA8D099074}"/>
              </a:ext>
            </a:extLst>
          </p:cNvPr>
          <p:cNvCxnSpPr>
            <a:cxnSpLocks/>
            <a:stCxn id="98" idx="3"/>
            <a:endCxn id="99" idx="1"/>
          </p:cNvCxnSpPr>
          <p:nvPr/>
        </p:nvCxnSpPr>
        <p:spPr>
          <a:xfrm>
            <a:off x="7644921" y="2172412"/>
            <a:ext cx="1455291" cy="453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Connector: Elbow 115">
            <a:extLst>
              <a:ext uri="{FF2B5EF4-FFF2-40B4-BE49-F238E27FC236}">
                <a16:creationId xmlns:a16="http://schemas.microsoft.com/office/drawing/2014/main" id="{73E65045-978D-407F-885D-F3F7A06B9859}"/>
              </a:ext>
            </a:extLst>
          </p:cNvPr>
          <p:cNvCxnSpPr>
            <a:cxnSpLocks/>
            <a:stCxn id="199" idx="3"/>
            <a:endCxn id="67" idx="0"/>
          </p:cNvCxnSpPr>
          <p:nvPr/>
        </p:nvCxnSpPr>
        <p:spPr>
          <a:xfrm>
            <a:off x="17132368" y="2175193"/>
            <a:ext cx="603182" cy="2416588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9" name="Rectangle: Rounded Corners 198">
            <a:extLst>
              <a:ext uri="{FF2B5EF4-FFF2-40B4-BE49-F238E27FC236}">
                <a16:creationId xmlns:a16="http://schemas.microsoft.com/office/drawing/2014/main" id="{49AD4B08-FF6F-4E2F-98C8-7C7F2BBCE657}"/>
              </a:ext>
            </a:extLst>
          </p:cNvPr>
          <p:cNvSpPr/>
          <p:nvPr/>
        </p:nvSpPr>
        <p:spPr>
          <a:xfrm>
            <a:off x="16148335" y="1365357"/>
            <a:ext cx="984033" cy="1619672"/>
          </a:xfrm>
          <a:prstGeom prst="round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b="1"/>
              <a:t>Worker</a:t>
            </a:r>
          </a:p>
          <a:p>
            <a:pPr algn="ctr"/>
            <a:r>
              <a:rPr lang="en-GB" sz="1050" b="1"/>
              <a:t>-</a:t>
            </a:r>
          </a:p>
          <a:p>
            <a:pPr algn="ctr"/>
            <a:r>
              <a:rPr lang="en-GB" sz="1050"/>
              <a:t>receives test</a:t>
            </a:r>
          </a:p>
        </p:txBody>
      </p:sp>
      <p:sp>
        <p:nvSpPr>
          <p:cNvPr id="70" name="Rectangle: Rounded Corners 69">
            <a:extLst>
              <a:ext uri="{FF2B5EF4-FFF2-40B4-BE49-F238E27FC236}">
                <a16:creationId xmlns:a16="http://schemas.microsoft.com/office/drawing/2014/main" id="{FDCBFED2-7264-4637-9CBE-93AE8E464F87}"/>
              </a:ext>
            </a:extLst>
          </p:cNvPr>
          <p:cNvSpPr/>
          <p:nvPr/>
        </p:nvSpPr>
        <p:spPr>
          <a:xfrm>
            <a:off x="7943675" y="4599725"/>
            <a:ext cx="985742" cy="1619032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b="1"/>
              <a:t>Manager</a:t>
            </a:r>
          </a:p>
          <a:p>
            <a:pPr algn="ctr"/>
            <a:r>
              <a:rPr lang="en-GB" sz="1050" b="1"/>
              <a:t>-</a:t>
            </a:r>
          </a:p>
          <a:p>
            <a:pPr algn="ctr"/>
            <a:r>
              <a:rPr lang="en-GB" sz="1050"/>
              <a:t>Reads note and provides additional employee information</a:t>
            </a:r>
          </a:p>
        </p:txBody>
      </p:sp>
      <p:sp>
        <p:nvSpPr>
          <p:cNvPr id="79" name="Rectangle: Rounded Corners 78">
            <a:extLst>
              <a:ext uri="{FF2B5EF4-FFF2-40B4-BE49-F238E27FC236}">
                <a16:creationId xmlns:a16="http://schemas.microsoft.com/office/drawing/2014/main" id="{7CBCADAD-1323-472D-86EA-F502C372BA39}"/>
              </a:ext>
            </a:extLst>
          </p:cNvPr>
          <p:cNvSpPr/>
          <p:nvPr/>
        </p:nvSpPr>
        <p:spPr>
          <a:xfrm>
            <a:off x="11754626" y="4591780"/>
            <a:ext cx="985740" cy="1626978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b="1" dirty="0"/>
              <a:t>Manager</a:t>
            </a:r>
          </a:p>
          <a:p>
            <a:pPr algn="ctr"/>
            <a:r>
              <a:rPr lang="en-GB" sz="1050" dirty="0"/>
              <a:t>-</a:t>
            </a:r>
          </a:p>
          <a:p>
            <a:pPr algn="ctr"/>
            <a:r>
              <a:rPr lang="en-GB" sz="1050" dirty="0"/>
              <a:t>Uploads spreadsheet to portal </a:t>
            </a:r>
            <a:r>
              <a:rPr lang="en-GB" sz="1050" b="1" u="sng" dirty="0"/>
              <a:t>by 3pm</a:t>
            </a:r>
          </a:p>
        </p:txBody>
      </p:sp>
      <p:sp>
        <p:nvSpPr>
          <p:cNvPr id="96" name="Rectangle: Rounded Corners 95">
            <a:extLst>
              <a:ext uri="{FF2B5EF4-FFF2-40B4-BE49-F238E27FC236}">
                <a16:creationId xmlns:a16="http://schemas.microsoft.com/office/drawing/2014/main" id="{92A3232C-39F7-4A1A-B542-941E4A93336D}"/>
              </a:ext>
            </a:extLst>
          </p:cNvPr>
          <p:cNvSpPr/>
          <p:nvPr/>
        </p:nvSpPr>
        <p:spPr>
          <a:xfrm>
            <a:off x="13790507" y="1365357"/>
            <a:ext cx="984033" cy="1635600"/>
          </a:xfrm>
          <a:prstGeom prst="round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b="1"/>
              <a:t>Worker</a:t>
            </a:r>
          </a:p>
          <a:p>
            <a:pPr algn="ctr"/>
            <a:r>
              <a:rPr lang="en-GB" sz="1050" b="1"/>
              <a:t>-</a:t>
            </a:r>
          </a:p>
          <a:p>
            <a:pPr algn="ctr"/>
            <a:r>
              <a:rPr lang="en-GB" sz="1050"/>
              <a:t>Goes onto self-referral website and orders a kit</a:t>
            </a:r>
          </a:p>
        </p:txBody>
      </p:sp>
      <p:cxnSp>
        <p:nvCxnSpPr>
          <p:cNvPr id="122" name="Straight Arrow Connector 121">
            <a:extLst>
              <a:ext uri="{FF2B5EF4-FFF2-40B4-BE49-F238E27FC236}">
                <a16:creationId xmlns:a16="http://schemas.microsoft.com/office/drawing/2014/main" id="{C6C2D979-C10C-483F-B962-2C8202B02446}"/>
              </a:ext>
            </a:extLst>
          </p:cNvPr>
          <p:cNvCxnSpPr>
            <a:cxnSpLocks/>
            <a:stCxn id="99" idx="3"/>
            <a:endCxn id="132" idx="1"/>
          </p:cNvCxnSpPr>
          <p:nvPr/>
        </p:nvCxnSpPr>
        <p:spPr>
          <a:xfrm flipV="1">
            <a:off x="10084245" y="2172413"/>
            <a:ext cx="1313277" cy="453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Arrow Connector 127">
            <a:extLst>
              <a:ext uri="{FF2B5EF4-FFF2-40B4-BE49-F238E27FC236}">
                <a16:creationId xmlns:a16="http://schemas.microsoft.com/office/drawing/2014/main" id="{4AE39AE8-A082-4E42-A2AB-48A28B0F9336}"/>
              </a:ext>
            </a:extLst>
          </p:cNvPr>
          <p:cNvCxnSpPr>
            <a:cxnSpLocks/>
            <a:stCxn id="96" idx="3"/>
            <a:endCxn id="199" idx="1"/>
          </p:cNvCxnSpPr>
          <p:nvPr/>
        </p:nvCxnSpPr>
        <p:spPr>
          <a:xfrm flipV="1">
            <a:off x="14774540" y="2175193"/>
            <a:ext cx="1373795" cy="796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Rectangle: Rounded Corners 131">
            <a:extLst>
              <a:ext uri="{FF2B5EF4-FFF2-40B4-BE49-F238E27FC236}">
                <a16:creationId xmlns:a16="http://schemas.microsoft.com/office/drawing/2014/main" id="{0241A05B-5523-4D3D-B2F6-D76FE559832E}"/>
              </a:ext>
            </a:extLst>
          </p:cNvPr>
          <p:cNvSpPr/>
          <p:nvPr/>
        </p:nvSpPr>
        <p:spPr>
          <a:xfrm>
            <a:off x="11397522" y="1354613"/>
            <a:ext cx="984033" cy="1635599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b="1" dirty="0"/>
              <a:t>Manager</a:t>
            </a:r>
          </a:p>
          <a:p>
            <a:pPr algn="ctr"/>
            <a:r>
              <a:rPr lang="en-GB" sz="1050" dirty="0"/>
              <a:t>-</a:t>
            </a:r>
          </a:p>
          <a:p>
            <a:pPr algn="ctr"/>
            <a:r>
              <a:rPr lang="en-GB" sz="1050" dirty="0"/>
              <a:t>Provides worker with details to access the self-referral website</a:t>
            </a:r>
          </a:p>
        </p:txBody>
      </p:sp>
      <p:cxnSp>
        <p:nvCxnSpPr>
          <p:cNvPr id="135" name="Straight Arrow Connector 134">
            <a:extLst>
              <a:ext uri="{FF2B5EF4-FFF2-40B4-BE49-F238E27FC236}">
                <a16:creationId xmlns:a16="http://schemas.microsoft.com/office/drawing/2014/main" id="{0712B21A-E9E8-4300-BB41-900788CB2019}"/>
              </a:ext>
            </a:extLst>
          </p:cNvPr>
          <p:cNvCxnSpPr>
            <a:cxnSpLocks/>
            <a:stCxn id="132" idx="3"/>
            <a:endCxn id="96" idx="1"/>
          </p:cNvCxnSpPr>
          <p:nvPr/>
        </p:nvCxnSpPr>
        <p:spPr>
          <a:xfrm>
            <a:off x="12381555" y="2172413"/>
            <a:ext cx="1408952" cy="1074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Rectangle: Rounded Corners 136">
            <a:extLst>
              <a:ext uri="{FF2B5EF4-FFF2-40B4-BE49-F238E27FC236}">
                <a16:creationId xmlns:a16="http://schemas.microsoft.com/office/drawing/2014/main" id="{52CC082E-FD52-4DD7-81D5-1706A932055D}"/>
              </a:ext>
            </a:extLst>
          </p:cNvPr>
          <p:cNvSpPr/>
          <p:nvPr/>
        </p:nvSpPr>
        <p:spPr>
          <a:xfrm>
            <a:off x="9422287" y="4599723"/>
            <a:ext cx="1790736" cy="1619034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b="1" dirty="0"/>
              <a:t>Manager</a:t>
            </a:r>
          </a:p>
          <a:p>
            <a:pPr algn="ctr"/>
            <a:r>
              <a:rPr lang="en-GB" sz="1050" b="1" dirty="0"/>
              <a:t>-</a:t>
            </a:r>
          </a:p>
          <a:p>
            <a:pPr algn="ctr"/>
            <a:r>
              <a:rPr lang="en-GB" sz="1050" dirty="0"/>
              <a:t>Records staff details to be submitted for drive through testing appointment onto a spreadsheet</a:t>
            </a:r>
          </a:p>
        </p:txBody>
      </p:sp>
      <p:cxnSp>
        <p:nvCxnSpPr>
          <p:cNvPr id="181" name="Straight Arrow Connector 180">
            <a:extLst>
              <a:ext uri="{FF2B5EF4-FFF2-40B4-BE49-F238E27FC236}">
                <a16:creationId xmlns:a16="http://schemas.microsoft.com/office/drawing/2014/main" id="{41852F5D-7EB8-4627-A25F-E478C8DA8887}"/>
              </a:ext>
            </a:extLst>
          </p:cNvPr>
          <p:cNvCxnSpPr>
            <a:cxnSpLocks/>
            <a:stCxn id="79" idx="3"/>
            <a:endCxn id="62" idx="1"/>
          </p:cNvCxnSpPr>
          <p:nvPr/>
        </p:nvCxnSpPr>
        <p:spPr>
          <a:xfrm>
            <a:off x="12740366" y="5405269"/>
            <a:ext cx="77518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Straight Arrow Connector 258">
            <a:extLst>
              <a:ext uri="{FF2B5EF4-FFF2-40B4-BE49-F238E27FC236}">
                <a16:creationId xmlns:a16="http://schemas.microsoft.com/office/drawing/2014/main" id="{52F7346A-E081-430E-B51E-69B6E69E98E7}"/>
              </a:ext>
            </a:extLst>
          </p:cNvPr>
          <p:cNvCxnSpPr>
            <a:cxnSpLocks/>
            <a:stCxn id="137" idx="3"/>
            <a:endCxn id="79" idx="1"/>
          </p:cNvCxnSpPr>
          <p:nvPr/>
        </p:nvCxnSpPr>
        <p:spPr>
          <a:xfrm flipV="1">
            <a:off x="11213023" y="5405269"/>
            <a:ext cx="541603" cy="397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Straight Arrow Connector 268">
            <a:extLst>
              <a:ext uri="{FF2B5EF4-FFF2-40B4-BE49-F238E27FC236}">
                <a16:creationId xmlns:a16="http://schemas.microsoft.com/office/drawing/2014/main" id="{4D46C22A-3685-4817-B038-61B59422D556}"/>
              </a:ext>
            </a:extLst>
          </p:cNvPr>
          <p:cNvCxnSpPr>
            <a:cxnSpLocks/>
            <a:stCxn id="97" idx="3"/>
            <a:endCxn id="70" idx="1"/>
          </p:cNvCxnSpPr>
          <p:nvPr/>
        </p:nvCxnSpPr>
        <p:spPr>
          <a:xfrm>
            <a:off x="7659101" y="5407809"/>
            <a:ext cx="284575" cy="143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2" name="Straight Arrow Connector 301">
            <a:extLst>
              <a:ext uri="{FF2B5EF4-FFF2-40B4-BE49-F238E27FC236}">
                <a16:creationId xmlns:a16="http://schemas.microsoft.com/office/drawing/2014/main" id="{A71B2C1D-2099-4D38-9984-FAC2028FC226}"/>
              </a:ext>
            </a:extLst>
          </p:cNvPr>
          <p:cNvCxnSpPr>
            <a:cxnSpLocks/>
            <a:stCxn id="70" idx="3"/>
            <a:endCxn id="137" idx="1"/>
          </p:cNvCxnSpPr>
          <p:nvPr/>
        </p:nvCxnSpPr>
        <p:spPr>
          <a:xfrm flipV="1">
            <a:off x="8929417" y="5409240"/>
            <a:ext cx="492870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3" name="Rectangle 242">
            <a:extLst>
              <a:ext uri="{FF2B5EF4-FFF2-40B4-BE49-F238E27FC236}">
                <a16:creationId xmlns:a16="http://schemas.microsoft.com/office/drawing/2014/main" id="{03FBFDAF-D15E-4845-82CB-E7D66BF5F1EC}"/>
              </a:ext>
            </a:extLst>
          </p:cNvPr>
          <p:cNvSpPr/>
          <p:nvPr/>
        </p:nvSpPr>
        <p:spPr>
          <a:xfrm>
            <a:off x="10557547" y="6526248"/>
            <a:ext cx="3379898" cy="1061829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GB" sz="1050" dirty="0"/>
              <a:t>Agencies will receive information back via portal within 24 hours to confirm which workers have been allocated an appointment and which ones have not.  Managers will need to re-submit a spreadsheet the following day for essential workers who did not get allocated an appointment.</a:t>
            </a:r>
          </a:p>
        </p:txBody>
      </p:sp>
      <p:cxnSp>
        <p:nvCxnSpPr>
          <p:cNvPr id="245" name="Straight Connector 244">
            <a:extLst>
              <a:ext uri="{FF2B5EF4-FFF2-40B4-BE49-F238E27FC236}">
                <a16:creationId xmlns:a16="http://schemas.microsoft.com/office/drawing/2014/main" id="{ACA1599D-E9E3-4FCE-BF79-049C25AE5864}"/>
              </a:ext>
            </a:extLst>
          </p:cNvPr>
          <p:cNvCxnSpPr>
            <a:cxnSpLocks/>
            <a:stCxn id="79" idx="2"/>
            <a:endCxn id="243" idx="0"/>
          </p:cNvCxnSpPr>
          <p:nvPr/>
        </p:nvCxnSpPr>
        <p:spPr>
          <a:xfrm>
            <a:off x="12247496" y="6218758"/>
            <a:ext cx="0" cy="30749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5" name="Rectangle: Rounded Corners 114">
            <a:extLst>
              <a:ext uri="{FF2B5EF4-FFF2-40B4-BE49-F238E27FC236}">
                <a16:creationId xmlns:a16="http://schemas.microsoft.com/office/drawing/2014/main" id="{7C8CE692-185C-4D81-83C3-C8C08CDBDBB9}"/>
              </a:ext>
            </a:extLst>
          </p:cNvPr>
          <p:cNvSpPr/>
          <p:nvPr/>
        </p:nvSpPr>
        <p:spPr>
          <a:xfrm>
            <a:off x="7534326" y="9038291"/>
            <a:ext cx="3453544" cy="879855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b="1" dirty="0"/>
              <a:t>Strategy &amp; Design </a:t>
            </a:r>
          </a:p>
          <a:p>
            <a:pPr algn="ctr"/>
            <a:r>
              <a:rPr lang="en-GB" sz="1050" dirty="0"/>
              <a:t>-</a:t>
            </a:r>
          </a:p>
          <a:p>
            <a:pPr algn="ctr"/>
            <a:r>
              <a:rPr lang="en-GB" sz="1050" dirty="0"/>
              <a:t>Submits to  </a:t>
            </a:r>
            <a:r>
              <a:rPr lang="en-GB" sz="1050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londonresilience@london-fire.gov.uk</a:t>
            </a:r>
            <a:r>
              <a:rPr lang="en-GB" sz="1050" dirty="0">
                <a:solidFill>
                  <a:schemeClr val="bg1"/>
                </a:solidFill>
              </a:rPr>
              <a:t> </a:t>
            </a:r>
            <a:r>
              <a:rPr lang="en-GB" sz="1050" b="1" u="sng" dirty="0">
                <a:solidFill>
                  <a:schemeClr val="bg1"/>
                </a:solidFill>
              </a:rPr>
              <a:t>by 11am </a:t>
            </a:r>
            <a:r>
              <a:rPr lang="en-GB" sz="1050" dirty="0">
                <a:solidFill>
                  <a:schemeClr val="bg1"/>
                </a:solidFill>
              </a:rPr>
              <a:t>every day</a:t>
            </a:r>
          </a:p>
        </p:txBody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D9412C43-6DAB-4DF3-9A9A-54EB59A69931}"/>
              </a:ext>
            </a:extLst>
          </p:cNvPr>
          <p:cNvCxnSpPr>
            <a:cxnSpLocks/>
          </p:cNvCxnSpPr>
          <p:nvPr/>
        </p:nvCxnSpPr>
        <p:spPr>
          <a:xfrm>
            <a:off x="342870" y="7739316"/>
            <a:ext cx="19241951" cy="0"/>
          </a:xfrm>
          <a:prstGeom prst="line">
            <a:avLst/>
          </a:prstGeom>
          <a:ln w="38100">
            <a:prstDash val="lgDash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9" name="Rectangle: Rounded Corners 128">
            <a:extLst>
              <a:ext uri="{FF2B5EF4-FFF2-40B4-BE49-F238E27FC236}">
                <a16:creationId xmlns:a16="http://schemas.microsoft.com/office/drawing/2014/main" id="{32E1B525-0A03-40AA-80DB-087D246FC69F}"/>
              </a:ext>
            </a:extLst>
          </p:cNvPr>
          <p:cNvSpPr/>
          <p:nvPr/>
        </p:nvSpPr>
        <p:spPr>
          <a:xfrm>
            <a:off x="1295400" y="8953499"/>
            <a:ext cx="2191584" cy="1115892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b="1" dirty="0"/>
              <a:t>Business Intelligence </a:t>
            </a:r>
          </a:p>
          <a:p>
            <a:pPr algn="ctr"/>
            <a:r>
              <a:rPr lang="en-GB" sz="1050" dirty="0"/>
              <a:t>-</a:t>
            </a:r>
          </a:p>
          <a:p>
            <a:pPr algn="ctr"/>
            <a:r>
              <a:rPr lang="en-GB" sz="1050" dirty="0"/>
              <a:t>Dashboard with number of key works that require testing and the Borough in which they live 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680E50D7-5BBA-4927-9022-445E9FBD10F0}"/>
              </a:ext>
            </a:extLst>
          </p:cNvPr>
          <p:cNvSpPr/>
          <p:nvPr/>
        </p:nvSpPr>
        <p:spPr>
          <a:xfrm>
            <a:off x="0" y="7992489"/>
            <a:ext cx="560073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spc="300" dirty="0"/>
              <a:t>LBWF London Resilience Returns</a:t>
            </a:r>
          </a:p>
        </p:txBody>
      </p:sp>
      <p:sp>
        <p:nvSpPr>
          <p:cNvPr id="59" name="Rectangle: Rounded Corners 58">
            <a:extLst>
              <a:ext uri="{FF2B5EF4-FFF2-40B4-BE49-F238E27FC236}">
                <a16:creationId xmlns:a16="http://schemas.microsoft.com/office/drawing/2014/main" id="{E94FD114-5505-46A4-8C14-2D816B048D48}"/>
              </a:ext>
            </a:extLst>
          </p:cNvPr>
          <p:cNvSpPr/>
          <p:nvPr/>
        </p:nvSpPr>
        <p:spPr>
          <a:xfrm>
            <a:off x="4368800" y="9049950"/>
            <a:ext cx="2679700" cy="868200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>
                <a:solidFill>
                  <a:schemeClr val="tx1"/>
                </a:solidFill>
              </a:rPr>
              <a:t>External providers’ stats (if any) received via </a:t>
            </a:r>
            <a:r>
              <a:rPr lang="en-GB" sz="1050" dirty="0">
                <a:solidFill>
                  <a:schemeClr val="tx1"/>
                </a:solidFill>
                <a:hlinkClick r:id="rId4"/>
              </a:rPr>
              <a:t>covid19testing@walthamforest.gov.uk</a:t>
            </a:r>
            <a:r>
              <a:rPr lang="en-GB" sz="1050" dirty="0">
                <a:solidFill>
                  <a:schemeClr val="tx1"/>
                </a:solidFill>
              </a:rPr>
              <a:t> </a:t>
            </a:r>
          </a:p>
        </p:txBody>
      </p: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A05B6D60-37C4-41CE-9A49-9DE0CD1F6BA4}"/>
              </a:ext>
            </a:extLst>
          </p:cNvPr>
          <p:cNvCxnSpPr>
            <a:cxnSpLocks/>
            <a:stCxn id="59" idx="3"/>
            <a:endCxn id="115" idx="1"/>
          </p:cNvCxnSpPr>
          <p:nvPr/>
        </p:nvCxnSpPr>
        <p:spPr>
          <a:xfrm flipV="1">
            <a:off x="7048500" y="9478219"/>
            <a:ext cx="485826" cy="58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tangle: Rounded Corners 65">
            <a:extLst>
              <a:ext uri="{FF2B5EF4-FFF2-40B4-BE49-F238E27FC236}">
                <a16:creationId xmlns:a16="http://schemas.microsoft.com/office/drawing/2014/main" id="{C7CA2926-B108-49AF-9899-9A6C1ACD355A}"/>
              </a:ext>
            </a:extLst>
          </p:cNvPr>
          <p:cNvSpPr/>
          <p:nvPr/>
        </p:nvSpPr>
        <p:spPr>
          <a:xfrm>
            <a:off x="458629" y="1056889"/>
            <a:ext cx="1605121" cy="1623098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/>
              <a:t>Senior manager/ headteacher</a:t>
            </a:r>
          </a:p>
          <a:p>
            <a:pPr algn="ctr"/>
            <a:r>
              <a:rPr lang="en-GB" sz="1400" b="1" dirty="0"/>
              <a:t>registers the school on the Employer Portal for testing</a:t>
            </a:r>
            <a:endParaRPr lang="en-GB" sz="1400" dirty="0"/>
          </a:p>
        </p:txBody>
      </p: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8F6AEA51-6016-4D3D-ADBC-D1472BF32C6F}"/>
              </a:ext>
            </a:extLst>
          </p:cNvPr>
          <p:cNvCxnSpPr>
            <a:cxnSpLocks/>
          </p:cNvCxnSpPr>
          <p:nvPr/>
        </p:nvCxnSpPr>
        <p:spPr>
          <a:xfrm>
            <a:off x="5677485" y="4623735"/>
            <a:ext cx="0" cy="545165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1" name="Rectangle: Rounded Corners 90">
            <a:extLst>
              <a:ext uri="{FF2B5EF4-FFF2-40B4-BE49-F238E27FC236}">
                <a16:creationId xmlns:a16="http://schemas.microsoft.com/office/drawing/2014/main" id="{05CD581D-4032-4DFA-A372-2971EB54CBE9}"/>
              </a:ext>
            </a:extLst>
          </p:cNvPr>
          <p:cNvSpPr/>
          <p:nvPr/>
        </p:nvSpPr>
        <p:spPr>
          <a:xfrm>
            <a:off x="3251156" y="5168900"/>
            <a:ext cx="3002570" cy="2419177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b="1" dirty="0"/>
              <a:t>Manager</a:t>
            </a:r>
          </a:p>
          <a:p>
            <a:pPr algn="ctr"/>
            <a:r>
              <a:rPr lang="en-GB" sz="1050" b="1" dirty="0"/>
              <a:t>-</a:t>
            </a:r>
          </a:p>
          <a:p>
            <a:pPr algn="ctr"/>
            <a:r>
              <a:rPr lang="en-GB" sz="1050" dirty="0"/>
              <a:t>Sends an email to </a:t>
            </a:r>
            <a:r>
              <a:rPr lang="en-GB" sz="1050" dirty="0">
                <a:solidFill>
                  <a:schemeClr val="tx1"/>
                </a:solidFill>
                <a:hlinkClick r:id="rId4"/>
              </a:rPr>
              <a:t>covid19testing@walthamforest.gov.uk</a:t>
            </a:r>
            <a:r>
              <a:rPr lang="en-GB" sz="1050" dirty="0">
                <a:solidFill>
                  <a:schemeClr val="tx1"/>
                </a:solidFill>
              </a:rPr>
              <a:t> </a:t>
            </a:r>
            <a:r>
              <a:rPr lang="en-GB" sz="1050" dirty="0">
                <a:solidFill>
                  <a:schemeClr val="bg1"/>
                </a:solidFill>
              </a:rPr>
              <a:t>with the number of staff applying for a test that day and the borough in which they are resident. </a:t>
            </a:r>
          </a:p>
          <a:p>
            <a:pPr algn="ctr"/>
            <a:endParaRPr lang="en-GB" sz="1050" dirty="0"/>
          </a:p>
          <a:p>
            <a:pPr algn="ctr"/>
            <a:r>
              <a:rPr lang="en-GB" sz="1050" dirty="0"/>
              <a:t>LBWF assumes that no email means no new staff applying for testing that day.  </a:t>
            </a:r>
          </a:p>
          <a:p>
            <a:pPr algn="ctr"/>
            <a:endParaRPr lang="en-GB" sz="1050" dirty="0"/>
          </a:p>
          <a:p>
            <a:pPr algn="ctr"/>
            <a:r>
              <a:rPr lang="en-GB" sz="1050" b="1" dirty="0">
                <a:solidFill>
                  <a:srgbClr val="FF0000"/>
                </a:solidFill>
              </a:rPr>
              <a:t>Staff added to a second day’s spreadsheet due to lack of appointments do not need to be notified to the council a second time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5D8F7006-5DAD-4B4E-A27F-5EF3E0AB4311}"/>
              </a:ext>
            </a:extLst>
          </p:cNvPr>
          <p:cNvCxnSpPr>
            <a:cxnSpLocks/>
          </p:cNvCxnSpPr>
          <p:nvPr/>
        </p:nvCxnSpPr>
        <p:spPr>
          <a:xfrm flipH="1">
            <a:off x="5600730" y="7777524"/>
            <a:ext cx="585" cy="1272426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95D98AEB-4801-4174-AFCD-63C84360E921}"/>
              </a:ext>
            </a:extLst>
          </p:cNvPr>
          <p:cNvCxnSpPr>
            <a:cxnSpLocks/>
          </p:cNvCxnSpPr>
          <p:nvPr/>
        </p:nvCxnSpPr>
        <p:spPr>
          <a:xfrm flipV="1">
            <a:off x="3640061" y="9478218"/>
            <a:ext cx="538239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54062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C8A48CAA5344C8EEC4B880C6DA15C" ma:contentTypeVersion="4" ma:contentTypeDescription="Create a new document." ma:contentTypeScope="" ma:versionID="3e7b82cbc266fdef7b96b5553c4416ed">
  <xsd:schema xmlns:xsd="http://www.w3.org/2001/XMLSchema" xmlns:xs="http://www.w3.org/2001/XMLSchema" xmlns:p="http://schemas.microsoft.com/office/2006/metadata/properties" xmlns:ns2="f4be465a-bd73-4e31-ae20-a4882b996e32" targetNamespace="http://schemas.microsoft.com/office/2006/metadata/properties" ma:root="true" ma:fieldsID="f81495adb28f34a5bc4203452d42aa6d" ns2:_="">
    <xsd:import namespace="f4be465a-bd73-4e31-ae20-a4882b996e3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be465a-bd73-4e31-ae20-a4882b996e3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385191B-E456-4274-BB37-4F57BEEB0C8F}">
  <ds:schemaRefs>
    <ds:schemaRef ds:uri="http://schemas.microsoft.com/office/2006/metadata/properties"/>
    <ds:schemaRef ds:uri="http://purl.org/dc/terms/"/>
    <ds:schemaRef ds:uri="http://www.w3.org/XML/1998/namespace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f4be465a-bd73-4e31-ae20-a4882b996e32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9EC720BA-3911-42C3-890B-EECB2EEDB28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4be465a-bd73-4e31-ae20-a4882b996e3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26664E1-9338-4096-999C-8DD975BA646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142</TotalTime>
  <Words>321</Words>
  <Application>Microsoft Office PowerPoint</Application>
  <PresentationFormat>Custom</PresentationFormat>
  <Paragraphs>60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Greg Winfield</dc:creator>
  <cp:lastModifiedBy>Lindsey Hyde</cp:lastModifiedBy>
  <cp:revision>8</cp:revision>
  <dcterms:created xsi:type="dcterms:W3CDTF">2020-04-20T09:05:33Z</dcterms:created>
  <dcterms:modified xsi:type="dcterms:W3CDTF">2020-04-28T09:13:01Z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0x01010079FC8A48CAA5344C8EEC4B880C6DA15C</vt:lpwstr>
  </property>
</Properties>
</file>