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400" r:id="rId3"/>
    <p:sldId id="406" r:id="rId4"/>
    <p:sldId id="301" r:id="rId5"/>
    <p:sldId id="292" r:id="rId6"/>
    <p:sldId id="258" r:id="rId7"/>
    <p:sldId id="295" r:id="rId8"/>
    <p:sldId id="403" r:id="rId9"/>
    <p:sldId id="302" r:id="rId10"/>
    <p:sldId id="283" r:id="rId11"/>
    <p:sldId id="405" r:id="rId12"/>
    <p:sldId id="407" r:id="rId13"/>
    <p:sldId id="408" r:id="rId14"/>
    <p:sldId id="401" r:id="rId15"/>
    <p:sldId id="296" r:id="rId16"/>
    <p:sldId id="298" r:id="rId17"/>
    <p:sldId id="384" r:id="rId18"/>
    <p:sldId id="402" r:id="rId19"/>
    <p:sldId id="40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4399-4760-E249-A21A-E0B302D943C1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49AD-43E2-A142-9B61-FBB06C64E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STEC = Shiga toxin producing E.coli</a:t>
            </a:r>
          </a:p>
          <a:p>
            <a:pPr marL="171450" indent="-171450">
              <a:buFontTx/>
              <a:buChar char="-"/>
            </a:pPr>
            <a:r>
              <a:rPr lang="en-GB" dirty="0"/>
              <a:t>HUS = haemolytic uraemic syndrome</a:t>
            </a:r>
          </a:p>
          <a:p>
            <a:pPr marL="171450" indent="-171450">
              <a:buFontTx/>
              <a:buChar char="-"/>
            </a:pPr>
            <a:r>
              <a:rPr lang="en-GB" dirty="0"/>
              <a:t>STEC O26 have more than doubled from 48 to 104 per annum, whilst STEC O157 has fallen by 31% from 532 to 365 in England</a:t>
            </a:r>
          </a:p>
          <a:p>
            <a:pPr marL="171450" indent="-171450">
              <a:buFontTx/>
              <a:buChar char="-"/>
            </a:pPr>
            <a:r>
              <a:rPr lang="en-GB" dirty="0"/>
              <a:t>a strain replacement event occurring in the animal reservoir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6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36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99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894C-2A2B-A74C-BFBD-B1500775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1622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930E85-4B03-2D45-B847-D4398F5F9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204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0B7E6-3A31-244C-8D5C-297872DC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9461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79416"/>
            <a:ext cx="10515600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0489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assets.publishing.service.gov.uk%2Fgovernment%2Fuploads%2Fsystem%2Fuploads%2Fattachment_data%2Ffile%2F1021291%2F20200520_COVID-19_Infection_prevention_...ent_blood_body_fluid_spillages.pdf&amp;data=04%7C01%7Cmaha.o.saeed%40phe.gov.uk%7C5f8cdb66eaea4ef0a5cc08d9e571f3a2%7Cee4e14994a354b2ead475f3cf9de8666%7C0%7C0%7C637793100809352524%7CUnknown%7CTWFpbGZsb3d8eyJWIjoiMC4wLjAwMDAiLCJQIjoiV2luMzIiLCJBTiI6Ik1haWwiLCJXVCI6Mn0%3D%7C3000&amp;sdata=Awf7fLQSBh71gSWk6W1VussYfxRr2g0kpvhRqfGiFMQ%3D&amp;reserved=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v.uk/government/publications/health-protection-in-schools-and-other-childcare-facilities/chapter-6-cleaning-the-environmen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bing.com%2Fsearch%3Fq%3Dchlorine%2Breleasing%2Bgranules%26cvid%3Dfe888440a5fa424eb39428930dea00cf%26aqs%3Dedge.0.0j69i57.7613j0j1%26pglt%3D2083%26FORM%3DANNAB1%26PC%3DU531&amp;data=04%7C01%7Cmaha.o.saeed%40phe.gov.uk%7C5f8cdb66eaea4ef0a5cc08d9e571f3a2%7Cee4e14994a354b2ead475f3cf9de8666%7C0%7C0%7C637793100809352524%7CUnknown%7CTWFpbGZsb3d8eyJWIjoiMC4wLjAwMDAiLCJQIjoiV2luMzIiLCJBTiI6Ik1haWwiLCJXVCI6Mn0%3D%7C3000&amp;sdata=q3KjfekEadL1whMCBb8LWdIbnwiQMN0jZf9HGESukrU%3D&amp;reserved=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KlK3p9uPXAhXEWRQKHZOCDEEQjRwIBw&amp;url=http://learning.bmj.com/learning/module-intro/.html?moduleId%3D10045102&amp;psig=AOvVaw20pnpy-bOPu6OQ-UWUSla0&amp;ust=15120497345593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1FF-4D56-4ABC-AC80-510EE2B2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118793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sz="5300" b="1" dirty="0"/>
              <a:t>D&amp;V Outbreak Management</a:t>
            </a:r>
            <a:br>
              <a:rPr lang="en-GB" sz="5300" b="1" dirty="0"/>
            </a:br>
            <a:r>
              <a:rPr lang="en-GB" sz="5300" b="1" dirty="0"/>
              <a:t> Early Years Settings 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2836B-93EC-4590-A760-97415205B53D}"/>
              </a:ext>
            </a:extLst>
          </p:cNvPr>
          <p:cNvSpPr/>
          <p:nvPr/>
        </p:nvSpPr>
        <p:spPr>
          <a:xfrm>
            <a:off x="2576052" y="42699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620C5-EA89-4178-8E28-2DD982514E6B}"/>
              </a:ext>
            </a:extLst>
          </p:cNvPr>
          <p:cNvSpPr/>
          <p:nvPr/>
        </p:nvSpPr>
        <p:spPr>
          <a:xfrm>
            <a:off x="273222" y="5997366"/>
            <a:ext cx="3266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 Maha Saeed</a:t>
            </a:r>
          </a:p>
          <a:p>
            <a:r>
              <a:rPr lang="en-GB" altLang="en-US" sz="2000" dirty="0">
                <a:solidFill>
                  <a:schemeClr val="bg1"/>
                </a:solidFill>
              </a:rPr>
              <a:t>Consultant Health Protection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B32F-DE93-4D72-B349-9CC55B49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is an Outbreak?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B2D2-E449-4258-A310-9352C59E3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or more cases  with similar symptoms, or more cases  than would normally be expected).</a:t>
            </a:r>
          </a:p>
          <a:p>
            <a:r>
              <a:rPr lang="en-GB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Is there anyone with blood in stools? </a:t>
            </a:r>
          </a:p>
          <a:p>
            <a:r>
              <a:rPr lang="en-GB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Has anyone affected been admitted to hospital or died? </a:t>
            </a:r>
          </a:p>
          <a:p>
            <a:r>
              <a:rPr lang="en-GB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Is there evidence of a symptomatic food handler or food source? </a:t>
            </a:r>
          </a:p>
          <a:p>
            <a:r>
              <a:rPr lang="en-GB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Were there any events or trips in the last few days/week prior to the start of the outbreak 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FBA28-B0DB-439E-877B-97A0824EA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CD402-030D-4E27-B336-03F96962C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10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7065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D0A8-8A45-4CE7-8EEA-4C3EBFFC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End of an Outbreak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9A097-87D8-4CF6-983C-ED6A2AC2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end of an outbreak is defined as 48h after the resolution of vomiting and/or diarrhoea </a:t>
            </a:r>
            <a:r>
              <a:rPr lang="en-GB" dirty="0">
                <a:solidFill>
                  <a:srgbClr val="C00000"/>
                </a:solidFill>
              </a:rPr>
              <a:t>in the last known case </a:t>
            </a:r>
            <a:r>
              <a:rPr lang="en-GB" dirty="0"/>
              <a:t>and at least 72h after the initial onset of the last new case. </a:t>
            </a:r>
          </a:p>
          <a:p>
            <a:r>
              <a:rPr lang="en-GB" dirty="0"/>
              <a:t>This is also the point at which </a:t>
            </a:r>
            <a:r>
              <a:rPr lang="en-GB" dirty="0">
                <a:solidFill>
                  <a:srgbClr val="C00000"/>
                </a:solidFill>
              </a:rPr>
              <a:t>terminal cleaning </a:t>
            </a:r>
            <a:r>
              <a:rPr lang="en-GB" dirty="0"/>
              <a:t>has been completed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2F360-C2DF-4BC5-A50A-1A338ED2DC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6705-12B8-40D5-B5C2-EA700C275D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11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0354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5441-5F04-416E-A722-9D5BDB0CE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005" y="3890733"/>
            <a:ext cx="10481617" cy="2387600"/>
          </a:xfrm>
        </p:spPr>
        <p:txBody>
          <a:bodyPr/>
          <a:lstStyle/>
          <a:p>
            <a:pPr algn="ctr"/>
            <a:r>
              <a:rPr lang="en-GB" b="1" dirty="0"/>
              <a:t>Infection Prevention (IPC) Control Measures</a:t>
            </a:r>
            <a:br>
              <a:rPr lang="en-GB" b="1" dirty="0"/>
            </a:b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00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5746C60-1C8D-4E3E-9D80-5CC0B2A7B77C}"/>
              </a:ext>
            </a:extLst>
          </p:cNvPr>
          <p:cNvSpPr/>
          <p:nvPr/>
        </p:nvSpPr>
        <p:spPr>
          <a:xfrm>
            <a:off x="330206" y="2790826"/>
            <a:ext cx="2241544" cy="8572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ABF3D-2FEE-46B9-B205-8FFD6F82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IPC Measures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4269-21B4-41A3-B669-E332333A3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Hand Hygiene </a:t>
            </a:r>
          </a:p>
          <a:p>
            <a:r>
              <a:rPr lang="en-GB" sz="3200" dirty="0"/>
              <a:t>Isolation &amp; Exclusion </a:t>
            </a:r>
          </a:p>
          <a:p>
            <a:r>
              <a:rPr lang="en-GB" sz="3200" dirty="0"/>
              <a:t>Cleaning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FBAFF-69B8-40F2-A2F5-7A3370865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6CC52-EB9A-4917-BEFB-77055FF49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13</a:t>
            </a:fld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5459A1-9178-462A-9F7F-D544D7D8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3648075"/>
            <a:ext cx="4286250" cy="23812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BF0419-80EF-4144-8041-BB490134E3D9}"/>
              </a:ext>
            </a:extLst>
          </p:cNvPr>
          <p:cNvSpPr/>
          <p:nvPr/>
        </p:nvSpPr>
        <p:spPr>
          <a:xfrm>
            <a:off x="400050" y="43770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https://www.gov.uk/government/publications/health-protection-in-schools-and-other-childcare-facilities/</a:t>
            </a:r>
            <a:r>
              <a:rPr lang="en-GB" dirty="0">
                <a:solidFill>
                  <a:srgbClr val="C00000"/>
                </a:solidFill>
              </a:rPr>
              <a:t>chapter-6-</a:t>
            </a:r>
            <a:r>
              <a:rPr lang="en-GB" dirty="0"/>
              <a:t>cleaning-the-environment</a:t>
            </a:r>
          </a:p>
        </p:txBody>
      </p:sp>
    </p:spTree>
    <p:extLst>
      <p:ext uri="{BB962C8B-B14F-4D97-AF65-F5344CB8AC3E}">
        <p14:creationId xmlns:p14="http://schemas.microsoft.com/office/powerpoint/2010/main" val="16775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54BF-F857-4FC9-AD7E-9695F5AD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Management of Body Fluids Spillage Guidance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D1374-AE0D-4B62-9578-954122DA3E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4090B-B55C-4BE1-801B-FA0C8D56E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14</a:t>
            </a:fld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D66D7-5F4A-49C0-8C49-168EB7588C63}"/>
              </a:ext>
            </a:extLst>
          </p:cNvPr>
          <p:cNvPicPr/>
          <p:nvPr/>
        </p:nvPicPr>
        <p:blipFill rotWithShape="1">
          <a:blip r:embed="rId2"/>
          <a:srcRect l="32684" t="9651" r="33968" b="5062"/>
          <a:stretch/>
        </p:blipFill>
        <p:spPr bwMode="auto">
          <a:xfrm>
            <a:off x="2276474" y="1476375"/>
            <a:ext cx="6143625" cy="455295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F89DEB-5353-4715-ACDA-AD2FA2C00A2D}"/>
              </a:ext>
            </a:extLst>
          </p:cNvPr>
          <p:cNvSpPr/>
          <p:nvPr/>
        </p:nvSpPr>
        <p:spPr>
          <a:xfrm>
            <a:off x="130629" y="6045900"/>
            <a:ext cx="8575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20200520_COVID-19_Infection prevention ...ent blood body fluid spillages (1).pdf (publishing.service.gov.uk)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0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9FE6-458C-4F9B-A0E1-8126369E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200" dirty="0"/>
              <a:t>Guidance on Cleaning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A425-BEB6-4551-BE37-AA7251A1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solidFill>
                  <a:srgbClr val="C00000"/>
                </a:solidFill>
              </a:rPr>
              <a:t>Cordon the spillage off - </a:t>
            </a:r>
            <a:r>
              <a:rPr lang="en-GB" dirty="0"/>
              <a:t>clear staff and children from exposed area</a:t>
            </a:r>
          </a:p>
          <a:p>
            <a:r>
              <a:rPr lang="en-GB" dirty="0">
                <a:solidFill>
                  <a:srgbClr val="C00000"/>
                </a:solidFill>
              </a:rPr>
              <a:t>Put on PPE</a:t>
            </a:r>
            <a:r>
              <a:rPr lang="en-GB" dirty="0"/>
              <a:t>— disposable gloves, mask and plastic apron to reduce your exposure to the virus.</a:t>
            </a:r>
          </a:p>
          <a:p>
            <a:r>
              <a:rPr lang="en-GB" dirty="0"/>
              <a:t>Use disposable absorbent material </a:t>
            </a:r>
            <a:r>
              <a:rPr lang="en-GB" dirty="0">
                <a:solidFill>
                  <a:srgbClr val="C00000"/>
                </a:solidFill>
              </a:rPr>
              <a:t>to soak up </a:t>
            </a:r>
            <a:r>
              <a:rPr lang="en-GB" dirty="0"/>
              <a:t>visible vomit and/or stool.</a:t>
            </a:r>
          </a:p>
          <a:p>
            <a:r>
              <a:rPr lang="en-GB" dirty="0">
                <a:solidFill>
                  <a:srgbClr val="C00000"/>
                </a:solidFill>
              </a:rPr>
              <a:t>Scrape</a:t>
            </a:r>
            <a:r>
              <a:rPr lang="en-GB" dirty="0"/>
              <a:t> up vomit and/or stool with suitable material.</a:t>
            </a:r>
          </a:p>
          <a:p>
            <a:pPr lvl="0"/>
            <a:r>
              <a:rPr lang="en-GB" dirty="0">
                <a:solidFill>
                  <a:srgbClr val="C00000"/>
                </a:solidFill>
              </a:rPr>
              <a:t>Dispose</a:t>
            </a:r>
            <a:r>
              <a:rPr lang="en-GB" dirty="0"/>
              <a:t> of soiled items/waste/gloves in a plastic trash bag.</a:t>
            </a:r>
          </a:p>
          <a:p>
            <a:r>
              <a:rPr lang="en-GB" dirty="0"/>
              <a:t>Clean the area using a product which combines detergent and disinfectant.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C514F-F67A-4521-AF17-E537717B1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02143-B31E-4A17-AB7F-8E5672690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15</a:t>
            </a:fld>
            <a:endParaRPr lang="en-GB" sz="1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AB60DF1-A2B4-4B8A-8CF5-A9355EE0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03" y="4817643"/>
            <a:ext cx="1827372" cy="162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7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B3D2-D090-4E85-9EB3-B2A181C3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Guidance on Cleaning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3168E-874D-4BDD-8141-FA48DFA6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Decontamination should include all exposed surfaces in an area within a </a:t>
            </a:r>
            <a:r>
              <a:rPr lang="en-GB" dirty="0">
                <a:solidFill>
                  <a:srgbClr val="C00000"/>
                </a:solidFill>
              </a:rPr>
              <a:t>25 feet circle </a:t>
            </a:r>
            <a:r>
              <a:rPr lang="en-GB" dirty="0"/>
              <a:t>of vomit </a:t>
            </a:r>
          </a:p>
          <a:p>
            <a:pPr lvl="0"/>
            <a:r>
              <a:rPr lang="en-GB" dirty="0"/>
              <a:t>Clear away any food, toys and other materials.</a:t>
            </a:r>
          </a:p>
          <a:p>
            <a:pPr lvl="0"/>
            <a:r>
              <a:rPr lang="en-GB" dirty="0"/>
              <a:t>Isolate the contaminated area </a:t>
            </a:r>
            <a:r>
              <a:rPr lang="en-GB" dirty="0">
                <a:solidFill>
                  <a:srgbClr val="C00000"/>
                </a:solidFill>
              </a:rPr>
              <a:t>for two hours </a:t>
            </a:r>
            <a:r>
              <a:rPr lang="en-GB" dirty="0"/>
              <a:t>as norovirus particles can remain in the air for two hours after an incident.</a:t>
            </a:r>
          </a:p>
          <a:p>
            <a:pPr lvl="0"/>
            <a:r>
              <a:rPr lang="en-GB" dirty="0">
                <a:solidFill>
                  <a:srgbClr val="C00000"/>
                </a:solidFill>
              </a:rPr>
              <a:t>Don't vacuum area before cleaning </a:t>
            </a:r>
            <a:r>
              <a:rPr lang="en-GB" dirty="0"/>
              <a:t>as this will cause pathogens to become airborne and spread.</a:t>
            </a:r>
          </a:p>
          <a:p>
            <a:pPr lvl="0"/>
            <a:r>
              <a:rPr lang="en-GB" sz="1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https://www.gov.uk/government/publications/health-protection-in-schools-and-other-childcare-facilities/</a:t>
            </a:r>
            <a:r>
              <a:rPr lang="en-GB" sz="18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chapter-6-</a:t>
            </a:r>
            <a:r>
              <a:rPr lang="en-GB" sz="1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cleaning-the-environment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9C11-C69C-4D2D-91A0-3E464242C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403C9-CB44-49F0-952B-F6FCF3526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16</a:t>
            </a:fld>
            <a:endParaRPr lang="en-GB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99B2F3-D6A2-49E2-98C3-0B1A7523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96" y="4692227"/>
            <a:ext cx="20478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60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E8D15BC-D6EE-4600-8E5D-04FDC09A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6"/>
            <a:ext cx="10030273" cy="9726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Personal Protective Equipment (PPE)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9CFB76-DFC1-42B1-873A-F1983645E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All staff should wear personal protective clothing when cleaning:</a:t>
            </a:r>
          </a:p>
          <a:p>
            <a:pPr algn="just"/>
            <a:r>
              <a:rPr lang="en-GB" dirty="0">
                <a:solidFill>
                  <a:srgbClr val="C00000"/>
                </a:solidFill>
              </a:rPr>
              <a:t>Disposable gloves </a:t>
            </a:r>
          </a:p>
          <a:p>
            <a:pPr algn="just"/>
            <a:r>
              <a:rPr lang="en-GB" dirty="0">
                <a:solidFill>
                  <a:srgbClr val="C00000"/>
                </a:solidFill>
              </a:rPr>
              <a:t>Disposable aprons </a:t>
            </a:r>
          </a:p>
          <a:p>
            <a:pPr algn="just"/>
            <a:r>
              <a:rPr lang="en-GB" dirty="0">
                <a:solidFill>
                  <a:srgbClr val="C00000"/>
                </a:solidFill>
              </a:rPr>
              <a:t>Goggles</a:t>
            </a:r>
            <a:r>
              <a:rPr lang="en-GB" dirty="0"/>
              <a:t> - If there is a risk of splashing</a:t>
            </a:r>
          </a:p>
          <a:p>
            <a:pPr algn="just"/>
            <a:r>
              <a:rPr lang="en-GB" dirty="0"/>
              <a:t>Staff must </a:t>
            </a:r>
            <a:r>
              <a:rPr lang="en-GB" dirty="0">
                <a:solidFill>
                  <a:srgbClr val="C00000"/>
                </a:solidFill>
              </a:rPr>
              <a:t>wash their hands with soap and water </a:t>
            </a:r>
            <a:r>
              <a:rPr lang="en-GB" dirty="0"/>
              <a:t>after removing PPE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3CA63D-9AE0-4669-84D3-F82CB7CECE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b="1311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82584-1D2C-4645-922F-6D88393E7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0629" y="6438850"/>
            <a:ext cx="5963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44369E4-5DE7-46E5-874E-4FD437973785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E436A3-D937-4313-86F3-9BFCF86A19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547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49E4-9E81-4306-B7AE-A0683741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Cleaning &amp; Disinfecting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01129-95C3-4831-96AC-3FCE23ADE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4B6E0-E863-41E4-96A8-83977DA0E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18</a:t>
            </a:fld>
            <a:endParaRPr lang="en-GB" sz="1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871620-D273-430C-A7C3-0FD9FFE5C04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3180" t="54757" r="25327" b="16486"/>
          <a:stretch/>
        </p:blipFill>
        <p:spPr bwMode="auto">
          <a:xfrm>
            <a:off x="6500919" y="1780028"/>
            <a:ext cx="5575123" cy="4067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B3C01E-77DF-4675-95BA-B1E2EBC41889}"/>
              </a:ext>
            </a:extLst>
          </p:cNvPr>
          <p:cNvSpPr/>
          <p:nvPr/>
        </p:nvSpPr>
        <p:spPr>
          <a:xfrm>
            <a:off x="285650" y="1810277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Miltons (</a:t>
            </a:r>
            <a:r>
              <a:rPr lang="en-GB" dirty="0"/>
              <a:t>safe to use around children )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Contains chlorine which can be made into a solution at: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1,000 parts per million (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dilution of 1 in 20, e.g. 50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 of Milton in 1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litre of water)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10,000 parts per million (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dilution of 1 in 2, e.g. 100 ml of Milton in 200 ml of cold water) OR as manufacture guidance 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Chlorine releasing granules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Clearwater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 brad which make chlorine releasing granules.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8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352D-51E1-4ECE-ACD6-3CA3525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Messages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1DB66-13C9-43A5-B20F-58ED44909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5ACA6-5FA8-45E0-9F3F-F826E0F82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19</a:t>
            </a:fld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C1369-16C4-449A-BB68-1C799476AB5B}"/>
              </a:ext>
            </a:extLst>
          </p:cNvPr>
          <p:cNvPicPr/>
          <p:nvPr/>
        </p:nvPicPr>
        <p:blipFill rotWithShape="1">
          <a:blip r:embed="rId2"/>
          <a:srcRect l="40105" t="26590" r="42279" b="43274"/>
          <a:stretch/>
        </p:blipFill>
        <p:spPr bwMode="auto">
          <a:xfrm>
            <a:off x="7245213" y="2213799"/>
            <a:ext cx="2641739" cy="3543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3721C63-2572-462D-8F7A-48535D1D0EC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1605" t="26394" r="59450" b="31850"/>
          <a:stretch/>
        </p:blipFill>
        <p:spPr bwMode="auto">
          <a:xfrm>
            <a:off x="9708293" y="2213799"/>
            <a:ext cx="2284177" cy="3543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AECECB-E093-493D-99C1-9DA598EBA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 b="6947"/>
          <a:stretch/>
        </p:blipFill>
        <p:spPr>
          <a:xfrm>
            <a:off x="2513110" y="2309213"/>
            <a:ext cx="2284178" cy="31626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1ECC58D-BFC7-437C-AE07-DA8C4517A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5" y="2324100"/>
            <a:ext cx="2060569" cy="3147736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199FA5E-7734-4F94-8D89-1ED6CBC405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r="16221" b="3279"/>
          <a:stretch/>
        </p:blipFill>
        <p:spPr>
          <a:xfrm>
            <a:off x="4976191" y="2309212"/>
            <a:ext cx="2284177" cy="33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332201C-027B-43A3-BAAB-731124EC2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Webinar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C733E-4740-4FD0-96D9-D7CB47F8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738" y="1521619"/>
            <a:ext cx="8742362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K</a:t>
            </a:r>
            <a:r>
              <a:rPr lang="en-GB" sz="1800" b="1" dirty="0">
                <a:latin typeface="+mn-lt"/>
              </a:rPr>
              <a:t>eep yourself on mute at all times unless contributing to the discussion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GB" sz="1800" b="1" dirty="0">
              <a:latin typeface="+mn-lt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b="1" dirty="0">
                <a:latin typeface="+mn-lt"/>
              </a:rPr>
              <a:t>Utilise the chat function which will be monitored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>
              <a:latin typeface="+mn-lt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b="1" dirty="0">
                <a:latin typeface="+mn-lt"/>
              </a:rPr>
              <a:t>Please use the ‘hands up’ function to contribute to the discussion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>
              <a:latin typeface="+mn-lt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b="1" dirty="0">
                <a:latin typeface="+mn-lt"/>
              </a:rPr>
              <a:t>We will be recording this session.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+mn-lt"/>
            </a:endParaRPr>
          </a:p>
        </p:txBody>
      </p:sp>
      <p:sp>
        <p:nvSpPr>
          <p:cNvPr id="5124" name="Footer Placeholder 3">
            <a:extLst>
              <a:ext uri="{FF2B5EF4-FFF2-40B4-BE49-F238E27FC236}">
                <a16:creationId xmlns:a16="http://schemas.microsoft.com/office/drawing/2014/main" id="{C37C7506-AA64-478B-AF5E-149CAFF9EE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schemeClr val="bg1"/>
                </a:solidFill>
              </a:rPr>
              <a:t>V&amp;D Outbreaks – Early Years</a:t>
            </a: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0742F88C-3961-49E9-8E40-C9F960AFC8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7C9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B0B0C6E-39E4-4618-8F31-0988A0E259F9}" type="slidenum">
              <a:rPr lang="en-GB" altLang="en-US" sz="1400" smtClean="0">
                <a:solidFill>
                  <a:schemeClr val="bg1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5126" name="Graphic 6" descr="Mute ringer with solid fill">
            <a:extLst>
              <a:ext uri="{FF2B5EF4-FFF2-40B4-BE49-F238E27FC236}">
                <a16:creationId xmlns:a16="http://schemas.microsoft.com/office/drawing/2014/main" id="{CAE1A5FB-5C1C-4371-AE44-E91226C3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589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Graphic 8" descr="Chat bubble with solid fill">
            <a:extLst>
              <a:ext uri="{FF2B5EF4-FFF2-40B4-BE49-F238E27FC236}">
                <a16:creationId xmlns:a16="http://schemas.microsoft.com/office/drawing/2014/main" id="{6445CFF4-F16A-4887-8748-BCDB40F9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782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Graphic 10" descr="Raised hand with solid fill">
            <a:extLst>
              <a:ext uri="{FF2B5EF4-FFF2-40B4-BE49-F238E27FC236}">
                <a16:creationId xmlns:a16="http://schemas.microsoft.com/office/drawing/2014/main" id="{B5002490-8C77-4F1D-8D9E-076133DB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163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Graphic 12" descr="Video camera outline">
            <a:extLst>
              <a:ext uri="{FF2B5EF4-FFF2-40B4-BE49-F238E27FC236}">
                <a16:creationId xmlns:a16="http://schemas.microsoft.com/office/drawing/2014/main" id="{1FA98586-DB23-4888-BCB9-062065A5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286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E8F8-003F-47F2-B006-96F2B3303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F6582-3ADE-4CE4-8B05-4C4894A7D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82" y="2528658"/>
            <a:ext cx="5987084" cy="39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4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1195-DAF8-45EF-B387-00A66D6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learn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7B586-D96D-4C35-A7D6-C700800B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D&amp;V Causes </a:t>
            </a:r>
          </a:p>
          <a:p>
            <a:r>
              <a:rPr lang="en-GB" dirty="0"/>
              <a:t>Duty of Care - Planning </a:t>
            </a:r>
          </a:p>
          <a:p>
            <a:r>
              <a:rPr lang="en-GB" dirty="0"/>
              <a:t>Duty of Care - Outbreak</a:t>
            </a:r>
          </a:p>
          <a:p>
            <a:r>
              <a:rPr lang="en-GB" dirty="0"/>
              <a:t>What’s an Outbreak of D&amp;V?</a:t>
            </a:r>
          </a:p>
          <a:p>
            <a:r>
              <a:rPr lang="en-GB" dirty="0"/>
              <a:t>Infection Control Measures </a:t>
            </a:r>
          </a:p>
          <a:p>
            <a:r>
              <a:rPr lang="en-GB" dirty="0"/>
              <a:t>Cleaning of a Spillage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F63C4-9330-48A5-8A9E-CA8BA3E61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FB988-D3F6-452C-B6BA-49D46521D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3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4478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4F24-9FE4-49D3-869F-80425572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Vomiting &amp; Diarrhoea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C4BF-6DA4-44E0-8118-FE5D6E61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Diarrhoea and/or Vomiting </a:t>
            </a:r>
            <a:r>
              <a:rPr lang="en-GB" dirty="0">
                <a:solidFill>
                  <a:srgbClr val="C00000"/>
                </a:solidFill>
              </a:rPr>
              <a:t>(D&amp;V)</a:t>
            </a:r>
            <a:r>
              <a:rPr lang="en-GB" dirty="0"/>
              <a:t> can be caused by infectious or non-infectious agents; however, all cases of gastroenteritis or D&amp;V should be regarded as infectious unless good evidence suggests otherwise. </a:t>
            </a:r>
          </a:p>
          <a:p>
            <a:r>
              <a:rPr lang="en-GB" dirty="0"/>
              <a:t>Norovirus  (also called stomach flu or winter vomiting disease) is probably the most common cause of D&amp;V outbreaks and therefore will be discussed in more detail in this presentation.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6A3E8-BBAC-4C7F-9C43-2935AA679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2E0A8-5ADC-4E0B-9662-B716940A3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4</a:t>
            </a:fld>
            <a:endParaRPr lang="en-GB" sz="1400" dirty="0"/>
          </a:p>
        </p:txBody>
      </p:sp>
      <p:pic>
        <p:nvPicPr>
          <p:cNvPr id="6" name="Picture 2" descr="Related image">
            <a:hlinkClick r:id="rId2"/>
            <a:extLst>
              <a:ext uri="{FF2B5EF4-FFF2-40B4-BE49-F238E27FC236}">
                <a16:creationId xmlns:a16="http://schemas.microsoft.com/office/drawing/2014/main" id="{C1828895-C1D5-45EE-81E6-77433DC11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/>
          <a:stretch/>
        </p:blipFill>
        <p:spPr bwMode="auto">
          <a:xfrm>
            <a:off x="8179487" y="3962401"/>
            <a:ext cx="3120572" cy="21637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5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9264-139D-4F5E-BC48-7081F5FE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is Norovirus?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D900-AD11-4602-B72D-07A3E3FC3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group of viruses with many strains;</a:t>
            </a:r>
          </a:p>
          <a:p>
            <a:r>
              <a:rPr lang="en-GB" dirty="0"/>
              <a:t>Extremely contagious;</a:t>
            </a:r>
          </a:p>
          <a:p>
            <a:r>
              <a:rPr lang="en-GB" dirty="0"/>
              <a:t>Spread through person-to-person contact with an infected person or by touching infected surfaces such as door, toilet and toys etc. </a:t>
            </a:r>
          </a:p>
          <a:p>
            <a:r>
              <a:rPr lang="en-GB" dirty="0"/>
              <a:t>Norovirus can survive on surfaces for up to </a:t>
            </a:r>
            <a:r>
              <a:rPr lang="en-GB" dirty="0">
                <a:solidFill>
                  <a:srgbClr val="C00000"/>
                </a:solidFill>
              </a:rPr>
              <a:t>two weeks</a:t>
            </a:r>
            <a:r>
              <a:rPr lang="en-GB" dirty="0"/>
              <a:t>. </a:t>
            </a:r>
          </a:p>
          <a:p>
            <a:r>
              <a:rPr lang="en-GB" dirty="0"/>
              <a:t>Excretion of virus in faeces begins a few hours before the onset of symptoms and can continue for up to 7-10 days </a:t>
            </a:r>
            <a:r>
              <a:rPr lang="en-GB" dirty="0">
                <a:solidFill>
                  <a:srgbClr val="C00000"/>
                </a:solidFill>
              </a:rPr>
              <a:t>with maximum shedding occurring 24-72 hours after exposure. </a:t>
            </a:r>
          </a:p>
          <a:p>
            <a:r>
              <a:rPr lang="en-GB" dirty="0"/>
              <a:t>An individual must stay away from </a:t>
            </a:r>
            <a:r>
              <a:rPr lang="en-GB" dirty="0">
                <a:solidFill>
                  <a:srgbClr val="C00000"/>
                </a:solidFill>
              </a:rPr>
              <a:t>setting 48 hours free </a:t>
            </a:r>
            <a:r>
              <a:rPr lang="en-GB" dirty="0"/>
              <a:t>of V&amp;D and is well enough to return to setting.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9938A-2643-4499-8BE3-9CB8076EA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8A728-4B2E-4626-A81F-00184590BC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5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6093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FE84-7412-41A8-A8EE-C3170307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dirty="0"/>
              <a:t>What is Escherichia coli O157:H7- </a:t>
            </a:r>
            <a:r>
              <a:rPr lang="en-GB" sz="3400" dirty="0"/>
              <a:t>STEC?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A0FC-5AE4-4A61-BFE8-81F3F4CCC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Young children are most likely to be infected and become </a:t>
            </a:r>
            <a:r>
              <a:rPr lang="en-GB" dirty="0">
                <a:solidFill>
                  <a:srgbClr val="C00000"/>
                </a:solidFill>
              </a:rPr>
              <a:t>seriously ill</a:t>
            </a:r>
            <a:r>
              <a:rPr lang="en-GB" dirty="0"/>
              <a:t>, and transmit to others</a:t>
            </a:r>
          </a:p>
          <a:p>
            <a:r>
              <a:rPr lang="en-GB" dirty="0"/>
              <a:t>About </a:t>
            </a:r>
            <a:r>
              <a:rPr lang="en-GB" dirty="0">
                <a:solidFill>
                  <a:srgbClr val="C00000"/>
                </a:solidFill>
              </a:rPr>
              <a:t>5 to 10% </a:t>
            </a:r>
            <a:r>
              <a:rPr lang="en-GB" dirty="0"/>
              <a:t>of people with STEC infection develop a potentially life-threatening complication known as haemolytic uremic syndrome </a:t>
            </a:r>
            <a:r>
              <a:rPr lang="en-GB" dirty="0">
                <a:solidFill>
                  <a:srgbClr val="C00000"/>
                </a:solidFill>
              </a:rPr>
              <a:t>(HUS). </a:t>
            </a:r>
          </a:p>
          <a:p>
            <a:r>
              <a:rPr lang="en-GB" dirty="0"/>
              <a:t>Cause diarrhoea (</a:t>
            </a:r>
            <a:r>
              <a:rPr lang="en-GB" dirty="0">
                <a:solidFill>
                  <a:srgbClr val="C00000"/>
                </a:solidFill>
              </a:rPr>
              <a:t>often bloody</a:t>
            </a:r>
            <a:r>
              <a:rPr lang="en-GB" dirty="0"/>
              <a:t>), and vomiting</a:t>
            </a:r>
          </a:p>
          <a:p>
            <a:r>
              <a:rPr lang="en-GB" dirty="0"/>
              <a:t>Lead to hospital admission</a:t>
            </a:r>
          </a:p>
          <a:p>
            <a:r>
              <a:rPr lang="en-GB" dirty="0">
                <a:solidFill>
                  <a:srgbClr val="C00000"/>
                </a:solidFill>
              </a:rPr>
              <a:t>Shedding</a:t>
            </a:r>
            <a:r>
              <a:rPr lang="en-GB" dirty="0"/>
              <a:t> of STEC in young children can be prolonged – can be anything up to 5-6 weeks in very cases</a:t>
            </a:r>
          </a:p>
          <a:p>
            <a:r>
              <a:rPr lang="en-GB" dirty="0"/>
              <a:t>Cases and contacts require </a:t>
            </a:r>
            <a:r>
              <a:rPr lang="en-GB" dirty="0">
                <a:solidFill>
                  <a:srgbClr val="C00000"/>
                </a:solidFill>
              </a:rPr>
              <a:t>potting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232AB-0C9E-48AD-AF7C-3D3B3043A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C82A9-56D0-4C5D-B158-15EF8AA5D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6</a:t>
            </a:fld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7C1EF-1E57-41B8-9E62-B40795F54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87" y="4734943"/>
            <a:ext cx="2185738" cy="15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1C57-B0C1-4313-BCEB-39DCDB65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Duty of Care- Planning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872AA-9501-499A-BCA5-036D1E62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Headteacher/Manager is responsible for ensuring the following: </a:t>
            </a:r>
          </a:p>
          <a:p>
            <a:r>
              <a:rPr lang="en-GB" dirty="0">
                <a:solidFill>
                  <a:srgbClr val="C00000"/>
                </a:solidFill>
              </a:rPr>
              <a:t>Planning checklist </a:t>
            </a:r>
            <a:r>
              <a:rPr lang="en-GB" dirty="0"/>
              <a:t>for norovirus season using the actions to prepare for norovirus season.</a:t>
            </a:r>
          </a:p>
          <a:p>
            <a:r>
              <a:rPr lang="en-GB" dirty="0"/>
              <a:t>Comprehensive cleaning contract include daily, weekly and periodic cleaning schedules, based on national guidance.</a:t>
            </a:r>
          </a:p>
          <a:p>
            <a:r>
              <a:rPr lang="en-GB" dirty="0"/>
              <a:t>All staff are aware and </a:t>
            </a:r>
            <a:r>
              <a:rPr lang="en-GB" dirty="0">
                <a:solidFill>
                  <a:srgbClr val="C00000"/>
                </a:solidFill>
              </a:rPr>
              <a:t>comply</a:t>
            </a:r>
            <a:r>
              <a:rPr lang="en-GB" dirty="0"/>
              <a:t> </a:t>
            </a:r>
          </a:p>
          <a:p>
            <a:pPr lvl="0"/>
            <a:r>
              <a:rPr lang="en-GB" dirty="0">
                <a:solidFill>
                  <a:srgbClr val="C00000"/>
                </a:solidFill>
              </a:rPr>
              <a:t>IPC measures </a:t>
            </a:r>
            <a:r>
              <a:rPr lang="en-GB" dirty="0"/>
              <a:t>in place- effective hand hygiene, enhanced cleaning and prompt exclusion  of cases to minimise onward transmission.</a:t>
            </a:r>
          </a:p>
          <a:p>
            <a:r>
              <a:rPr lang="en-GB" dirty="0">
                <a:solidFill>
                  <a:srgbClr val="C00000"/>
                </a:solidFill>
              </a:rPr>
              <a:t>Spillage Kit </a:t>
            </a:r>
            <a:r>
              <a:rPr lang="en-GB" dirty="0"/>
              <a:t>- ensuring that adequate supplies of equipment, particularly consumables (for example – gloves, paper hand towels, liquid soap) are provided for all staff and children.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73CCA-45D3-4481-9380-EDFFC24F1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25F9-EF0C-4AF7-9394-EBA5851C3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7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7244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587E-0A81-4819-A7A9-6E449605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Planning checklist for norovirus season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7F03-3FFB-4F41-8697-8F7501AB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Actions to prepare for norovirus season 	</a:t>
            </a:r>
            <a:endParaRPr lang="en-GB" b="1" dirty="0"/>
          </a:p>
          <a:p>
            <a:r>
              <a:rPr lang="en-GB" b="1" dirty="0"/>
              <a:t>Infection control precautions</a:t>
            </a:r>
            <a:endParaRPr lang="en-GB" dirty="0"/>
          </a:p>
          <a:p>
            <a:r>
              <a:rPr lang="en-GB" b="1" dirty="0"/>
              <a:t>Reporting to the local health protection team </a:t>
            </a:r>
            <a:endParaRPr lang="en-GB" dirty="0"/>
          </a:p>
          <a:p>
            <a:r>
              <a:rPr lang="en-GB" b="1" dirty="0"/>
              <a:t>Diarrhoea and/or vomiting outbreak control measures 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CE3FC-0E9E-4381-907B-B990FE426A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D94EF-E2E0-476F-ACE8-FA734C771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8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641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6F73-C25D-4C75-8E92-8B35CC54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Duty of Care- during an outbreak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E1CC8-CFF4-44A7-A10E-36C8C036D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Prompt </a:t>
            </a:r>
            <a:r>
              <a:rPr lang="en-GB" dirty="0"/>
              <a:t>notification of cases to HPT/LA </a:t>
            </a:r>
          </a:p>
          <a:p>
            <a:pPr lvl="0"/>
            <a:r>
              <a:rPr lang="en-GB" dirty="0"/>
              <a:t>High standards of </a:t>
            </a:r>
            <a:r>
              <a:rPr lang="en-GB" dirty="0">
                <a:solidFill>
                  <a:srgbClr val="C00000"/>
                </a:solidFill>
              </a:rPr>
              <a:t>record-keeping</a:t>
            </a:r>
            <a:r>
              <a:rPr lang="en-GB" dirty="0"/>
              <a:t>.</a:t>
            </a:r>
          </a:p>
          <a:p>
            <a:r>
              <a:rPr lang="en-GB" dirty="0"/>
              <a:t>Excluded/isolated until 48 hours </a:t>
            </a:r>
            <a:r>
              <a:rPr lang="en-GB" dirty="0">
                <a:solidFill>
                  <a:srgbClr val="C00000"/>
                </a:solidFill>
              </a:rPr>
              <a:t>after</a:t>
            </a:r>
            <a:r>
              <a:rPr lang="en-GB" b="1" dirty="0"/>
              <a:t> </a:t>
            </a:r>
            <a:r>
              <a:rPr lang="en-GB" dirty="0"/>
              <a:t>normal bowel habits have returned and any vomiting has stopped – the </a:t>
            </a:r>
            <a:r>
              <a:rPr lang="en-GB" b="1" dirty="0"/>
              <a:t>‘</a:t>
            </a:r>
            <a:r>
              <a:rPr lang="en-GB" dirty="0">
                <a:solidFill>
                  <a:srgbClr val="C00000"/>
                </a:solidFill>
              </a:rPr>
              <a:t>48-hour rule</a:t>
            </a:r>
            <a:r>
              <a:rPr lang="en-GB" b="1" dirty="0"/>
              <a:t>’</a:t>
            </a:r>
            <a:r>
              <a:rPr lang="en-GB" dirty="0"/>
              <a:t>. </a:t>
            </a:r>
          </a:p>
          <a:p>
            <a:r>
              <a:rPr lang="en-GB" dirty="0"/>
              <a:t>Communication- all staff, parents and visitors to the childcare setting should be advised about the outbreak	</a:t>
            </a:r>
          </a:p>
          <a:p>
            <a:r>
              <a:rPr lang="en-GB" dirty="0"/>
              <a:t>Cleaning and disinfection </a:t>
            </a:r>
          </a:p>
          <a:p>
            <a:r>
              <a:rPr lang="en-GB" dirty="0"/>
              <a:t>Declare an </a:t>
            </a:r>
            <a:r>
              <a:rPr lang="en-GB" dirty="0">
                <a:solidFill>
                  <a:srgbClr val="C00000"/>
                </a:solidFill>
              </a:rPr>
              <a:t>outbreak over- </a:t>
            </a:r>
            <a:r>
              <a:rPr lang="en-GB" dirty="0"/>
              <a:t>48 hours since the resolution of symptoms in the last known case AND AT LEAST 72 hours after the initial onset of symptoms in the last new case. </a:t>
            </a:r>
          </a:p>
          <a:p>
            <a:r>
              <a:rPr lang="en-GB" dirty="0"/>
              <a:t>Deep/terminal cleaning after the outbreak.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A2ECF-EF18-44DB-B594-D7A47F4B9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V&amp;D Outbreaks – Early Years</a:t>
            </a:r>
            <a:endParaRPr lang="en-GB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02105-69B6-4594-A69F-466CEC13A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9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3106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HSA Presentation template 16-9.potx" id="{FCCDE917-761C-8D46-810E-9C486E1425E5}" vid="{0BBDD5EF-1167-7B45-8C70-F265FAF40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ukhsa-presentation-template-1</Template>
  <TotalTime>7047</TotalTime>
  <Words>1288</Words>
  <Application>Microsoft Office PowerPoint</Application>
  <PresentationFormat>Widescreen</PresentationFormat>
  <Paragraphs>145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D&amp;V Outbreak Management  Early Years Settings </vt:lpstr>
      <vt:lpstr>Webinar Tips </vt:lpstr>
      <vt:lpstr>You will learn …..</vt:lpstr>
      <vt:lpstr>Vomiting &amp; Diarrhoea </vt:lpstr>
      <vt:lpstr>What is Norovirus? </vt:lpstr>
      <vt:lpstr>What is Escherichia coli O157:H7- STEC?</vt:lpstr>
      <vt:lpstr>Duty of Care- Planning  </vt:lpstr>
      <vt:lpstr>Planning checklist for norovirus season  </vt:lpstr>
      <vt:lpstr>Duty of Care- during an outbreak  </vt:lpstr>
      <vt:lpstr>What is an Outbreak? </vt:lpstr>
      <vt:lpstr>End of an Outbreak  </vt:lpstr>
      <vt:lpstr>Infection Prevention (IPC) Control Measures  </vt:lpstr>
      <vt:lpstr>IPC Measures </vt:lpstr>
      <vt:lpstr>Management of Body Fluids Spillage Guidance </vt:lpstr>
      <vt:lpstr>Guidance on Cleaning </vt:lpstr>
      <vt:lpstr>Guidance on Cleaning</vt:lpstr>
      <vt:lpstr>Personal Protective Equipment (PPE) </vt:lpstr>
      <vt:lpstr>Cleaning &amp; Disinfecting</vt:lpstr>
      <vt:lpstr>Main Messages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Ghiassee</dc:creator>
  <cp:lastModifiedBy>Maha.O Saeed</cp:lastModifiedBy>
  <cp:revision>161</cp:revision>
  <cp:lastPrinted>2021-08-09T14:01:33Z</cp:lastPrinted>
  <dcterms:created xsi:type="dcterms:W3CDTF">2021-10-20T08:25:04Z</dcterms:created>
  <dcterms:modified xsi:type="dcterms:W3CDTF">2022-02-02T16:40:58Z</dcterms:modified>
</cp:coreProperties>
</file>