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sldIdLst>
    <p:sldId id="260" r:id="rId5"/>
    <p:sldId id="257" r:id="rId6"/>
    <p:sldId id="258" r:id="rId7"/>
    <p:sldId id="259" r:id="rId8"/>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12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US"/>
              <a:t>Click to edit Master title style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2D8C3E-3FA7-4E8B-ADA7-78E434E9A51E}"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FEF1D8-9115-4A56-81E6-EEAF584C6EAB}" type="slidenum">
              <a:rPr lang="en-GB" smtClean="0"/>
              <a:t>‹#›</a:t>
            </a:fld>
            <a:endParaRPr lang="en-GB"/>
          </a:p>
        </p:txBody>
      </p:sp>
    </p:spTree>
    <p:extLst>
      <p:ext uri="{BB962C8B-B14F-4D97-AF65-F5344CB8AC3E}">
        <p14:creationId xmlns:p14="http://schemas.microsoft.com/office/powerpoint/2010/main" val="119404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D8C3E-3FA7-4E8B-ADA7-78E434E9A51E}"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FEF1D8-9115-4A56-81E6-EEAF584C6EAB}" type="slidenum">
              <a:rPr lang="en-GB" smtClean="0"/>
              <a:t>‹#›</a:t>
            </a:fld>
            <a:endParaRPr lang="en-GB"/>
          </a:p>
        </p:txBody>
      </p:sp>
    </p:spTree>
    <p:extLst>
      <p:ext uri="{BB962C8B-B14F-4D97-AF65-F5344CB8AC3E}">
        <p14:creationId xmlns:p14="http://schemas.microsoft.com/office/powerpoint/2010/main" val="1003739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D8C3E-3FA7-4E8B-ADA7-78E434E9A51E}"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FEF1D8-9115-4A56-81E6-EEAF584C6EAB}" type="slidenum">
              <a:rPr lang="en-GB" smtClean="0"/>
              <a:t>‹#›</a:t>
            </a:fld>
            <a:endParaRPr lang="en-GB"/>
          </a:p>
        </p:txBody>
      </p:sp>
    </p:spTree>
    <p:extLst>
      <p:ext uri="{BB962C8B-B14F-4D97-AF65-F5344CB8AC3E}">
        <p14:creationId xmlns:p14="http://schemas.microsoft.com/office/powerpoint/2010/main" val="276386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35062" y="2012414"/>
            <a:ext cx="9221689"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D8C3E-3FA7-4E8B-ADA7-78E434E9A51E}"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FEF1D8-9115-4A56-81E6-EEAF584C6EAB}" type="slidenum">
              <a:rPr lang="en-GB" smtClean="0"/>
              <a:t>‹#›</a:t>
            </a:fld>
            <a:endParaRPr lang="en-GB"/>
          </a:p>
        </p:txBody>
      </p:sp>
      <p:pic>
        <p:nvPicPr>
          <p:cNvPr id="7" name="Picture 3" descr="2433572">
            <a:extLst>
              <a:ext uri="{FF2B5EF4-FFF2-40B4-BE49-F238E27FC236}">
                <a16:creationId xmlns:a16="http://schemas.microsoft.com/office/drawing/2014/main" id="{C60AD1CB-F6E5-4709-8728-BAB6495882E3}"/>
              </a:ext>
            </a:extLst>
          </p:cNvPr>
          <p:cNvPicPr>
            <a:picLocks noChangeAspect="1" noChangeArrowheads="1"/>
          </p:cNvPicPr>
          <p:nvPr userDrawn="1"/>
        </p:nvPicPr>
        <p:blipFill>
          <a:blip r:embed="rId2">
            <a:clrChange>
              <a:clrFrom>
                <a:srgbClr val="F4F4F2"/>
              </a:clrFrom>
              <a:clrTo>
                <a:srgbClr val="F4F4F2">
                  <a:alpha val="0"/>
                </a:srgbClr>
              </a:clrTo>
            </a:clrChange>
            <a:alphaModFix amt="50000"/>
            <a:extLst>
              <a:ext uri="{28A0092B-C50C-407E-A947-70E740481C1C}">
                <a14:useLocalDpi xmlns:a14="http://schemas.microsoft.com/office/drawing/2010/main" val="0"/>
              </a:ext>
            </a:extLst>
          </a:blip>
          <a:srcRect/>
          <a:stretch>
            <a:fillRect/>
          </a:stretch>
        </p:blipFill>
        <p:spPr bwMode="auto">
          <a:xfrm rot="10800000" flipH="1" flipV="1">
            <a:off x="-1944913" y="0"/>
            <a:ext cx="12636726" cy="75803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72170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US"/>
              <a:t>Click to edit Master title style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2D8C3E-3FA7-4E8B-ADA7-78E434E9A51E}"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FEF1D8-9115-4A56-81E6-EEAF584C6EAB}" type="slidenum">
              <a:rPr lang="en-GB" smtClean="0"/>
              <a:t>‹#›</a:t>
            </a:fld>
            <a:endParaRPr lang="en-GB"/>
          </a:p>
        </p:txBody>
      </p:sp>
    </p:spTree>
    <p:extLst>
      <p:ext uri="{BB962C8B-B14F-4D97-AF65-F5344CB8AC3E}">
        <p14:creationId xmlns:p14="http://schemas.microsoft.com/office/powerpoint/2010/main" val="177718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D8C3E-3FA7-4E8B-ADA7-78E434E9A51E}"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FEF1D8-9115-4A56-81E6-EEAF584C6EAB}" type="slidenum">
              <a:rPr lang="en-GB" smtClean="0"/>
              <a:t>‹#›</a:t>
            </a:fld>
            <a:endParaRPr lang="en-GB"/>
          </a:p>
        </p:txBody>
      </p:sp>
    </p:spTree>
    <p:extLst>
      <p:ext uri="{BB962C8B-B14F-4D97-AF65-F5344CB8AC3E}">
        <p14:creationId xmlns:p14="http://schemas.microsoft.com/office/powerpoint/2010/main" val="159709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2D8C3E-3FA7-4E8B-ADA7-78E434E9A51E}" type="datetimeFigureOut">
              <a:rPr lang="en-GB" smtClean="0"/>
              <a:t>20/05/2020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FEF1D8-9115-4A56-81E6-EEAF584C6EAB}" type="slidenum">
              <a:rPr lang="en-GB" smtClean="0"/>
              <a:t>‹#›</a:t>
            </a:fld>
            <a:endParaRPr lang="en-GB"/>
          </a:p>
        </p:txBody>
      </p:sp>
    </p:spTree>
    <p:extLst>
      <p:ext uri="{BB962C8B-B14F-4D97-AF65-F5344CB8AC3E}">
        <p14:creationId xmlns:p14="http://schemas.microsoft.com/office/powerpoint/2010/main" val="62415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2D8C3E-3FA7-4E8B-ADA7-78E434E9A51E}" type="datetimeFigureOut">
              <a:rPr lang="en-GB" smtClean="0"/>
              <a:t>20/05/2020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FEF1D8-9115-4A56-81E6-EEAF584C6EAB}" type="slidenum">
              <a:rPr lang="en-GB" smtClean="0"/>
              <a:t>‹#›</a:t>
            </a:fld>
            <a:endParaRPr lang="en-GB"/>
          </a:p>
        </p:txBody>
      </p:sp>
    </p:spTree>
    <p:extLst>
      <p:ext uri="{BB962C8B-B14F-4D97-AF65-F5344CB8AC3E}">
        <p14:creationId xmlns:p14="http://schemas.microsoft.com/office/powerpoint/2010/main" val="189708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D8C3E-3FA7-4E8B-ADA7-78E434E9A51E}" type="datetimeFigureOut">
              <a:rPr lang="en-GB" smtClean="0"/>
              <a:t>20/05/2020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FEF1D8-9115-4A56-81E6-EEAF584C6EAB}" type="slidenum">
              <a:rPr lang="en-GB" smtClean="0"/>
              <a:t>‹#›</a:t>
            </a:fld>
            <a:endParaRPr lang="en-GB"/>
          </a:p>
        </p:txBody>
      </p:sp>
    </p:spTree>
    <p:extLst>
      <p:ext uri="{BB962C8B-B14F-4D97-AF65-F5344CB8AC3E}">
        <p14:creationId xmlns:p14="http://schemas.microsoft.com/office/powerpoint/2010/main" val="210368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562D8C3E-3FA7-4E8B-ADA7-78E434E9A51E}"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FEF1D8-9115-4A56-81E6-EEAF584C6EAB}" type="slidenum">
              <a:rPr lang="en-GB" smtClean="0"/>
              <a:t>‹#›</a:t>
            </a:fld>
            <a:endParaRPr lang="en-GB"/>
          </a:p>
        </p:txBody>
      </p:sp>
    </p:spTree>
    <p:extLst>
      <p:ext uri="{BB962C8B-B14F-4D97-AF65-F5344CB8AC3E}">
        <p14:creationId xmlns:p14="http://schemas.microsoft.com/office/powerpoint/2010/main" val="178571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562D8C3E-3FA7-4E8B-ADA7-78E434E9A51E}"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FEF1D8-9115-4A56-81E6-EEAF584C6EAB}" type="slidenum">
              <a:rPr lang="en-GB" smtClean="0"/>
              <a:t>‹#›</a:t>
            </a:fld>
            <a:endParaRPr lang="en-GB"/>
          </a:p>
        </p:txBody>
      </p:sp>
    </p:spTree>
    <p:extLst>
      <p:ext uri="{BB962C8B-B14F-4D97-AF65-F5344CB8AC3E}">
        <p14:creationId xmlns:p14="http://schemas.microsoft.com/office/powerpoint/2010/main" val="24300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62D8C3E-3FA7-4E8B-ADA7-78E434E9A51E}" type="datetimeFigureOut">
              <a:rPr lang="en-GB" smtClean="0"/>
              <a:t>20/05/2020</a:t>
            </a:fld>
            <a:endParaRPr lang="en-GB"/>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2BFEF1D8-9115-4A56-81E6-EEAF584C6EAB}" type="slidenum">
              <a:rPr lang="en-GB" smtClean="0"/>
              <a:t>‹#›</a:t>
            </a:fld>
            <a:endParaRPr lang="en-GB"/>
          </a:p>
        </p:txBody>
      </p:sp>
    </p:spTree>
    <p:extLst>
      <p:ext uri="{BB962C8B-B14F-4D97-AF65-F5344CB8AC3E}">
        <p14:creationId xmlns:p14="http://schemas.microsoft.com/office/powerpoint/2010/main" val="1861884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3.jpg"/><Relationship Id="rId21" Type="http://schemas.openxmlformats.org/officeDocument/2006/relationships/image" Target="../media/image18.JPG"/><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png"/><Relationship Id="rId2" Type="http://schemas.openxmlformats.org/officeDocument/2006/relationships/image" Target="../media/image2.jpg"/><Relationship Id="rId16" Type="http://schemas.openxmlformats.org/officeDocument/2006/relationships/image" Target="../media/image14.svg"/><Relationship Id="rId20" Type="http://schemas.openxmlformats.org/officeDocument/2006/relationships/hyperlink" Target="https://commons.wikimedia.org/wiki/File:Star_with_shadow.svg" TargetMode="External"/><Relationship Id="rId1" Type="http://schemas.openxmlformats.org/officeDocument/2006/relationships/slideLayout" Target="../slideLayouts/slideLayout2.xml"/><Relationship Id="rId6" Type="http://schemas.openxmlformats.org/officeDocument/2006/relationships/hyperlink" Target="http://mathinyourfeet.blogspot.com/2012/03/channelling-tana-hoban-juxtaposition.html?utm_source=feedburner&amp;utm_medium=email&amp;utm_campaign=Feed%3A+blogspot%2FKYQsZ+%28The+Map+is+Not+the+Territory%29" TargetMode="External"/><Relationship Id="rId11" Type="http://schemas.openxmlformats.org/officeDocument/2006/relationships/image" Target="../media/image9.png"/><Relationship Id="rId5" Type="http://schemas.openxmlformats.org/officeDocument/2006/relationships/image" Target="../media/image4.JP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hyperlink" Target="https://tpenguinltg.wordpress.com/2014/10/23/advanced-finger-counting/" TargetMode="External"/><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hyperlink" Target="https://fr.wikipedia.org/wiki/Mat%C3%A9riel_de_manipulat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jpg"/><Relationship Id="rId7"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7.jpeg"/><Relationship Id="rId5" Type="http://schemas.openxmlformats.org/officeDocument/2006/relationships/image" Target="../media/image7.png"/><Relationship Id="rId10" Type="http://schemas.openxmlformats.org/officeDocument/2006/relationships/image" Target="../media/image26.jpg"/><Relationship Id="rId4" Type="http://schemas.openxmlformats.org/officeDocument/2006/relationships/image" Target="../media/image6.jpeg"/><Relationship Id="rId9" Type="http://schemas.openxmlformats.org/officeDocument/2006/relationships/image" Target="../media/image25.jpg"/></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6.jpeg"/><Relationship Id="rId7"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15CA6CBD-0E36-4A5E-AB2C-85EA2D760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794620" y="24191"/>
            <a:ext cx="3027144" cy="2270358"/>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7">
            <a:extLst>
              <a:ext uri="{FF2B5EF4-FFF2-40B4-BE49-F238E27FC236}">
                <a16:creationId xmlns:a16="http://schemas.microsoft.com/office/drawing/2014/main" id="{2D0FFC96-3ACC-4E04-A8BC-4F259872AD5D}"/>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966430" y="1357921"/>
            <a:ext cx="3071867" cy="941287"/>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76200" algn="ctr">
                <a:solidFill>
                  <a:srgbClr val="001B9B"/>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9">
            <a:extLst>
              <a:ext uri="{FF2B5EF4-FFF2-40B4-BE49-F238E27FC236}">
                <a16:creationId xmlns:a16="http://schemas.microsoft.com/office/drawing/2014/main" id="{A173D0A6-CD22-40FB-A440-FBD6CFF0B1CD}"/>
              </a:ext>
            </a:extLst>
          </p:cNvPr>
          <p:cNvPicPr>
            <a:picLocks noChangeAspect="1" noChangeArrowheads="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bwMode="auto">
          <a:xfrm>
            <a:off x="7906702" y="5519262"/>
            <a:ext cx="2758303" cy="2068727"/>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descr="Learning Together Logo">
            <a:extLst>
              <a:ext uri="{FF2B5EF4-FFF2-40B4-BE49-F238E27FC236}">
                <a16:creationId xmlns:a16="http://schemas.microsoft.com/office/drawing/2014/main" id="{4B05EC50-244A-403D-AA2D-843E6E6AF7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2639" b="-2617"/>
          <a:stretch>
            <a:fillRect/>
          </a:stretch>
        </p:blipFill>
        <p:spPr bwMode="auto">
          <a:xfrm rot="21264988">
            <a:off x="102094" y="16043"/>
            <a:ext cx="4278277" cy="149768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 Box 5">
            <a:extLst>
              <a:ext uri="{FF2B5EF4-FFF2-40B4-BE49-F238E27FC236}">
                <a16:creationId xmlns:a16="http://schemas.microsoft.com/office/drawing/2014/main" id="{E038C203-EABC-4BF9-9A5A-741464CF7BE9}"/>
              </a:ext>
            </a:extLst>
          </p:cNvPr>
          <p:cNvSpPr txBox="1">
            <a:spLocks noChangeArrowheads="1"/>
          </p:cNvSpPr>
          <p:nvPr/>
        </p:nvSpPr>
        <p:spPr bwMode="auto">
          <a:xfrm>
            <a:off x="18920" y="2316774"/>
            <a:ext cx="10724243" cy="19042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a:r>
              <a:rPr lang="en-GB" sz="2200" b="1" dirty="0">
                <a:latin typeface="Cavolini" panose="03000502040302020204" pitchFamily="66" charset="0"/>
                <a:cs typeface="Cavolini" panose="03000502040302020204" pitchFamily="66" charset="0"/>
              </a:rPr>
              <a:t> This week we are Counting, Finding Shapes and Measuring Together!</a:t>
            </a:r>
            <a:endParaRPr lang="en-GB" sz="2200" dirty="0">
              <a:latin typeface="Cavolini" panose="03000502040302020204" pitchFamily="66" charset="0"/>
              <a:cs typeface="Cavolini" panose="03000502040302020204" pitchFamily="66" charset="0"/>
            </a:endParaRPr>
          </a:p>
          <a:p>
            <a:pPr algn="ctr"/>
            <a:r>
              <a:rPr lang="en-GB" sz="1900" dirty="0">
                <a:latin typeface="Cavolini" panose="03000502040302020204" pitchFamily="66" charset="0"/>
                <a:cs typeface="Cavolini" panose="03000502040302020204" pitchFamily="66" charset="0"/>
              </a:rPr>
              <a:t>Counting, Finding Shapes and Measuring Together is about developing skills such as problem solving, understanding and using shapes and measures.</a:t>
            </a:r>
            <a:endParaRPr lang="en-GB" sz="1900" dirty="0"/>
          </a:p>
        </p:txBody>
      </p:sp>
      <p:pic>
        <p:nvPicPr>
          <p:cNvPr id="10" name="Picture 5" descr="Image may contain: text">
            <a:extLst>
              <a:ext uri="{FF2B5EF4-FFF2-40B4-BE49-F238E27FC236}">
                <a16:creationId xmlns:a16="http://schemas.microsoft.com/office/drawing/2014/main" id="{B16A79F3-B707-4CAE-B1B8-472B9F15EE3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902" y="6472573"/>
            <a:ext cx="105092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Picture 3" descr="Image result for waltham forest logo">
            <a:extLst>
              <a:ext uri="{FF2B5EF4-FFF2-40B4-BE49-F238E27FC236}">
                <a16:creationId xmlns:a16="http://schemas.microsoft.com/office/drawing/2014/main" id="{D88D3E2A-37BF-4EB9-89FA-951C8AEB51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128" y="6617377"/>
            <a:ext cx="1504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 name="Picture 8" descr="Instagram_AppIcon_Aug2017">
            <a:extLst>
              <a:ext uri="{FF2B5EF4-FFF2-40B4-BE49-F238E27FC236}">
                <a16:creationId xmlns:a16="http://schemas.microsoft.com/office/drawing/2014/main" id="{E8CBB71D-5BF0-4042-91C3-E842DA0838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95540" y="7086586"/>
            <a:ext cx="309563"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9" descr="unnamed">
            <a:extLst>
              <a:ext uri="{FF2B5EF4-FFF2-40B4-BE49-F238E27FC236}">
                <a16:creationId xmlns:a16="http://schemas.microsoft.com/office/drawing/2014/main" id="{75B4E04B-9FA0-4CFA-B74A-D255D1ED7A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8715" y="6750036"/>
            <a:ext cx="309563"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4" name="Text Box 10">
            <a:extLst>
              <a:ext uri="{FF2B5EF4-FFF2-40B4-BE49-F238E27FC236}">
                <a16:creationId xmlns:a16="http://schemas.microsoft.com/office/drawing/2014/main" id="{268F7E22-7E62-46FF-92C8-1566BB2CD4CB}"/>
              </a:ext>
            </a:extLst>
          </p:cNvPr>
          <p:cNvSpPr txBox="1">
            <a:spLocks noChangeArrowheads="1"/>
          </p:cNvSpPr>
          <p:nvPr/>
        </p:nvSpPr>
        <p:spPr bwMode="auto">
          <a:xfrm>
            <a:off x="3527328" y="7081823"/>
            <a:ext cx="1582737" cy="330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rgbClr val="085296"/>
                </a:solidFill>
                <a:effectLst/>
                <a:latin typeface="Cavolini" panose="03000502040302020204" pitchFamily="66" charset="0"/>
              </a:rPr>
              <a:t>chit_chat_pitter_pat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 Box 11">
            <a:extLst>
              <a:ext uri="{FF2B5EF4-FFF2-40B4-BE49-F238E27FC236}">
                <a16:creationId xmlns:a16="http://schemas.microsoft.com/office/drawing/2014/main" id="{38CC9EF1-56BB-49B6-8BD0-3A8EC69E39FD}"/>
              </a:ext>
            </a:extLst>
          </p:cNvPr>
          <p:cNvSpPr txBox="1">
            <a:spLocks noChangeArrowheads="1"/>
          </p:cNvSpPr>
          <p:nvPr/>
        </p:nvSpPr>
        <p:spPr bwMode="auto">
          <a:xfrm>
            <a:off x="3519390" y="6750036"/>
            <a:ext cx="1701800"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rgbClr val="085296"/>
                </a:solidFill>
                <a:effectLst/>
                <a:latin typeface="Cavolini" panose="03000502040302020204" pitchFamily="66" charset="0"/>
              </a:rPr>
              <a:t>chitchatpitterpatLBWF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6" name="Picture 8">
            <a:extLst>
              <a:ext uri="{FF2B5EF4-FFF2-40B4-BE49-F238E27FC236}">
                <a16:creationId xmlns:a16="http://schemas.microsoft.com/office/drawing/2014/main" id="{FA9FFEBD-BB23-43F1-8F85-B848645D1BE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090" r="3027" b="9114"/>
          <a:stretch/>
        </p:blipFill>
        <p:spPr bwMode="auto">
          <a:xfrm>
            <a:off x="5927192" y="5112656"/>
            <a:ext cx="1762645" cy="2350272"/>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7" name="Rectangle 26">
            <a:extLst>
              <a:ext uri="{FF2B5EF4-FFF2-40B4-BE49-F238E27FC236}">
                <a16:creationId xmlns:a16="http://schemas.microsoft.com/office/drawing/2014/main" id="{9B8637E4-BECA-4801-86CF-8103E1BCB65E}"/>
              </a:ext>
            </a:extLst>
          </p:cNvPr>
          <p:cNvSpPr/>
          <p:nvPr/>
        </p:nvSpPr>
        <p:spPr>
          <a:xfrm rot="21289893">
            <a:off x="-36640" y="3677695"/>
            <a:ext cx="1616088" cy="1477328"/>
          </a:xfrm>
          <a:prstGeom prst="rect">
            <a:avLst/>
          </a:prstGeom>
        </p:spPr>
        <p:txBody>
          <a:bodyPr wrap="square">
            <a:spAutoFit/>
          </a:bodyPr>
          <a:lstStyle/>
          <a:p>
            <a:pPr algn="ctr" defTabSz="914400" eaLnBrk="0" fontAlgn="base" hangingPunct="0">
              <a:spcBef>
                <a:spcPct val="0"/>
              </a:spcBef>
              <a:spcAft>
                <a:spcPct val="0"/>
              </a:spcAft>
            </a:pPr>
            <a:r>
              <a:rPr lang="en-GB" b="1" dirty="0">
                <a:solidFill>
                  <a:srgbClr val="000000"/>
                </a:solidFill>
                <a:effectLst>
                  <a:outerShdw blurRad="38100" dist="38100" dir="2700000" algn="tl">
                    <a:srgbClr val="000000">
                      <a:alpha val="43137"/>
                    </a:srgbClr>
                  </a:outerShdw>
                </a:effectLst>
                <a:latin typeface="Cavolini" panose="03000502040302020204" pitchFamily="66" charset="0"/>
              </a:rPr>
              <a:t>Monday</a:t>
            </a:r>
          </a:p>
          <a:p>
            <a:pPr algn="ctr" defTabSz="914400" eaLnBrk="0" fontAlgn="base" hangingPunct="0">
              <a:spcBef>
                <a:spcPct val="0"/>
              </a:spcBef>
              <a:spcAft>
                <a:spcPct val="0"/>
              </a:spcAft>
            </a:pPr>
            <a:r>
              <a:rPr lang="en-GB" dirty="0">
                <a:solidFill>
                  <a:srgbClr val="000000"/>
                </a:solidFill>
                <a:latin typeface="Cavolini" panose="03000502040302020204" pitchFamily="66" charset="0"/>
              </a:rPr>
              <a:t>Measure with me Activity Card</a:t>
            </a:r>
          </a:p>
        </p:txBody>
      </p:sp>
      <p:sp>
        <p:nvSpPr>
          <p:cNvPr id="28" name="Rectangle 27">
            <a:extLst>
              <a:ext uri="{FF2B5EF4-FFF2-40B4-BE49-F238E27FC236}">
                <a16:creationId xmlns:a16="http://schemas.microsoft.com/office/drawing/2014/main" id="{9496CFB8-EF94-4BB4-AF54-872E887D815A}"/>
              </a:ext>
            </a:extLst>
          </p:cNvPr>
          <p:cNvSpPr/>
          <p:nvPr/>
        </p:nvSpPr>
        <p:spPr>
          <a:xfrm flipH="1">
            <a:off x="9124476" y="3784390"/>
            <a:ext cx="1217263" cy="104994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28" descr="df d">
            <a:extLst>
              <a:ext uri="{FF2B5EF4-FFF2-40B4-BE49-F238E27FC236}">
                <a16:creationId xmlns:a16="http://schemas.microsoft.com/office/drawing/2014/main" id="{6768C07A-BEE7-4735-B7A0-36C956A8EA51}"/>
              </a:ext>
              <a:ext uri="{C183D7F6-B498-43B3-948B-1728B52AA6E4}">
                <adec:decorative xmlns:adec="http://schemas.microsoft.com/office/drawing/2017/decorative" val="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00381" y="3087804"/>
            <a:ext cx="2154239" cy="2154239"/>
          </a:xfrm>
          <a:prstGeom prst="rect">
            <a:avLst/>
          </a:prstGeom>
        </p:spPr>
      </p:pic>
      <p:pic>
        <p:nvPicPr>
          <p:cNvPr id="30" name="Graphic 29" descr="Smiling face with solid fill">
            <a:extLst>
              <a:ext uri="{FF2B5EF4-FFF2-40B4-BE49-F238E27FC236}">
                <a16:creationId xmlns:a16="http://schemas.microsoft.com/office/drawing/2014/main" id="{3BCACE73-693B-43AE-84FD-204C3D3EC2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14337" y="3149508"/>
            <a:ext cx="2154240" cy="2154240"/>
          </a:xfrm>
          <a:prstGeom prst="rect">
            <a:avLst/>
          </a:prstGeom>
        </p:spPr>
      </p:pic>
      <p:sp>
        <p:nvSpPr>
          <p:cNvPr id="31" name="Rectangle 30">
            <a:extLst>
              <a:ext uri="{FF2B5EF4-FFF2-40B4-BE49-F238E27FC236}">
                <a16:creationId xmlns:a16="http://schemas.microsoft.com/office/drawing/2014/main" id="{3E9D3B1E-D62D-4C69-B9DA-96E0A04BFC90}"/>
              </a:ext>
            </a:extLst>
          </p:cNvPr>
          <p:cNvSpPr/>
          <p:nvPr/>
        </p:nvSpPr>
        <p:spPr>
          <a:xfrm rot="242015">
            <a:off x="3299246" y="3790073"/>
            <a:ext cx="1942866" cy="1200329"/>
          </a:xfrm>
          <a:prstGeom prst="rect">
            <a:avLst/>
          </a:prstGeom>
        </p:spPr>
        <p:txBody>
          <a:bodyPr wrap="square">
            <a:spAutoFit/>
          </a:bodyPr>
          <a:lstStyle/>
          <a:p>
            <a:pPr algn="ctr" defTabSz="914400" eaLnBrk="0" fontAlgn="base" hangingPunct="0">
              <a:spcBef>
                <a:spcPct val="0"/>
              </a:spcBef>
              <a:spcAft>
                <a:spcPct val="0"/>
              </a:spcAft>
            </a:pPr>
            <a:r>
              <a:rPr lang="en-GB" b="1" dirty="0">
                <a:solidFill>
                  <a:srgbClr val="000000"/>
                </a:solidFill>
                <a:effectLst>
                  <a:outerShdw blurRad="38100" dist="38100" dir="2700000" algn="tl">
                    <a:srgbClr val="000000">
                      <a:alpha val="43137"/>
                    </a:srgbClr>
                  </a:outerShdw>
                </a:effectLst>
                <a:latin typeface="Cavolini" panose="03000502040302020204" pitchFamily="66" charset="0"/>
              </a:rPr>
              <a:t>Wednesday</a:t>
            </a:r>
          </a:p>
          <a:p>
            <a:pPr algn="ctr" defTabSz="914400" eaLnBrk="0" fontAlgn="base" hangingPunct="0">
              <a:spcBef>
                <a:spcPct val="0"/>
              </a:spcBef>
              <a:spcAft>
                <a:spcPct val="0"/>
              </a:spcAft>
            </a:pPr>
            <a:r>
              <a:rPr lang="en-GB" dirty="0">
                <a:solidFill>
                  <a:srgbClr val="000000"/>
                </a:solidFill>
                <a:latin typeface="Cavolini" panose="03000502040302020204" pitchFamily="66" charset="0"/>
              </a:rPr>
              <a:t>Shape Hunt</a:t>
            </a:r>
          </a:p>
          <a:p>
            <a:pPr algn="ctr" defTabSz="914400" eaLnBrk="0" fontAlgn="base" hangingPunct="0">
              <a:spcBef>
                <a:spcPct val="0"/>
              </a:spcBef>
              <a:spcAft>
                <a:spcPct val="0"/>
              </a:spcAft>
            </a:pPr>
            <a:r>
              <a:rPr lang="en-GB" dirty="0">
                <a:solidFill>
                  <a:srgbClr val="000000"/>
                </a:solidFill>
                <a:latin typeface="Cavolini" panose="03000502040302020204" pitchFamily="66" charset="0"/>
              </a:rPr>
              <a:t>Activity </a:t>
            </a:r>
          </a:p>
          <a:p>
            <a:pPr algn="ctr" defTabSz="914400" eaLnBrk="0" fontAlgn="base" hangingPunct="0">
              <a:spcBef>
                <a:spcPct val="0"/>
              </a:spcBef>
              <a:spcAft>
                <a:spcPct val="0"/>
              </a:spcAft>
            </a:pPr>
            <a:r>
              <a:rPr lang="en-GB" dirty="0">
                <a:solidFill>
                  <a:srgbClr val="000000"/>
                </a:solidFill>
                <a:latin typeface="Cavolini" panose="03000502040302020204" pitchFamily="66" charset="0"/>
              </a:rPr>
              <a:t>Card</a:t>
            </a:r>
          </a:p>
        </p:txBody>
      </p:sp>
      <p:sp>
        <p:nvSpPr>
          <p:cNvPr id="32" name="Rectangle 31">
            <a:extLst>
              <a:ext uri="{FF2B5EF4-FFF2-40B4-BE49-F238E27FC236}">
                <a16:creationId xmlns:a16="http://schemas.microsoft.com/office/drawing/2014/main" id="{D19642E4-026B-4888-9678-5087E9116668}"/>
              </a:ext>
            </a:extLst>
          </p:cNvPr>
          <p:cNvSpPr/>
          <p:nvPr/>
        </p:nvSpPr>
        <p:spPr>
          <a:xfrm rot="21168680">
            <a:off x="7181590" y="3595721"/>
            <a:ext cx="1659973" cy="1477328"/>
          </a:xfrm>
          <a:prstGeom prst="rect">
            <a:avLst/>
          </a:prstGeom>
        </p:spPr>
        <p:txBody>
          <a:bodyPr wrap="square">
            <a:spAutoFit/>
          </a:bodyPr>
          <a:lstStyle/>
          <a:p>
            <a:pPr algn="ctr" defTabSz="914400" eaLnBrk="0" fontAlgn="base" hangingPunct="0">
              <a:spcBef>
                <a:spcPct val="0"/>
              </a:spcBef>
              <a:spcAft>
                <a:spcPct val="0"/>
              </a:spcAft>
            </a:pPr>
            <a:r>
              <a:rPr lang="en-GB" b="1" dirty="0">
                <a:solidFill>
                  <a:srgbClr val="000000"/>
                </a:solidFill>
                <a:effectLst>
                  <a:outerShdw blurRad="38100" dist="38100" dir="2700000" algn="tl">
                    <a:srgbClr val="000000">
                      <a:alpha val="43137"/>
                    </a:srgbClr>
                  </a:outerShdw>
                </a:effectLst>
                <a:latin typeface="Cavolini" panose="03000502040302020204" pitchFamily="66" charset="0"/>
              </a:rPr>
              <a:t>Friday</a:t>
            </a:r>
          </a:p>
          <a:p>
            <a:pPr algn="ctr" defTabSz="914400" eaLnBrk="0" fontAlgn="base" hangingPunct="0">
              <a:spcBef>
                <a:spcPct val="0"/>
              </a:spcBef>
              <a:spcAft>
                <a:spcPct val="0"/>
              </a:spcAft>
            </a:pPr>
            <a:r>
              <a:rPr lang="en-GB" dirty="0">
                <a:solidFill>
                  <a:srgbClr val="000000"/>
                </a:solidFill>
                <a:latin typeface="Cavolini" panose="03000502040302020204" pitchFamily="66" charset="0"/>
              </a:rPr>
              <a:t>Making Patterns</a:t>
            </a:r>
          </a:p>
          <a:p>
            <a:pPr algn="ctr" defTabSz="914400" eaLnBrk="0" fontAlgn="base" hangingPunct="0">
              <a:spcBef>
                <a:spcPct val="0"/>
              </a:spcBef>
              <a:spcAft>
                <a:spcPct val="0"/>
              </a:spcAft>
            </a:pPr>
            <a:r>
              <a:rPr lang="en-GB" dirty="0">
                <a:solidFill>
                  <a:srgbClr val="000000"/>
                </a:solidFill>
                <a:latin typeface="Cavolini" panose="03000502040302020204" pitchFamily="66" charset="0"/>
              </a:rPr>
              <a:t>Activity </a:t>
            </a:r>
          </a:p>
          <a:p>
            <a:pPr algn="ctr" defTabSz="914400" eaLnBrk="0" fontAlgn="base" hangingPunct="0">
              <a:spcBef>
                <a:spcPct val="0"/>
              </a:spcBef>
              <a:spcAft>
                <a:spcPct val="0"/>
              </a:spcAft>
            </a:pPr>
            <a:r>
              <a:rPr lang="en-GB" dirty="0">
                <a:solidFill>
                  <a:srgbClr val="000000"/>
                </a:solidFill>
                <a:latin typeface="Cavolini" panose="03000502040302020204" pitchFamily="66" charset="0"/>
              </a:rPr>
              <a:t>Card</a:t>
            </a:r>
          </a:p>
        </p:txBody>
      </p:sp>
      <p:sp>
        <p:nvSpPr>
          <p:cNvPr id="33" name="Rectangle 32">
            <a:extLst>
              <a:ext uri="{FF2B5EF4-FFF2-40B4-BE49-F238E27FC236}">
                <a16:creationId xmlns:a16="http://schemas.microsoft.com/office/drawing/2014/main" id="{F59CAB94-3DEB-42EF-AA5A-DFFA55D7F00F}"/>
              </a:ext>
            </a:extLst>
          </p:cNvPr>
          <p:cNvSpPr/>
          <p:nvPr/>
        </p:nvSpPr>
        <p:spPr>
          <a:xfrm>
            <a:off x="8623307" y="3610244"/>
            <a:ext cx="2205110" cy="1569660"/>
          </a:xfrm>
          <a:prstGeom prst="rect">
            <a:avLst/>
          </a:prstGeom>
        </p:spPr>
        <p:txBody>
          <a:bodyPr wrap="square">
            <a:spAutoFit/>
          </a:bodyPr>
          <a:lstStyle/>
          <a:p>
            <a:pPr algn="ctr" defTabSz="914400" eaLnBrk="0" fontAlgn="base" hangingPunct="0">
              <a:spcBef>
                <a:spcPct val="0"/>
              </a:spcBef>
              <a:spcAft>
                <a:spcPct val="0"/>
              </a:spcAft>
            </a:pPr>
            <a:endParaRPr lang="en-GB" sz="2400" b="1" dirty="0">
              <a:solidFill>
                <a:srgbClr val="000000"/>
              </a:solidFill>
              <a:latin typeface="Cavolini" panose="03000502040302020204" pitchFamily="66" charset="0"/>
            </a:endParaRPr>
          </a:p>
          <a:p>
            <a:pPr algn="ctr" defTabSz="914400" eaLnBrk="0" fontAlgn="base" hangingPunct="0">
              <a:spcBef>
                <a:spcPct val="0"/>
              </a:spcBef>
              <a:spcAft>
                <a:spcPct val="0"/>
              </a:spcAft>
            </a:pPr>
            <a:r>
              <a:rPr lang="en-GB" sz="2400" b="1" dirty="0">
                <a:solidFill>
                  <a:srgbClr val="000000"/>
                </a:solidFill>
                <a:latin typeface="Cavolini" panose="03000502040302020204" pitchFamily="66" charset="0"/>
              </a:rPr>
              <a:t>Share Day</a:t>
            </a:r>
          </a:p>
          <a:p>
            <a:pPr algn="ctr" defTabSz="914400" eaLnBrk="0" fontAlgn="base" hangingPunct="0">
              <a:spcBef>
                <a:spcPct val="0"/>
              </a:spcBef>
              <a:spcAft>
                <a:spcPct val="0"/>
              </a:spcAft>
            </a:pPr>
            <a:r>
              <a:rPr lang="en-GB" sz="2400" b="1" dirty="0">
                <a:solidFill>
                  <a:srgbClr val="000000"/>
                </a:solidFill>
                <a:latin typeface="Cavolini" panose="03000502040302020204" pitchFamily="66" charset="0"/>
              </a:rPr>
              <a:t>Saturday</a:t>
            </a:r>
          </a:p>
          <a:p>
            <a:pPr algn="ctr" defTabSz="914400" eaLnBrk="0" fontAlgn="base" hangingPunct="0">
              <a:spcBef>
                <a:spcPct val="0"/>
              </a:spcBef>
              <a:spcAft>
                <a:spcPct val="0"/>
              </a:spcAft>
            </a:pPr>
            <a:endParaRPr lang="en-GB" sz="2400" b="1" dirty="0">
              <a:solidFill>
                <a:srgbClr val="000000"/>
              </a:solidFill>
              <a:latin typeface="Cavolini" panose="03000502040302020204" pitchFamily="66" charset="0"/>
            </a:endParaRPr>
          </a:p>
        </p:txBody>
      </p:sp>
      <p:pic>
        <p:nvPicPr>
          <p:cNvPr id="34" name="Graphic 33" descr="Star">
            <a:extLst>
              <a:ext uri="{FF2B5EF4-FFF2-40B4-BE49-F238E27FC236}">
                <a16:creationId xmlns:a16="http://schemas.microsoft.com/office/drawing/2014/main" id="{86D9CB72-08D1-49A5-A890-CD96A87B166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4003" y="3017968"/>
            <a:ext cx="2375388" cy="2375388"/>
          </a:xfrm>
          <a:prstGeom prst="rect">
            <a:avLst/>
          </a:prstGeom>
        </p:spPr>
      </p:pic>
      <p:sp>
        <p:nvSpPr>
          <p:cNvPr id="35" name="Rectangle 34">
            <a:extLst>
              <a:ext uri="{FF2B5EF4-FFF2-40B4-BE49-F238E27FC236}">
                <a16:creationId xmlns:a16="http://schemas.microsoft.com/office/drawing/2014/main" id="{1962327F-41C9-4EC4-BF73-7713670F5D55}"/>
              </a:ext>
            </a:extLst>
          </p:cNvPr>
          <p:cNvSpPr/>
          <p:nvPr/>
        </p:nvSpPr>
        <p:spPr>
          <a:xfrm>
            <a:off x="1561568" y="3969877"/>
            <a:ext cx="1537693" cy="830997"/>
          </a:xfrm>
          <a:prstGeom prst="rect">
            <a:avLst/>
          </a:prstGeom>
        </p:spPr>
        <p:txBody>
          <a:bodyPr wrap="square">
            <a:spAutoFit/>
          </a:bodyPr>
          <a:lstStyle/>
          <a:p>
            <a:pPr algn="ctr" defTabSz="914400" eaLnBrk="0" fontAlgn="base" hangingPunct="0">
              <a:spcBef>
                <a:spcPct val="0"/>
              </a:spcBef>
              <a:spcAft>
                <a:spcPct val="0"/>
              </a:spcAft>
            </a:pPr>
            <a:r>
              <a:rPr lang="en-GB" sz="2400" b="1" dirty="0">
                <a:solidFill>
                  <a:srgbClr val="000000"/>
                </a:solidFill>
                <a:latin typeface="Cavolini" panose="03000502040302020204" pitchFamily="66" charset="0"/>
              </a:rPr>
              <a:t>Top Tips</a:t>
            </a:r>
          </a:p>
          <a:p>
            <a:pPr algn="ctr" defTabSz="914400" eaLnBrk="0" fontAlgn="base" hangingPunct="0">
              <a:spcBef>
                <a:spcPct val="0"/>
              </a:spcBef>
              <a:spcAft>
                <a:spcPct val="0"/>
              </a:spcAft>
            </a:pPr>
            <a:r>
              <a:rPr lang="en-GB" sz="2400" b="1" dirty="0">
                <a:solidFill>
                  <a:srgbClr val="000000"/>
                </a:solidFill>
                <a:latin typeface="Cavolini" panose="03000502040302020204" pitchFamily="66" charset="0"/>
              </a:rPr>
              <a:t>Tuesday</a:t>
            </a:r>
          </a:p>
        </p:txBody>
      </p:sp>
      <p:sp>
        <p:nvSpPr>
          <p:cNvPr id="36" name="Rectangle 35">
            <a:extLst>
              <a:ext uri="{FF2B5EF4-FFF2-40B4-BE49-F238E27FC236}">
                <a16:creationId xmlns:a16="http://schemas.microsoft.com/office/drawing/2014/main" id="{827A1176-EA5C-4DA8-B0A5-2788966F6468}"/>
              </a:ext>
            </a:extLst>
          </p:cNvPr>
          <p:cNvSpPr/>
          <p:nvPr/>
        </p:nvSpPr>
        <p:spPr>
          <a:xfrm>
            <a:off x="5729576" y="3997725"/>
            <a:ext cx="234248" cy="83661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270C307-CA08-413C-BB88-C11E49B0FF92}"/>
              </a:ext>
            </a:extLst>
          </p:cNvPr>
          <p:cNvSpPr/>
          <p:nvPr/>
        </p:nvSpPr>
        <p:spPr>
          <a:xfrm>
            <a:off x="4991721" y="3598487"/>
            <a:ext cx="2489456" cy="1569660"/>
          </a:xfrm>
          <a:prstGeom prst="rect">
            <a:avLst/>
          </a:prstGeom>
        </p:spPr>
        <p:txBody>
          <a:bodyPr wrap="square">
            <a:spAutoFit/>
          </a:bodyPr>
          <a:lstStyle/>
          <a:p>
            <a:pPr algn="ctr" defTabSz="914400" eaLnBrk="0" fontAlgn="base" hangingPunct="0">
              <a:spcBef>
                <a:spcPct val="0"/>
              </a:spcBef>
              <a:spcAft>
                <a:spcPct val="0"/>
              </a:spcAft>
            </a:pPr>
            <a:endParaRPr lang="en-GB" sz="2400" b="1" dirty="0">
              <a:solidFill>
                <a:srgbClr val="000000"/>
              </a:solidFill>
              <a:latin typeface="Cavolini" panose="03000502040302020204" pitchFamily="66" charset="0"/>
            </a:endParaRPr>
          </a:p>
          <a:p>
            <a:pPr algn="ctr" defTabSz="914400" eaLnBrk="0" fontAlgn="base" hangingPunct="0">
              <a:spcBef>
                <a:spcPct val="0"/>
              </a:spcBef>
              <a:spcAft>
                <a:spcPct val="0"/>
              </a:spcAft>
            </a:pPr>
            <a:r>
              <a:rPr lang="en-GB" sz="2400" b="1" dirty="0">
                <a:solidFill>
                  <a:srgbClr val="000000"/>
                </a:solidFill>
                <a:latin typeface="Cavolini" panose="03000502040302020204" pitchFamily="66" charset="0"/>
              </a:rPr>
              <a:t>Thumbs Up</a:t>
            </a:r>
          </a:p>
          <a:p>
            <a:pPr algn="ctr" defTabSz="914400" eaLnBrk="0" fontAlgn="base" hangingPunct="0">
              <a:spcBef>
                <a:spcPct val="0"/>
              </a:spcBef>
              <a:spcAft>
                <a:spcPct val="0"/>
              </a:spcAft>
            </a:pPr>
            <a:r>
              <a:rPr lang="en-GB" sz="2400" b="1" dirty="0">
                <a:solidFill>
                  <a:srgbClr val="000000"/>
                </a:solidFill>
                <a:latin typeface="Cavolini" panose="03000502040302020204" pitchFamily="66" charset="0"/>
              </a:rPr>
              <a:t>Thursday</a:t>
            </a:r>
          </a:p>
          <a:p>
            <a:pPr algn="ctr" defTabSz="914400" eaLnBrk="0" fontAlgn="base" hangingPunct="0">
              <a:spcBef>
                <a:spcPct val="0"/>
              </a:spcBef>
              <a:spcAft>
                <a:spcPct val="0"/>
              </a:spcAft>
            </a:pPr>
            <a:endParaRPr lang="en-GB" sz="2400" b="1" dirty="0">
              <a:solidFill>
                <a:srgbClr val="000000"/>
              </a:solidFill>
              <a:latin typeface="Cavolini" panose="03000502040302020204" pitchFamily="66" charset="0"/>
            </a:endParaRPr>
          </a:p>
        </p:txBody>
      </p:sp>
      <p:sp>
        <p:nvSpPr>
          <p:cNvPr id="38" name="Flowchart: Alternate Process 37">
            <a:extLst>
              <a:ext uri="{FF2B5EF4-FFF2-40B4-BE49-F238E27FC236}">
                <a16:creationId xmlns:a16="http://schemas.microsoft.com/office/drawing/2014/main" id="{1AEAEDCF-1B6A-458E-8A56-16D3C332EC83}"/>
              </a:ext>
            </a:extLst>
          </p:cNvPr>
          <p:cNvSpPr/>
          <p:nvPr/>
        </p:nvSpPr>
        <p:spPr>
          <a:xfrm>
            <a:off x="157882" y="5343139"/>
            <a:ext cx="5310560" cy="1134923"/>
          </a:xfrm>
          <a:prstGeom prst="flowChartAlternateProcess">
            <a:avLst/>
          </a:prstGeom>
          <a:solidFill>
            <a:srgbClr val="00FFFF"/>
          </a:solidFill>
          <a:ln w="28575">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700" b="1" u="sng" dirty="0">
                <a:solidFill>
                  <a:schemeClr val="tx1"/>
                </a:solidFill>
                <a:latin typeface="Cavolini" panose="03000502040302020204" pitchFamily="66" charset="0"/>
                <a:cs typeface="Cavolini" panose="03000502040302020204" pitchFamily="66" charset="0"/>
              </a:rPr>
              <a:t>Is your child starting school in September? </a:t>
            </a:r>
            <a:r>
              <a:rPr lang="en-GB" altLang="en-US" sz="1700" dirty="0">
                <a:solidFill>
                  <a:schemeClr val="tx1"/>
                </a:solidFill>
                <a:latin typeface="Cavolini" panose="03000502040302020204" pitchFamily="66" charset="0"/>
                <a:cs typeface="Cavolini" panose="03000502040302020204" pitchFamily="66" charset="0"/>
              </a:rPr>
              <a:t>Look out for our</a:t>
            </a:r>
            <a:r>
              <a:rPr lang="en-GB" altLang="en-US" sz="1700" b="1" dirty="0">
                <a:solidFill>
                  <a:schemeClr val="tx1"/>
                </a:solidFill>
                <a:latin typeface="Cavolini" panose="03000502040302020204" pitchFamily="66" charset="0"/>
                <a:cs typeface="Cavolini" panose="03000502040302020204" pitchFamily="66" charset="0"/>
              </a:rPr>
              <a:t> ‘Starting School Together Challenges’ </a:t>
            </a:r>
            <a:r>
              <a:rPr lang="en-GB" altLang="en-US" sz="1700" dirty="0">
                <a:solidFill>
                  <a:schemeClr val="tx1"/>
                </a:solidFill>
                <a:latin typeface="Cavolini" panose="03000502040302020204" pitchFamily="66" charset="0"/>
                <a:cs typeface="Cavolini" panose="03000502040302020204" pitchFamily="66" charset="0"/>
              </a:rPr>
              <a:t>throughout the week!</a:t>
            </a:r>
            <a:endParaRPr lang="en-US" altLang="en-US" sz="1700" dirty="0">
              <a:solidFill>
                <a:schemeClr val="tx1"/>
              </a:solidFill>
              <a:latin typeface="Cavolini" panose="03000502040302020204" pitchFamily="66" charset="0"/>
              <a:cs typeface="Cavolini" panose="03000502040302020204" pitchFamily="66" charset="0"/>
            </a:endParaRPr>
          </a:p>
        </p:txBody>
      </p:sp>
      <p:pic>
        <p:nvPicPr>
          <p:cNvPr id="39" name="Picture 38" descr="A close up of a sign&#10;&#10;Description automatically generated">
            <a:extLst>
              <a:ext uri="{FF2B5EF4-FFF2-40B4-BE49-F238E27FC236}">
                <a16:creationId xmlns:a16="http://schemas.microsoft.com/office/drawing/2014/main" id="{5225CA96-BCDC-49BB-9A66-E23CF7897E94}"/>
              </a:ext>
            </a:extLst>
          </p:cNvPr>
          <p:cNvPicPr>
            <a:picLocks noChangeAspect="1"/>
          </p:cNvPicPr>
          <p:nvPr/>
        </p:nvPicPr>
        <p:blipFill rotWithShape="1">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rcRect l="2967" t="6739" r="5758" b="4287"/>
          <a:stretch/>
        </p:blipFill>
        <p:spPr>
          <a:xfrm>
            <a:off x="26808" y="6086699"/>
            <a:ext cx="673768" cy="656796"/>
          </a:xfrm>
          <a:prstGeom prst="rect">
            <a:avLst/>
          </a:prstGeom>
        </p:spPr>
      </p:pic>
      <p:pic>
        <p:nvPicPr>
          <p:cNvPr id="40" name="Picture 39" descr="A close up of a sign&#10;&#10;Description automatically generated">
            <a:extLst>
              <a:ext uri="{FF2B5EF4-FFF2-40B4-BE49-F238E27FC236}">
                <a16:creationId xmlns:a16="http://schemas.microsoft.com/office/drawing/2014/main" id="{22BFFEA5-9CEC-4843-BAAC-1B909486FD65}"/>
              </a:ext>
            </a:extLst>
          </p:cNvPr>
          <p:cNvPicPr>
            <a:picLocks noChangeAspect="1"/>
          </p:cNvPicPr>
          <p:nvPr/>
        </p:nvPicPr>
        <p:blipFill rotWithShape="1">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rcRect l="2967" t="6739" r="5758" b="4287"/>
          <a:stretch/>
        </p:blipFill>
        <p:spPr>
          <a:xfrm>
            <a:off x="4954781" y="6071919"/>
            <a:ext cx="673768" cy="656796"/>
          </a:xfrm>
          <a:prstGeom prst="rect">
            <a:avLst/>
          </a:prstGeom>
        </p:spPr>
      </p:pic>
      <p:pic>
        <p:nvPicPr>
          <p:cNvPr id="41" name="Picture 7">
            <a:extLst>
              <a:ext uri="{FF2B5EF4-FFF2-40B4-BE49-F238E27FC236}">
                <a16:creationId xmlns:a16="http://schemas.microsoft.com/office/drawing/2014/main" id="{138744C8-D8C9-4F30-A5C3-99E1B2083B0A}"/>
              </a:ext>
            </a:extLst>
          </p:cNvPr>
          <p:cNvPicPr>
            <a:picLocks noChangeAspect="1" noChangeArrowheads="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a:stretch/>
        </p:blipFill>
        <p:spPr bwMode="auto">
          <a:xfrm>
            <a:off x="8273485" y="-30781"/>
            <a:ext cx="2426788" cy="200761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76200" algn="ctr">
                <a:solidFill>
                  <a:srgbClr val="001B9B"/>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928828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2C00298C-5E55-4119-A76B-5E7DCD99A1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51" t="11621" r="11602" b="7447"/>
          <a:stretch/>
        </p:blipFill>
        <p:spPr bwMode="auto">
          <a:xfrm>
            <a:off x="5110065" y="2723360"/>
            <a:ext cx="2482952" cy="1819143"/>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7">
            <a:extLst>
              <a:ext uri="{FF2B5EF4-FFF2-40B4-BE49-F238E27FC236}">
                <a16:creationId xmlns:a16="http://schemas.microsoft.com/office/drawing/2014/main" id="{580E6787-7865-4392-B8AC-D7203D147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259097" y="0"/>
            <a:ext cx="2469302" cy="1630671"/>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76200" algn="ctr">
                <a:solidFill>
                  <a:srgbClr val="001B9B"/>
                </a:solidFill>
                <a:round/>
                <a:headEnd/>
                <a:tailEnd/>
              </a14:hiddenLine>
            </a:ext>
          </a:extLst>
        </p:spPr>
      </p:pic>
      <p:pic>
        <p:nvPicPr>
          <p:cNvPr id="6" name="Picture 9">
            <a:extLst>
              <a:ext uri="{FF2B5EF4-FFF2-40B4-BE49-F238E27FC236}">
                <a16:creationId xmlns:a16="http://schemas.microsoft.com/office/drawing/2014/main" id="{CC054BEC-8301-4E00-A2C1-C6DB4B89E9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60" t="22075" r="6838" b="4520"/>
          <a:stretch/>
        </p:blipFill>
        <p:spPr bwMode="auto">
          <a:xfrm>
            <a:off x="8288593" y="5546510"/>
            <a:ext cx="2432717" cy="2012303"/>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 Box 2">
            <a:extLst>
              <a:ext uri="{FF2B5EF4-FFF2-40B4-BE49-F238E27FC236}">
                <a16:creationId xmlns:a16="http://schemas.microsoft.com/office/drawing/2014/main" id="{923CC080-3F8E-40DC-A452-F6BB2BBCA319}"/>
              </a:ext>
            </a:extLst>
          </p:cNvPr>
          <p:cNvSpPr txBox="1">
            <a:spLocks noChangeArrowheads="1"/>
          </p:cNvSpPr>
          <p:nvPr/>
        </p:nvSpPr>
        <p:spPr bwMode="auto">
          <a:xfrm rot="505978">
            <a:off x="7614668" y="3083180"/>
            <a:ext cx="2923563" cy="191728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700" b="1" i="0" u="none" strike="noStrike" cap="none" normalizeH="0" baseline="0" dirty="0">
                <a:ln>
                  <a:noFill/>
                </a:ln>
                <a:solidFill>
                  <a:srgbClr val="000000"/>
                </a:solidFill>
                <a:effectLst/>
                <a:latin typeface="Cavolini" panose="03000502040302020204" pitchFamily="66" charset="0"/>
              </a:rPr>
              <a:t>How you can help me… </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dirty="0">
                <a:solidFill>
                  <a:srgbClr val="000000"/>
                </a:solidFill>
                <a:latin typeface="Cavolini" panose="03000502040302020204" pitchFamily="66" charset="0"/>
              </a:rPr>
              <a:t>Set up a washing line with me (between two chairs with string and pegs or with masking tape) help me to find items to count and order from smallest to biggest.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000000"/>
              </a:solidFill>
              <a:effectLst/>
              <a:latin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2000" dirty="0">
              <a:solidFill>
                <a:srgbClr val="000000"/>
              </a:solidFill>
              <a:latin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000000"/>
              </a:solidFill>
              <a:effectLst/>
              <a:latin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48562BC6-0C36-4719-87E5-1F4710D1FFD6}"/>
              </a:ext>
            </a:extLst>
          </p:cNvPr>
          <p:cNvSpPr/>
          <p:nvPr/>
        </p:nvSpPr>
        <p:spPr>
          <a:xfrm rot="21239892">
            <a:off x="5522383" y="5249825"/>
            <a:ext cx="2773080" cy="3416320"/>
          </a:xfrm>
          <a:prstGeom prst="rect">
            <a:avLst/>
          </a:prstGeom>
        </p:spPr>
        <p:txBody>
          <a:bodyPr wrap="square">
            <a:spAutoFit/>
          </a:bodyPr>
          <a:lstStyle/>
          <a:p>
            <a:pPr lvl="0" algn="ctr" defTabSz="914400" eaLnBrk="0" fontAlgn="base" hangingPunct="0">
              <a:spcAft>
                <a:spcPct val="0"/>
              </a:spcAft>
            </a:pPr>
            <a:r>
              <a:rPr lang="en-GB" altLang="en-US" sz="1700" b="1" dirty="0">
                <a:solidFill>
                  <a:srgbClr val="000000"/>
                </a:solidFill>
                <a:latin typeface="Cavolini" panose="03000502040302020204" pitchFamily="66" charset="0"/>
              </a:rPr>
              <a:t>What I like to do…</a:t>
            </a:r>
          </a:p>
          <a:p>
            <a:pPr lvl="0" algn="ctr" defTabSz="914400" eaLnBrk="0" fontAlgn="base" hangingPunct="0">
              <a:spcAft>
                <a:spcPct val="0"/>
              </a:spcAft>
            </a:pPr>
            <a:r>
              <a:rPr lang="en-GB" altLang="en-US" sz="1550" dirty="0">
                <a:solidFill>
                  <a:srgbClr val="000000"/>
                </a:solidFill>
                <a:latin typeface="Cavolini" panose="03000502040302020204" pitchFamily="66" charset="0"/>
              </a:rPr>
              <a:t>I like to explore and find items to order. I like to talk about which items are the biggest/ smallest. </a:t>
            </a:r>
            <a:r>
              <a:rPr lang="en-GB" sz="1550" dirty="0">
                <a:latin typeface="Cavolini" panose="03000502040302020204" pitchFamily="66" charset="0"/>
                <a:cs typeface="Cavolini" panose="03000502040302020204" pitchFamily="66" charset="0"/>
              </a:rPr>
              <a:t>I like to learn new words </a:t>
            </a:r>
            <a:r>
              <a:rPr lang="en-GB" sz="1400" b="1" dirty="0">
                <a:latin typeface="Cavolini" panose="03000502040302020204" pitchFamily="66" charset="0"/>
                <a:cs typeface="Cavolini" panose="03000502040302020204" pitchFamily="66" charset="0"/>
              </a:rPr>
              <a:t>(longer, shorter, taller, bigger, smaller, wider…)</a:t>
            </a:r>
            <a:endParaRPr lang="en-GB" altLang="en-US" sz="1400" b="1" dirty="0">
              <a:solidFill>
                <a:srgbClr val="000000"/>
              </a:solidFill>
              <a:latin typeface="Cavolini" panose="03000502040302020204" pitchFamily="66" charset="0"/>
            </a:endParaRPr>
          </a:p>
          <a:p>
            <a:pPr lvl="0" algn="ctr" defTabSz="914400" eaLnBrk="0" fontAlgn="base" hangingPunct="0">
              <a:spcAft>
                <a:spcPct val="0"/>
              </a:spcAft>
            </a:pPr>
            <a:endParaRPr lang="en-GB" altLang="en-US" sz="1400" b="1" dirty="0">
              <a:solidFill>
                <a:srgbClr val="000000"/>
              </a:solidFill>
              <a:latin typeface="Cavolini" panose="03000502040302020204" pitchFamily="66" charset="0"/>
            </a:endParaRPr>
          </a:p>
          <a:p>
            <a:pPr lvl="0" algn="ctr" defTabSz="914400" eaLnBrk="0" fontAlgn="base" hangingPunct="0">
              <a:spcAft>
                <a:spcPct val="0"/>
              </a:spcAft>
            </a:pPr>
            <a:endParaRPr lang="en-GB" altLang="en-US" sz="1400" b="1" dirty="0">
              <a:solidFill>
                <a:srgbClr val="000000"/>
              </a:solidFill>
              <a:latin typeface="Cavolini" panose="03000502040302020204" pitchFamily="66" charset="0"/>
            </a:endParaRPr>
          </a:p>
          <a:p>
            <a:pPr lvl="0" algn="ctr" defTabSz="914400" eaLnBrk="0" fontAlgn="base" hangingPunct="0">
              <a:spcAft>
                <a:spcPct val="0"/>
              </a:spcAft>
            </a:pPr>
            <a:endParaRPr lang="en-GB" altLang="en-US" sz="1400" b="1" dirty="0">
              <a:solidFill>
                <a:srgbClr val="000000"/>
              </a:solidFill>
              <a:latin typeface="Cavolini" panose="03000502040302020204" pitchFamily="66" charset="0"/>
            </a:endParaRPr>
          </a:p>
          <a:p>
            <a:pPr lvl="0" algn="ctr" defTabSz="914400" eaLnBrk="0" fontAlgn="base" hangingPunct="0">
              <a:spcAft>
                <a:spcPct val="0"/>
              </a:spcAft>
            </a:pPr>
            <a:endParaRPr lang="en-GB" altLang="en-US" b="1" dirty="0">
              <a:solidFill>
                <a:srgbClr val="000000"/>
              </a:solidFill>
              <a:latin typeface="Cavolini" panose="03000502040302020204" pitchFamily="66" charset="0"/>
            </a:endParaRPr>
          </a:p>
          <a:p>
            <a:pPr lvl="0" algn="ctr" defTabSz="914400" eaLnBrk="0" fontAlgn="base" hangingPunct="0">
              <a:spcAft>
                <a:spcPct val="0"/>
              </a:spcAft>
            </a:pPr>
            <a:endParaRPr lang="en-GB" altLang="en-US" b="1" dirty="0">
              <a:solidFill>
                <a:srgbClr val="000000"/>
              </a:solidFill>
              <a:latin typeface="Cavolini" panose="03000502040302020204" pitchFamily="66" charset="0"/>
            </a:endParaRPr>
          </a:p>
        </p:txBody>
      </p:sp>
      <p:sp>
        <p:nvSpPr>
          <p:cNvPr id="9" name="Rectangle 8">
            <a:extLst>
              <a:ext uri="{FF2B5EF4-FFF2-40B4-BE49-F238E27FC236}">
                <a16:creationId xmlns:a16="http://schemas.microsoft.com/office/drawing/2014/main" id="{132C90E9-42FB-4E0D-8EE0-DBAF83BF7938}"/>
              </a:ext>
            </a:extLst>
          </p:cNvPr>
          <p:cNvSpPr/>
          <p:nvPr/>
        </p:nvSpPr>
        <p:spPr>
          <a:xfrm rot="21351537">
            <a:off x="4658420" y="77855"/>
            <a:ext cx="3762738" cy="3116238"/>
          </a:xfrm>
          <a:prstGeom prst="rect">
            <a:avLst/>
          </a:prstGeom>
        </p:spPr>
        <p:txBody>
          <a:bodyPr wrap="square">
            <a:spAutoFit/>
          </a:bodyPr>
          <a:lstStyle/>
          <a:p>
            <a:pPr lvl="0" algn="ctr" defTabSz="914400" eaLnBrk="0" fontAlgn="base" hangingPunct="0">
              <a:spcBef>
                <a:spcPct val="0"/>
              </a:spcBef>
              <a:spcAft>
                <a:spcPct val="0"/>
              </a:spcAft>
            </a:pPr>
            <a:r>
              <a:rPr lang="en-GB" altLang="en-US" sz="1700" b="1" dirty="0">
                <a:solidFill>
                  <a:srgbClr val="000000"/>
                </a:solidFill>
                <a:latin typeface="Cavolini" panose="03000502040302020204" pitchFamily="66" charset="0"/>
              </a:rPr>
              <a:t>Did you know? </a:t>
            </a:r>
          </a:p>
          <a:p>
            <a:pPr lvl="0" algn="ctr" defTabSz="914400" eaLnBrk="0" fontAlgn="base" hangingPunct="0">
              <a:spcBef>
                <a:spcPct val="0"/>
              </a:spcBef>
              <a:spcAft>
                <a:spcPct val="0"/>
              </a:spcAft>
            </a:pPr>
            <a:r>
              <a:rPr lang="en-GB" sz="1550" dirty="0">
                <a:latin typeface="Cavolini" panose="03000502040302020204" pitchFamily="66" charset="0"/>
                <a:cs typeface="Cavolini" panose="03000502040302020204" pitchFamily="66" charset="0"/>
              </a:rPr>
              <a:t>Talking and introducing new words to children is key in supporting and developing their and thinking!</a:t>
            </a:r>
            <a:r>
              <a:rPr lang="en-GB" sz="1550" i="1" dirty="0">
                <a:latin typeface="Cavolini" panose="03000502040302020204" pitchFamily="66" charset="0"/>
                <a:cs typeface="Cavolini" panose="03000502040302020204" pitchFamily="66" charset="0"/>
              </a:rPr>
              <a:t> </a:t>
            </a:r>
            <a:r>
              <a:rPr lang="en-GB" sz="1550" dirty="0">
                <a:latin typeface="Cavolini" panose="03000502040302020204" pitchFamily="66" charset="0"/>
                <a:cs typeface="Cavolini" panose="03000502040302020204" pitchFamily="66" charset="0"/>
              </a:rPr>
              <a:t>Eventually young children’s sense of measurement develops to include new skills. They build on their abilities to compare and learn to order 3 or more objects. </a:t>
            </a:r>
            <a:endParaRPr lang="en-GB" altLang="en-US" sz="1550" b="1" dirty="0">
              <a:solidFill>
                <a:srgbClr val="000000"/>
              </a:solidFill>
              <a:latin typeface="Cavolini" panose="03000502040302020204" pitchFamily="66" charset="0"/>
              <a:cs typeface="Cavolini" panose="03000502040302020204" pitchFamily="66" charset="0"/>
            </a:endParaRPr>
          </a:p>
          <a:p>
            <a:pPr lvl="0" algn="ctr" defTabSz="914400" eaLnBrk="0" fontAlgn="base" hangingPunct="0">
              <a:spcBef>
                <a:spcPct val="0"/>
              </a:spcBef>
              <a:spcAft>
                <a:spcPct val="0"/>
              </a:spcAft>
            </a:pPr>
            <a:endParaRPr lang="en-GB" altLang="en-US" sz="2000" b="1" dirty="0">
              <a:solidFill>
                <a:srgbClr val="000000"/>
              </a:solidFill>
              <a:latin typeface="Cavolini" panose="03000502040302020204" pitchFamily="66" charset="0"/>
            </a:endParaRPr>
          </a:p>
          <a:p>
            <a:pPr lvl="0" algn="ctr" defTabSz="914400" eaLnBrk="0" fontAlgn="base" hangingPunct="0">
              <a:spcBef>
                <a:spcPct val="0"/>
              </a:spcBef>
              <a:spcAft>
                <a:spcPct val="0"/>
              </a:spcAft>
            </a:pPr>
            <a:endParaRPr lang="en-GB" altLang="en-US" sz="2000" b="1" dirty="0">
              <a:solidFill>
                <a:srgbClr val="000000"/>
              </a:solidFill>
              <a:latin typeface="Cavolini" panose="03000502040302020204" pitchFamily="66" charset="0"/>
            </a:endParaRPr>
          </a:p>
        </p:txBody>
      </p:sp>
      <p:sp>
        <p:nvSpPr>
          <p:cNvPr id="10" name="Text Box 5">
            <a:extLst>
              <a:ext uri="{FF2B5EF4-FFF2-40B4-BE49-F238E27FC236}">
                <a16:creationId xmlns:a16="http://schemas.microsoft.com/office/drawing/2014/main" id="{D364A012-602D-4806-88D0-BF9F9620C542}"/>
              </a:ext>
            </a:extLst>
          </p:cNvPr>
          <p:cNvSpPr txBox="1">
            <a:spLocks noChangeArrowheads="1"/>
          </p:cNvSpPr>
          <p:nvPr/>
        </p:nvSpPr>
        <p:spPr bwMode="auto">
          <a:xfrm>
            <a:off x="132732" y="967426"/>
            <a:ext cx="4322378" cy="14035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ts val="600"/>
              </a:spcAft>
            </a:pPr>
            <a:r>
              <a:rPr lang="en-GB" sz="2600" b="1" dirty="0">
                <a:latin typeface="Cavolini" panose="03000502040302020204" pitchFamily="66" charset="0"/>
                <a:cs typeface="Cavolini" panose="03000502040302020204" pitchFamily="66" charset="0"/>
              </a:rPr>
              <a:t>Counting and Measuring Together </a:t>
            </a:r>
            <a:endParaRPr kumimoji="0" lang="en-GB" altLang="en-US" sz="2600" b="1" i="0" u="none" strike="noStrike" cap="none" normalizeH="0" baseline="0" dirty="0">
              <a:ln>
                <a:noFill/>
              </a:ln>
              <a:effectLst/>
              <a:latin typeface="Cavolini" panose="03000502040302020204" pitchFamily="66" charset="0"/>
            </a:endParaRPr>
          </a:p>
          <a:p>
            <a:pPr lvl="0" algn="ctr"/>
            <a:r>
              <a:rPr lang="en-GB" sz="2000" b="1" dirty="0">
                <a:latin typeface="Cavolini" panose="03000502040302020204" pitchFamily="66" charset="0"/>
                <a:cs typeface="Cavolini" panose="03000502040302020204" pitchFamily="66" charset="0"/>
              </a:rPr>
              <a:t>Let’s Get Measuring!</a:t>
            </a:r>
          </a:p>
          <a:p>
            <a:pPr algn="ctr"/>
            <a:endParaRPr lang="en-GB" sz="2200" dirty="0"/>
          </a:p>
          <a:p>
            <a:pPr algn="ctr"/>
            <a:r>
              <a:rPr lang="en-GB" sz="300" dirty="0">
                <a:latin typeface="Cavolini" panose="03000502040302020204" pitchFamily="66" charset="0"/>
                <a:cs typeface="Cavolini" panose="03000502040302020204" pitchFamily="66" charset="0"/>
              </a:rPr>
              <a:t>    </a:t>
            </a:r>
          </a:p>
          <a:p>
            <a:pPr lvl="0" algn="ctr"/>
            <a:endParaRPr lang="en-GB" dirty="0">
              <a:latin typeface="Cavolini" panose="03000502040302020204" pitchFamily="66" charset="0"/>
              <a:cs typeface="Cavolini" panose="03000502040302020204" pitchFamily="66" charset="0"/>
            </a:endParaRPr>
          </a:p>
          <a:p>
            <a:pPr lvl="0" algn="ctr"/>
            <a:endParaRPr lang="en-GB" dirty="0">
              <a:latin typeface="Cavolini" panose="03000502040302020204" pitchFamily="66" charset="0"/>
              <a:cs typeface="Cavolini" panose="03000502040302020204" pitchFamily="66" charset="0"/>
            </a:endParaRPr>
          </a:p>
          <a:p>
            <a:pPr lvl="0" algn="ctr"/>
            <a:endParaRPr lang="en-GB" dirty="0">
              <a:latin typeface="Cavolini" panose="03000502040302020204" pitchFamily="66" charset="0"/>
              <a:cs typeface="Cavolini" panose="03000502040302020204" pitchFamily="66" charset="0"/>
            </a:endParaRPr>
          </a:p>
          <a:p>
            <a:pPr lvl="0" algn="ctr"/>
            <a:endParaRPr lang="en-GB" dirty="0">
              <a:latin typeface="Cavolini" panose="03000502040302020204" pitchFamily="66" charset="0"/>
              <a:cs typeface="Cavolini" panose="03000502040302020204" pitchFamily="66" charset="0"/>
            </a:endParaRPr>
          </a:p>
        </p:txBody>
      </p:sp>
      <p:pic>
        <p:nvPicPr>
          <p:cNvPr id="2054" name="Picture 5" descr="Image may contain: text">
            <a:extLst>
              <a:ext uri="{FF2B5EF4-FFF2-40B4-BE49-F238E27FC236}">
                <a16:creationId xmlns:a16="http://schemas.microsoft.com/office/drawing/2014/main" id="{1001ECFA-19A7-42D4-A539-7F01C1826B6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902" y="6472573"/>
            <a:ext cx="105092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55" name="Picture 3" descr="Image result for waltham forest logo">
            <a:extLst>
              <a:ext uri="{FF2B5EF4-FFF2-40B4-BE49-F238E27FC236}">
                <a16:creationId xmlns:a16="http://schemas.microsoft.com/office/drawing/2014/main" id="{4AC6EEBB-0103-4D52-B87A-61F4C8F099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128" y="6617377"/>
            <a:ext cx="1504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56" name="Picture 8" descr="Instagram_AppIcon_Aug2017">
            <a:extLst>
              <a:ext uri="{FF2B5EF4-FFF2-40B4-BE49-F238E27FC236}">
                <a16:creationId xmlns:a16="http://schemas.microsoft.com/office/drawing/2014/main" id="{9DDD8EDA-D743-45DD-A91A-9307F221AC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5540" y="7086586"/>
            <a:ext cx="309563"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7" name="Picture 9" descr="unnamed">
            <a:extLst>
              <a:ext uri="{FF2B5EF4-FFF2-40B4-BE49-F238E27FC236}">
                <a16:creationId xmlns:a16="http://schemas.microsoft.com/office/drawing/2014/main" id="{52703EA1-AE60-4D22-8ADE-5A05F79A1B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8715" y="6750036"/>
            <a:ext cx="309563"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 Box 10">
            <a:extLst>
              <a:ext uri="{FF2B5EF4-FFF2-40B4-BE49-F238E27FC236}">
                <a16:creationId xmlns:a16="http://schemas.microsoft.com/office/drawing/2014/main" id="{AD125C46-684D-410E-A125-A76BE6ACE958}"/>
              </a:ext>
            </a:extLst>
          </p:cNvPr>
          <p:cNvSpPr txBox="1">
            <a:spLocks noChangeArrowheads="1"/>
          </p:cNvSpPr>
          <p:nvPr/>
        </p:nvSpPr>
        <p:spPr bwMode="auto">
          <a:xfrm>
            <a:off x="3527328" y="7081823"/>
            <a:ext cx="1582737" cy="330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rgbClr val="085296"/>
                </a:solidFill>
                <a:effectLst/>
                <a:latin typeface="Cavolini" panose="03000502040302020204" pitchFamily="66" charset="0"/>
              </a:rPr>
              <a:t>chit_chat_pitter_pat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 Box 11">
            <a:extLst>
              <a:ext uri="{FF2B5EF4-FFF2-40B4-BE49-F238E27FC236}">
                <a16:creationId xmlns:a16="http://schemas.microsoft.com/office/drawing/2014/main" id="{AD1BD8EB-A294-4CE5-A2DE-8241D533B134}"/>
              </a:ext>
            </a:extLst>
          </p:cNvPr>
          <p:cNvSpPr txBox="1">
            <a:spLocks noChangeArrowheads="1"/>
          </p:cNvSpPr>
          <p:nvPr/>
        </p:nvSpPr>
        <p:spPr bwMode="auto">
          <a:xfrm>
            <a:off x="3519390" y="6750036"/>
            <a:ext cx="1701800"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rgbClr val="085296"/>
                </a:solidFill>
                <a:effectLst/>
                <a:latin typeface="Cavolini" panose="03000502040302020204" pitchFamily="66" charset="0"/>
              </a:rPr>
              <a:t>chitchatpitterpatLBWF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Speech Bubble: Oval 1">
            <a:extLst>
              <a:ext uri="{FF2B5EF4-FFF2-40B4-BE49-F238E27FC236}">
                <a16:creationId xmlns:a16="http://schemas.microsoft.com/office/drawing/2014/main" id="{CDD1D980-6C71-4D30-A7A9-1E29224F60DE}"/>
              </a:ext>
            </a:extLst>
          </p:cNvPr>
          <p:cNvSpPr/>
          <p:nvPr/>
        </p:nvSpPr>
        <p:spPr>
          <a:xfrm>
            <a:off x="208601" y="2208155"/>
            <a:ext cx="4525632" cy="1571681"/>
          </a:xfrm>
          <a:prstGeom prst="wedgeEllipseCallout">
            <a:avLst>
              <a:gd name="adj1" fmla="val -50269"/>
              <a:gd name="adj2" fmla="val 57531"/>
            </a:avLst>
          </a:prstGeom>
          <a:noFill/>
          <a:ln w="28575">
            <a:solidFill>
              <a:schemeClr val="tx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avolini" panose="03000502040302020204" pitchFamily="66" charset="0"/>
              <a:cs typeface="Cavolini" panose="03000502040302020204" pitchFamily="66" charset="0"/>
            </a:endParaRPr>
          </a:p>
          <a:p>
            <a:pPr algn="ctr"/>
            <a:endParaRPr lang="en-GB" sz="1600" dirty="0">
              <a:solidFill>
                <a:schemeClr val="tx1"/>
              </a:solidFill>
              <a:latin typeface="Cavolini" panose="03000502040302020204" pitchFamily="66" charset="0"/>
              <a:cs typeface="Cavolini" panose="03000502040302020204" pitchFamily="66" charset="0"/>
            </a:endParaRPr>
          </a:p>
          <a:p>
            <a:pPr algn="ctr"/>
            <a:r>
              <a:rPr lang="en-GB" sz="1600" dirty="0">
                <a:solidFill>
                  <a:schemeClr val="tx1"/>
                </a:solidFill>
                <a:latin typeface="Cavolini" panose="03000502040302020204" pitchFamily="66" charset="0"/>
                <a:cs typeface="Cavolini" panose="03000502040302020204" pitchFamily="66" charset="0"/>
              </a:rPr>
              <a:t>We could draw around our hands and/or feet and measure things around the house and outside with them!</a:t>
            </a:r>
          </a:p>
          <a:p>
            <a:pPr lvl="0" algn="ctr"/>
            <a:endParaRPr lang="en-GB" dirty="0">
              <a:solidFill>
                <a:schemeClr val="tx1"/>
              </a:solidFill>
              <a:latin typeface="Cavolini" panose="03000502040302020204" pitchFamily="66" charset="0"/>
              <a:cs typeface="Cavolini" panose="03000502040302020204" pitchFamily="66" charset="0"/>
            </a:endParaRPr>
          </a:p>
        </p:txBody>
      </p:sp>
      <p:sp>
        <p:nvSpPr>
          <p:cNvPr id="3" name="Speech Bubble: Oval 2">
            <a:extLst>
              <a:ext uri="{FF2B5EF4-FFF2-40B4-BE49-F238E27FC236}">
                <a16:creationId xmlns:a16="http://schemas.microsoft.com/office/drawing/2014/main" id="{5C030A1D-35BD-437D-B090-D68D7016434B}"/>
              </a:ext>
            </a:extLst>
          </p:cNvPr>
          <p:cNvSpPr/>
          <p:nvPr/>
        </p:nvSpPr>
        <p:spPr>
          <a:xfrm>
            <a:off x="132731" y="3916339"/>
            <a:ext cx="4977333" cy="1321575"/>
          </a:xfrm>
          <a:prstGeom prst="wedgeEllipseCallout">
            <a:avLst>
              <a:gd name="adj1" fmla="val 56812"/>
              <a:gd name="adj2" fmla="val 52409"/>
            </a:avLst>
          </a:prstGeom>
          <a:noFill/>
          <a:ln w="28575">
            <a:solidFill>
              <a:schemeClr val="tx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 dirty="0">
                <a:solidFill>
                  <a:schemeClr val="tx1"/>
                </a:solidFill>
                <a:latin typeface="Cavolini" panose="03000502040302020204" pitchFamily="66" charset="0"/>
                <a:cs typeface="Cavolini" panose="03000502040302020204" pitchFamily="66" charset="0"/>
              </a:rPr>
              <a:t> </a:t>
            </a:r>
          </a:p>
          <a:p>
            <a:pPr algn="ctr"/>
            <a:r>
              <a:rPr lang="en-GB" sz="1600" dirty="0">
                <a:solidFill>
                  <a:schemeClr val="tx1"/>
                </a:solidFill>
                <a:latin typeface="Cavolini" panose="03000502040302020204" pitchFamily="66" charset="0"/>
                <a:cs typeface="Cavolini" panose="03000502040302020204" pitchFamily="66" charset="0"/>
              </a:rPr>
              <a:t>Let’s make a simple washing line and order objects from the smallest to the biggest! </a:t>
            </a:r>
            <a:br>
              <a:rPr lang="en-GB" sz="1600" dirty="0">
                <a:solidFill>
                  <a:schemeClr val="tx1"/>
                </a:solidFill>
                <a:latin typeface="Cavolini" panose="03000502040302020204" pitchFamily="66" charset="0"/>
                <a:cs typeface="Cavolini" panose="03000502040302020204" pitchFamily="66" charset="0"/>
              </a:rPr>
            </a:br>
            <a:r>
              <a:rPr lang="en-GB" sz="1450" b="1" dirty="0">
                <a:solidFill>
                  <a:schemeClr val="tx1"/>
                </a:solidFill>
                <a:latin typeface="Cavolini" panose="03000502040302020204" pitchFamily="66" charset="0"/>
                <a:cs typeface="Cavolini" panose="03000502040302020204" pitchFamily="66" charset="0"/>
              </a:rPr>
              <a:t>(E.g. teddy bears, socks, pants…)  </a:t>
            </a:r>
            <a:endParaRPr lang="en-GB" sz="1450" b="1" dirty="0">
              <a:solidFill>
                <a:schemeClr val="tx1"/>
              </a:solidFill>
            </a:endParaRPr>
          </a:p>
        </p:txBody>
      </p:sp>
      <p:pic>
        <p:nvPicPr>
          <p:cNvPr id="18" name="Picture 4" descr="Learning Together Logo">
            <a:extLst>
              <a:ext uri="{FF2B5EF4-FFF2-40B4-BE49-F238E27FC236}">
                <a16:creationId xmlns:a16="http://schemas.microsoft.com/office/drawing/2014/main" id="{18DD9593-6BC5-44C9-B409-EAF5C1A7C1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2639" b="-2617"/>
          <a:stretch>
            <a:fillRect/>
          </a:stretch>
        </p:blipFill>
        <p:spPr bwMode="auto">
          <a:xfrm rot="21264988">
            <a:off x="715079" y="-16645"/>
            <a:ext cx="3231756" cy="11313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9" name="Flowchart: Alternate Process 18">
            <a:extLst>
              <a:ext uri="{FF2B5EF4-FFF2-40B4-BE49-F238E27FC236}">
                <a16:creationId xmlns:a16="http://schemas.microsoft.com/office/drawing/2014/main" id="{7A90B99D-5B67-42C1-83FB-434BAD117CC3}"/>
              </a:ext>
            </a:extLst>
          </p:cNvPr>
          <p:cNvSpPr/>
          <p:nvPr/>
        </p:nvSpPr>
        <p:spPr>
          <a:xfrm>
            <a:off x="135293" y="5354712"/>
            <a:ext cx="5069198" cy="1117861"/>
          </a:xfrm>
          <a:prstGeom prst="flowChartAlternateProcess">
            <a:avLst/>
          </a:prstGeom>
          <a:solidFill>
            <a:srgbClr val="00FFFF"/>
          </a:solidFill>
          <a:ln w="28575">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600" b="1" dirty="0">
                <a:solidFill>
                  <a:schemeClr val="tx1"/>
                </a:solidFill>
                <a:latin typeface="Cavolini" panose="03000502040302020204" pitchFamily="66" charset="0"/>
                <a:cs typeface="Cavolini" panose="03000502040302020204" pitchFamily="66" charset="0"/>
              </a:rPr>
              <a:t>*Starting School Together challenge* </a:t>
            </a:r>
            <a:br>
              <a:rPr lang="en-GB" altLang="en-US" sz="1600" b="1" dirty="0">
                <a:solidFill>
                  <a:schemeClr val="tx1"/>
                </a:solidFill>
                <a:latin typeface="Cavolini" panose="03000502040302020204" pitchFamily="66" charset="0"/>
                <a:cs typeface="Cavolini" panose="03000502040302020204" pitchFamily="66" charset="0"/>
              </a:rPr>
            </a:br>
            <a:r>
              <a:rPr lang="en-GB" altLang="en-US" sz="1600" dirty="0">
                <a:solidFill>
                  <a:schemeClr val="tx1"/>
                </a:solidFill>
                <a:latin typeface="Cavolini" panose="03000502040302020204" pitchFamily="66" charset="0"/>
                <a:cs typeface="Cavolini" panose="03000502040302020204" pitchFamily="66" charset="0"/>
              </a:rPr>
              <a:t>Can you put 3 or more objects in order from the smallest to the biggest?</a:t>
            </a:r>
            <a:r>
              <a:rPr lang="en-GB" sz="1600" dirty="0">
                <a:solidFill>
                  <a:schemeClr val="tx1"/>
                </a:solidFill>
                <a:latin typeface="Cavolini" panose="03000502040302020204" pitchFamily="66" charset="0"/>
                <a:cs typeface="Cavolini" panose="03000502040302020204" pitchFamily="66" charset="0"/>
              </a:rPr>
              <a:t> </a:t>
            </a:r>
            <a:endParaRPr lang="en-US" altLang="en-US" sz="1600" dirty="0">
              <a:solidFill>
                <a:schemeClr val="tx1"/>
              </a:solidFill>
              <a:latin typeface="Cavolini" panose="03000502040302020204" pitchFamily="66" charset="0"/>
              <a:cs typeface="Cavolini" panose="03000502040302020204" pitchFamily="66" charset="0"/>
            </a:endParaRPr>
          </a:p>
        </p:txBody>
      </p:sp>
      <p:pic>
        <p:nvPicPr>
          <p:cNvPr id="21" name="Picture 20" descr="A close up of a logo&#10;&#10;Description automatically generated">
            <a:extLst>
              <a:ext uri="{FF2B5EF4-FFF2-40B4-BE49-F238E27FC236}">
                <a16:creationId xmlns:a16="http://schemas.microsoft.com/office/drawing/2014/main" id="{EC766D26-0EC7-4DDF-B72E-BD624F7B00BD}"/>
              </a:ext>
            </a:extLst>
          </p:cNvPr>
          <p:cNvPicPr>
            <a:picLocks noChangeAspect="1"/>
          </p:cNvPicPr>
          <p:nvPr/>
        </p:nvPicPr>
        <p:blipFill rotWithShape="1">
          <a:blip r:embed="rId10">
            <a:extLst>
              <a:ext uri="{28A0092B-C50C-407E-A947-70E740481C1C}">
                <a14:useLocalDpi xmlns:a14="http://schemas.microsoft.com/office/drawing/2010/main" val="0"/>
              </a:ext>
            </a:extLst>
          </a:blip>
          <a:srcRect b="30670"/>
          <a:stretch/>
        </p:blipFill>
        <p:spPr>
          <a:xfrm rot="606540">
            <a:off x="8668527" y="1783331"/>
            <a:ext cx="1659682" cy="1175353"/>
          </a:xfrm>
          <a:prstGeom prst="rect">
            <a:avLst/>
          </a:prstGeom>
          <a:ln>
            <a:noFill/>
          </a:ln>
          <a:effectLst>
            <a:softEdge rad="112500"/>
          </a:effectLst>
        </p:spPr>
      </p:pic>
    </p:spTree>
    <p:extLst>
      <p:ext uri="{BB962C8B-B14F-4D97-AF65-F5344CB8AC3E}">
        <p14:creationId xmlns:p14="http://schemas.microsoft.com/office/powerpoint/2010/main" val="2530312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2C00298C-5E55-4119-A76B-5E7DCD99A1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438"/>
          <a:stretch/>
        </p:blipFill>
        <p:spPr bwMode="auto">
          <a:xfrm rot="5400000">
            <a:off x="5116135" y="2924035"/>
            <a:ext cx="2456888" cy="2128719"/>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7">
            <a:extLst>
              <a:ext uri="{FF2B5EF4-FFF2-40B4-BE49-F238E27FC236}">
                <a16:creationId xmlns:a16="http://schemas.microsoft.com/office/drawing/2014/main" id="{580E6787-7865-4392-B8AC-D7203D147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542"/>
          <a:stretch/>
        </p:blipFill>
        <p:spPr bwMode="auto">
          <a:xfrm rot="5400000">
            <a:off x="8505837" y="5430942"/>
            <a:ext cx="2247428" cy="2094971"/>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76200" algn="ctr">
                <a:solidFill>
                  <a:srgbClr val="001B9B"/>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 Box 2">
            <a:extLst>
              <a:ext uri="{FF2B5EF4-FFF2-40B4-BE49-F238E27FC236}">
                <a16:creationId xmlns:a16="http://schemas.microsoft.com/office/drawing/2014/main" id="{923CC080-3F8E-40DC-A452-F6BB2BBCA319}"/>
              </a:ext>
            </a:extLst>
          </p:cNvPr>
          <p:cNvSpPr txBox="1">
            <a:spLocks noChangeArrowheads="1"/>
          </p:cNvSpPr>
          <p:nvPr/>
        </p:nvSpPr>
        <p:spPr bwMode="auto">
          <a:xfrm rot="357455">
            <a:off x="7616643" y="3254770"/>
            <a:ext cx="2746260" cy="18254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700" b="1" i="0" u="none" strike="noStrike" cap="none" normalizeH="0" baseline="0" dirty="0">
                <a:ln>
                  <a:noFill/>
                </a:ln>
                <a:solidFill>
                  <a:srgbClr val="000000"/>
                </a:solidFill>
                <a:effectLst/>
                <a:latin typeface="Cavolini" panose="03000502040302020204" pitchFamily="66" charset="0"/>
              </a:rPr>
              <a:t>How you can help me…</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dirty="0">
                <a:solidFill>
                  <a:srgbClr val="000000"/>
                </a:solidFill>
                <a:latin typeface="Cavolini" panose="03000502040302020204" pitchFamily="66" charset="0"/>
              </a:rPr>
              <a:t>You can help me to use language to describe the different shapes and help me to spot new shapes.</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600" b="0" dirty="0">
              <a:solidFill>
                <a:srgbClr val="000000"/>
              </a:solidFill>
              <a:latin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i="0" u="none" strike="noStrike" cap="none" normalizeH="0" baseline="0" dirty="0">
              <a:ln>
                <a:noFill/>
              </a:ln>
              <a:solidFill>
                <a:srgbClr val="000000"/>
              </a:solidFill>
              <a:effectLst/>
              <a:latin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600" b="0" dirty="0">
              <a:solidFill>
                <a:srgbClr val="000000"/>
              </a:solidFill>
              <a:latin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700" b="0" i="0" u="none" strike="noStrike" cap="none" normalizeH="0" baseline="0" dirty="0">
              <a:ln>
                <a:noFill/>
              </a:ln>
              <a:solidFill>
                <a:srgbClr val="000000"/>
              </a:solidFill>
              <a:effectLst/>
              <a:latin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700" b="1" i="0" u="none" strike="noStrike" cap="none" normalizeH="0" baseline="0" dirty="0">
              <a:ln>
                <a:noFill/>
              </a:ln>
              <a:solidFill>
                <a:srgbClr val="000000"/>
              </a:solidFill>
              <a:effectLst/>
              <a:latin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700" b="1" i="0" u="none" strike="noStrike" cap="none" normalizeH="0" baseline="0" dirty="0">
              <a:ln>
                <a:noFill/>
              </a:ln>
              <a:solidFill>
                <a:srgbClr val="000000"/>
              </a:solidFill>
              <a:effectLst/>
              <a:latin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a:ln>
                  <a:noFill/>
                </a:ln>
                <a:solidFill>
                  <a:srgbClr val="000000"/>
                </a:solidFill>
                <a:effectLst/>
                <a:latin typeface="Cavolini" panose="03000502040302020204" pitchFamily="66" charset="0"/>
              </a:rPr>
              <a:t>.</a:t>
            </a:r>
            <a:endParaRPr kumimoji="0" lang="en-US" altLang="en-US" sz="17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48562BC6-0C36-4719-87E5-1F4710D1FFD6}"/>
              </a:ext>
            </a:extLst>
          </p:cNvPr>
          <p:cNvSpPr/>
          <p:nvPr/>
        </p:nvSpPr>
        <p:spPr>
          <a:xfrm rot="21278385">
            <a:off x="5415519" y="5286995"/>
            <a:ext cx="3171702" cy="2369880"/>
          </a:xfrm>
          <a:prstGeom prst="rect">
            <a:avLst/>
          </a:prstGeom>
        </p:spPr>
        <p:txBody>
          <a:bodyPr wrap="square">
            <a:spAutoFit/>
          </a:bodyPr>
          <a:lstStyle/>
          <a:p>
            <a:pPr lvl="0" algn="ctr" defTabSz="914400" eaLnBrk="0" fontAlgn="base" hangingPunct="0">
              <a:spcAft>
                <a:spcPct val="0"/>
              </a:spcAft>
            </a:pPr>
            <a:r>
              <a:rPr lang="en-GB" altLang="en-US" b="1" dirty="0">
                <a:solidFill>
                  <a:srgbClr val="000000"/>
                </a:solidFill>
                <a:latin typeface="Cavolini" panose="03000502040302020204" pitchFamily="66" charset="0"/>
              </a:rPr>
              <a:t>What I like to do…</a:t>
            </a:r>
          </a:p>
          <a:p>
            <a:pPr lvl="0" algn="ctr" defTabSz="914400" eaLnBrk="0" fontAlgn="base" hangingPunct="0">
              <a:spcAft>
                <a:spcPct val="0"/>
              </a:spcAft>
            </a:pPr>
            <a:r>
              <a:rPr lang="en-GB" altLang="en-US" sz="1600" dirty="0">
                <a:solidFill>
                  <a:srgbClr val="000000"/>
                </a:solidFill>
                <a:latin typeface="Cavolini" panose="03000502040302020204" pitchFamily="66" charset="0"/>
              </a:rPr>
              <a:t>I love to go on shape hunts and find different shapes inside and outside! I like to learn the names of different shapes and count the number of sides they have!</a:t>
            </a:r>
            <a:endParaRPr lang="en-GB" altLang="en-US" sz="1600" b="1" dirty="0">
              <a:solidFill>
                <a:srgbClr val="000000"/>
              </a:solidFill>
              <a:latin typeface="Cavolini" panose="03000502040302020204" pitchFamily="66" charset="0"/>
            </a:endParaRPr>
          </a:p>
          <a:p>
            <a:pPr lvl="0" algn="ctr" defTabSz="914400" eaLnBrk="0" fontAlgn="base" hangingPunct="0">
              <a:spcAft>
                <a:spcPct val="0"/>
              </a:spcAft>
            </a:pPr>
            <a:endParaRPr lang="en-GB" altLang="en-US" dirty="0">
              <a:solidFill>
                <a:srgbClr val="000000"/>
              </a:solidFill>
              <a:latin typeface="Cavolini" panose="03000502040302020204" pitchFamily="66" charset="0"/>
            </a:endParaRPr>
          </a:p>
        </p:txBody>
      </p:sp>
      <p:sp>
        <p:nvSpPr>
          <p:cNvPr id="9" name="Rectangle 8">
            <a:extLst>
              <a:ext uri="{FF2B5EF4-FFF2-40B4-BE49-F238E27FC236}">
                <a16:creationId xmlns:a16="http://schemas.microsoft.com/office/drawing/2014/main" id="{132C90E9-42FB-4E0D-8EE0-DBAF83BF7938}"/>
              </a:ext>
            </a:extLst>
          </p:cNvPr>
          <p:cNvSpPr/>
          <p:nvPr/>
        </p:nvSpPr>
        <p:spPr>
          <a:xfrm rot="21351537">
            <a:off x="4839293" y="79386"/>
            <a:ext cx="3294885" cy="2616101"/>
          </a:xfrm>
          <a:prstGeom prst="rect">
            <a:avLst/>
          </a:prstGeom>
        </p:spPr>
        <p:txBody>
          <a:bodyPr wrap="square">
            <a:spAutoFit/>
          </a:bodyPr>
          <a:lstStyle/>
          <a:p>
            <a:pPr lvl="0" algn="ctr" defTabSz="914400" eaLnBrk="0" fontAlgn="base" hangingPunct="0">
              <a:spcBef>
                <a:spcPct val="0"/>
              </a:spcBef>
              <a:spcAft>
                <a:spcPct val="0"/>
              </a:spcAft>
            </a:pPr>
            <a:r>
              <a:rPr lang="en-GB" altLang="en-US" sz="2000" b="1" dirty="0">
                <a:solidFill>
                  <a:srgbClr val="000000"/>
                </a:solidFill>
                <a:latin typeface="Cavolini" panose="03000502040302020204" pitchFamily="66" charset="0"/>
              </a:rPr>
              <a:t>Did you know? </a:t>
            </a:r>
          </a:p>
          <a:p>
            <a:pPr lvl="0" algn="ctr" defTabSz="914400" eaLnBrk="0" fontAlgn="base" hangingPunct="0">
              <a:spcBef>
                <a:spcPct val="0"/>
              </a:spcBef>
              <a:spcAft>
                <a:spcPct val="0"/>
              </a:spcAft>
            </a:pPr>
            <a:r>
              <a:rPr lang="en-GB" sz="1600" dirty="0">
                <a:latin typeface="Cavolini" panose="03000502040302020204" pitchFamily="66" charset="0"/>
                <a:cs typeface="Cavolini" panose="03000502040302020204" pitchFamily="66" charset="0"/>
              </a:rPr>
              <a:t>When Children attempt to place a puzzle piece </a:t>
            </a:r>
            <a:r>
              <a:rPr lang="en-GB" sz="1600">
                <a:latin typeface="Cavolini" panose="03000502040302020204" pitchFamily="66" charset="0"/>
                <a:cs typeface="Cavolini" panose="03000502040302020204" pitchFamily="66" charset="0"/>
              </a:rPr>
              <a:t>in its </a:t>
            </a:r>
            <a:r>
              <a:rPr lang="en-GB" sz="1600" dirty="0">
                <a:latin typeface="Cavolini" panose="03000502040302020204" pitchFamily="66" charset="0"/>
                <a:cs typeface="Cavolini" panose="03000502040302020204" pitchFamily="66" charset="0"/>
              </a:rPr>
              <a:t>place it will only fit if it is placed properly in the right space. The act of turning each piece and testing the fit, is the way children learn to problem solve and develop critical thinking. </a:t>
            </a:r>
            <a:endParaRPr lang="en-GB" altLang="en-US" sz="1600" b="1" dirty="0">
              <a:solidFill>
                <a:srgbClr val="000000"/>
              </a:solidFill>
              <a:latin typeface="Cavolini" panose="03000502040302020204" pitchFamily="66" charset="0"/>
              <a:cs typeface="Cavolini" panose="03000502040302020204" pitchFamily="66" charset="0"/>
            </a:endParaRPr>
          </a:p>
        </p:txBody>
      </p:sp>
      <p:pic>
        <p:nvPicPr>
          <p:cNvPr id="2054" name="Picture 5" descr="Image may contain: text">
            <a:extLst>
              <a:ext uri="{FF2B5EF4-FFF2-40B4-BE49-F238E27FC236}">
                <a16:creationId xmlns:a16="http://schemas.microsoft.com/office/drawing/2014/main" id="{1001ECFA-19A7-42D4-A539-7F01C1826B6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902" y="6472573"/>
            <a:ext cx="105092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55" name="Picture 3" descr="Image result for waltham forest logo">
            <a:extLst>
              <a:ext uri="{FF2B5EF4-FFF2-40B4-BE49-F238E27FC236}">
                <a16:creationId xmlns:a16="http://schemas.microsoft.com/office/drawing/2014/main" id="{4AC6EEBB-0103-4D52-B87A-61F4C8F09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128" y="6617377"/>
            <a:ext cx="1504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56" name="Picture 8" descr="Instagram_AppIcon_Aug2017">
            <a:extLst>
              <a:ext uri="{FF2B5EF4-FFF2-40B4-BE49-F238E27FC236}">
                <a16:creationId xmlns:a16="http://schemas.microsoft.com/office/drawing/2014/main" id="{9DDD8EDA-D743-45DD-A91A-9307F221AC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5540" y="7086586"/>
            <a:ext cx="309563"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7" name="Picture 9" descr="unnamed">
            <a:extLst>
              <a:ext uri="{FF2B5EF4-FFF2-40B4-BE49-F238E27FC236}">
                <a16:creationId xmlns:a16="http://schemas.microsoft.com/office/drawing/2014/main" id="{52703EA1-AE60-4D22-8ADE-5A05F79A1B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8715" y="6750036"/>
            <a:ext cx="309563"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 Box 10">
            <a:extLst>
              <a:ext uri="{FF2B5EF4-FFF2-40B4-BE49-F238E27FC236}">
                <a16:creationId xmlns:a16="http://schemas.microsoft.com/office/drawing/2014/main" id="{AD125C46-684D-410E-A125-A76BE6ACE958}"/>
              </a:ext>
            </a:extLst>
          </p:cNvPr>
          <p:cNvSpPr txBox="1">
            <a:spLocks noChangeArrowheads="1"/>
          </p:cNvSpPr>
          <p:nvPr/>
        </p:nvSpPr>
        <p:spPr bwMode="auto">
          <a:xfrm>
            <a:off x="3527328" y="7081823"/>
            <a:ext cx="1582737" cy="330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rgbClr val="085296"/>
                </a:solidFill>
                <a:effectLst/>
                <a:latin typeface="Cavolini" panose="03000502040302020204" pitchFamily="66" charset="0"/>
              </a:rPr>
              <a:t>chit_chat_pitter_pat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 Box 11">
            <a:extLst>
              <a:ext uri="{FF2B5EF4-FFF2-40B4-BE49-F238E27FC236}">
                <a16:creationId xmlns:a16="http://schemas.microsoft.com/office/drawing/2014/main" id="{AD1BD8EB-A294-4CE5-A2DE-8241D533B134}"/>
              </a:ext>
            </a:extLst>
          </p:cNvPr>
          <p:cNvSpPr txBox="1">
            <a:spLocks noChangeArrowheads="1"/>
          </p:cNvSpPr>
          <p:nvPr/>
        </p:nvSpPr>
        <p:spPr bwMode="auto">
          <a:xfrm>
            <a:off x="3519390" y="6750036"/>
            <a:ext cx="1701800"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rgbClr val="085296"/>
                </a:solidFill>
                <a:effectLst/>
                <a:latin typeface="Cavolini" panose="03000502040302020204" pitchFamily="66" charset="0"/>
              </a:rPr>
              <a:t>chitchatpitterpatLBWF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 Box 5">
            <a:extLst>
              <a:ext uri="{FF2B5EF4-FFF2-40B4-BE49-F238E27FC236}">
                <a16:creationId xmlns:a16="http://schemas.microsoft.com/office/drawing/2014/main" id="{2F73937B-D557-4744-BB0F-1B46ED512EFB}"/>
              </a:ext>
            </a:extLst>
          </p:cNvPr>
          <p:cNvSpPr txBox="1">
            <a:spLocks noChangeArrowheads="1"/>
          </p:cNvSpPr>
          <p:nvPr/>
        </p:nvSpPr>
        <p:spPr bwMode="auto">
          <a:xfrm>
            <a:off x="0" y="982174"/>
            <a:ext cx="4720228" cy="14035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lang="en-GB" altLang="en-US" sz="2600" b="1" dirty="0">
                <a:latin typeface="Cavolini" panose="03000502040302020204" pitchFamily="66" charset="0"/>
              </a:rPr>
              <a:t>Counting and Finding Shapes</a:t>
            </a:r>
            <a:r>
              <a:rPr kumimoji="0" lang="en-GB" altLang="en-US" sz="2600" b="1" i="0" u="none" strike="noStrike" cap="none" normalizeH="0" baseline="0" dirty="0">
                <a:ln>
                  <a:noFill/>
                </a:ln>
                <a:effectLst/>
                <a:latin typeface="Cavolini" panose="03000502040302020204" pitchFamily="66" charset="0"/>
              </a:rPr>
              <a:t> Together</a:t>
            </a:r>
          </a:p>
          <a:p>
            <a:pPr lvl="0" algn="ctr"/>
            <a:r>
              <a:rPr lang="en-GB" sz="2000" b="1" dirty="0">
                <a:latin typeface="Cavolini" panose="03000502040302020204" pitchFamily="66" charset="0"/>
                <a:cs typeface="Cavolini" panose="03000502040302020204" pitchFamily="66" charset="0"/>
              </a:rPr>
              <a:t>Let’s Go on a Shape Hunt!</a:t>
            </a:r>
          </a:p>
          <a:p>
            <a:pPr algn="ctr"/>
            <a:endParaRPr lang="en-GB" sz="2200" dirty="0"/>
          </a:p>
          <a:p>
            <a:pPr algn="ctr"/>
            <a:r>
              <a:rPr lang="en-GB" sz="300" dirty="0">
                <a:latin typeface="Cavolini" panose="03000502040302020204" pitchFamily="66" charset="0"/>
                <a:cs typeface="Cavolini" panose="03000502040302020204" pitchFamily="66" charset="0"/>
              </a:rPr>
              <a:t>    </a:t>
            </a:r>
          </a:p>
          <a:p>
            <a:pPr lvl="0" algn="ctr"/>
            <a:endParaRPr lang="en-GB" dirty="0">
              <a:latin typeface="Cavolini" panose="03000502040302020204" pitchFamily="66" charset="0"/>
              <a:cs typeface="Cavolini" panose="03000502040302020204" pitchFamily="66" charset="0"/>
            </a:endParaRPr>
          </a:p>
          <a:p>
            <a:pPr lvl="0" algn="ctr"/>
            <a:endParaRPr lang="en-GB" dirty="0">
              <a:latin typeface="Cavolini" panose="03000502040302020204" pitchFamily="66" charset="0"/>
              <a:cs typeface="Cavolini" panose="03000502040302020204" pitchFamily="66" charset="0"/>
            </a:endParaRPr>
          </a:p>
          <a:p>
            <a:pPr lvl="0" algn="ctr"/>
            <a:endParaRPr lang="en-GB" dirty="0">
              <a:latin typeface="Cavolini" panose="03000502040302020204" pitchFamily="66" charset="0"/>
              <a:cs typeface="Cavolini" panose="03000502040302020204" pitchFamily="66" charset="0"/>
            </a:endParaRPr>
          </a:p>
          <a:p>
            <a:pPr lvl="0" algn="ctr"/>
            <a:endParaRPr lang="en-GB" dirty="0">
              <a:latin typeface="Cavolini" panose="03000502040302020204" pitchFamily="66" charset="0"/>
              <a:cs typeface="Cavolini" panose="03000502040302020204" pitchFamily="66" charset="0"/>
            </a:endParaRPr>
          </a:p>
        </p:txBody>
      </p:sp>
      <p:sp>
        <p:nvSpPr>
          <p:cNvPr id="19" name="Speech Bubble: Oval 18">
            <a:extLst>
              <a:ext uri="{FF2B5EF4-FFF2-40B4-BE49-F238E27FC236}">
                <a16:creationId xmlns:a16="http://schemas.microsoft.com/office/drawing/2014/main" id="{7937B7FF-9323-4E96-B9D6-7C24A7A0E047}"/>
              </a:ext>
            </a:extLst>
          </p:cNvPr>
          <p:cNvSpPr/>
          <p:nvPr/>
        </p:nvSpPr>
        <p:spPr>
          <a:xfrm>
            <a:off x="117395" y="2291420"/>
            <a:ext cx="4789982" cy="1374546"/>
          </a:xfrm>
          <a:prstGeom prst="wedgeEllipseCallout">
            <a:avLst>
              <a:gd name="adj1" fmla="val -49679"/>
              <a:gd name="adj2" fmla="val 68522"/>
            </a:avLst>
          </a:prstGeom>
          <a:noFill/>
          <a:ln w="28575">
            <a:solidFill>
              <a:schemeClr val="tx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dirty="0">
              <a:solidFill>
                <a:schemeClr val="tx1"/>
              </a:solidFill>
              <a:latin typeface="Cavolini" panose="03000502040302020204" pitchFamily="66" charset="0"/>
              <a:cs typeface="Cavolini" panose="03000502040302020204" pitchFamily="66" charset="0"/>
            </a:endParaRPr>
          </a:p>
          <a:p>
            <a:pPr algn="ctr"/>
            <a:endParaRPr lang="en-GB" sz="400" dirty="0">
              <a:solidFill>
                <a:schemeClr val="tx1"/>
              </a:solidFill>
              <a:latin typeface="Cavolini" panose="03000502040302020204" pitchFamily="66" charset="0"/>
              <a:cs typeface="Cavolini" panose="03000502040302020204" pitchFamily="66" charset="0"/>
            </a:endParaRPr>
          </a:p>
          <a:p>
            <a:pPr algn="ctr"/>
            <a:r>
              <a:rPr lang="en-GB" sz="1600" dirty="0">
                <a:solidFill>
                  <a:schemeClr val="tx1"/>
                </a:solidFill>
                <a:latin typeface="Cavolini" panose="03000502040302020204" pitchFamily="66" charset="0"/>
                <a:cs typeface="Cavolini" panose="03000502040302020204" pitchFamily="66" charset="0"/>
              </a:rPr>
              <a:t>We could make a shape puzzle using cardboard. Or cut pictures into different shapes to put back together again!</a:t>
            </a:r>
            <a:endParaRPr lang="en-GB" sz="1650" dirty="0">
              <a:solidFill>
                <a:schemeClr val="tx1"/>
              </a:solidFill>
              <a:latin typeface="Cavolini" panose="03000502040302020204" pitchFamily="66" charset="0"/>
              <a:cs typeface="Cavolini" panose="03000502040302020204" pitchFamily="66" charset="0"/>
            </a:endParaRPr>
          </a:p>
          <a:p>
            <a:pPr lvl="0" algn="ctr"/>
            <a:endParaRPr lang="en-GB" dirty="0">
              <a:solidFill>
                <a:schemeClr val="tx1"/>
              </a:solidFill>
              <a:latin typeface="Cavolini" panose="03000502040302020204" pitchFamily="66" charset="0"/>
              <a:cs typeface="Cavolini" panose="03000502040302020204" pitchFamily="66" charset="0"/>
            </a:endParaRPr>
          </a:p>
        </p:txBody>
      </p:sp>
      <p:sp>
        <p:nvSpPr>
          <p:cNvPr id="20" name="Speech Bubble: Oval 19">
            <a:extLst>
              <a:ext uri="{FF2B5EF4-FFF2-40B4-BE49-F238E27FC236}">
                <a16:creationId xmlns:a16="http://schemas.microsoft.com/office/drawing/2014/main" id="{D22E48FC-264C-462C-B717-4C9404D21B42}"/>
              </a:ext>
            </a:extLst>
          </p:cNvPr>
          <p:cNvSpPr/>
          <p:nvPr/>
        </p:nvSpPr>
        <p:spPr>
          <a:xfrm>
            <a:off x="76301" y="3802888"/>
            <a:ext cx="5016769" cy="1405531"/>
          </a:xfrm>
          <a:prstGeom prst="wedgeEllipseCallout">
            <a:avLst>
              <a:gd name="adj1" fmla="val 55299"/>
              <a:gd name="adj2" fmla="val 51693"/>
            </a:avLst>
          </a:prstGeom>
          <a:noFill/>
          <a:ln w="28575">
            <a:solidFill>
              <a:schemeClr val="tx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 dirty="0">
                <a:solidFill>
                  <a:schemeClr val="tx1"/>
                </a:solidFill>
                <a:latin typeface="Cavolini" panose="03000502040302020204" pitchFamily="66" charset="0"/>
                <a:cs typeface="Cavolini" panose="03000502040302020204" pitchFamily="66" charset="0"/>
              </a:rPr>
              <a:t> </a:t>
            </a:r>
          </a:p>
          <a:p>
            <a:pPr algn="ctr"/>
            <a:r>
              <a:rPr lang="en-GB" sz="1600" dirty="0">
                <a:solidFill>
                  <a:schemeClr val="tx1"/>
                </a:solidFill>
                <a:latin typeface="Cavolini" panose="03000502040302020204" pitchFamily="66" charset="0"/>
                <a:cs typeface="Cavolini" panose="03000502040302020204" pitchFamily="66" charset="0"/>
              </a:rPr>
              <a:t>We could go on a shape hunt inside or when out and about and take photos of different shapes that we see!</a:t>
            </a:r>
            <a:endParaRPr lang="en-GB" sz="1600" dirty="0">
              <a:solidFill>
                <a:schemeClr val="tx1"/>
              </a:solidFill>
            </a:endParaRPr>
          </a:p>
        </p:txBody>
      </p:sp>
      <p:pic>
        <p:nvPicPr>
          <p:cNvPr id="21" name="Picture 4" descr="Learning Together Logo">
            <a:extLst>
              <a:ext uri="{FF2B5EF4-FFF2-40B4-BE49-F238E27FC236}">
                <a16:creationId xmlns:a16="http://schemas.microsoft.com/office/drawing/2014/main" id="{E9152B2C-8649-46BC-B0C6-4896BEC62A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12639" b="-2617"/>
          <a:stretch>
            <a:fillRect/>
          </a:stretch>
        </p:blipFill>
        <p:spPr bwMode="auto">
          <a:xfrm rot="21264988">
            <a:off x="715079" y="-16645"/>
            <a:ext cx="3231756" cy="11313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2" name="Flowchart: Alternate Process 21">
            <a:extLst>
              <a:ext uri="{FF2B5EF4-FFF2-40B4-BE49-F238E27FC236}">
                <a16:creationId xmlns:a16="http://schemas.microsoft.com/office/drawing/2014/main" id="{6058D86A-963F-4A3E-A720-51658455CEA5}"/>
              </a:ext>
            </a:extLst>
          </p:cNvPr>
          <p:cNvSpPr/>
          <p:nvPr/>
        </p:nvSpPr>
        <p:spPr>
          <a:xfrm>
            <a:off x="135293" y="5354712"/>
            <a:ext cx="5069198" cy="1117861"/>
          </a:xfrm>
          <a:prstGeom prst="flowChartAlternateProcess">
            <a:avLst/>
          </a:prstGeom>
          <a:solidFill>
            <a:srgbClr val="00FFFF"/>
          </a:solidFill>
          <a:ln w="28575">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1600" b="1" dirty="0">
              <a:solidFill>
                <a:schemeClr val="tx1"/>
              </a:solidFill>
              <a:latin typeface="Cavolini" panose="03000502040302020204" pitchFamily="66" charset="0"/>
              <a:cs typeface="Cavolini" panose="03000502040302020204" pitchFamily="66" charset="0"/>
            </a:endParaRPr>
          </a:p>
          <a:p>
            <a:pPr algn="ctr"/>
            <a:r>
              <a:rPr lang="en-GB" altLang="en-US" sz="1600" b="1" dirty="0">
                <a:solidFill>
                  <a:schemeClr val="tx1"/>
                </a:solidFill>
                <a:latin typeface="Cavolini" panose="03000502040302020204" pitchFamily="66" charset="0"/>
                <a:cs typeface="Cavolini" panose="03000502040302020204" pitchFamily="66" charset="0"/>
              </a:rPr>
              <a:t>*Starting School Together challenge* </a:t>
            </a:r>
            <a:br>
              <a:rPr lang="en-GB" altLang="en-US" sz="1600" b="1" dirty="0">
                <a:solidFill>
                  <a:schemeClr val="tx1"/>
                </a:solidFill>
                <a:latin typeface="Cavolini" panose="03000502040302020204" pitchFamily="66" charset="0"/>
                <a:cs typeface="Cavolini" panose="03000502040302020204" pitchFamily="66" charset="0"/>
              </a:rPr>
            </a:br>
            <a:r>
              <a:rPr lang="en-GB" altLang="en-US" sz="1600" dirty="0">
                <a:solidFill>
                  <a:schemeClr val="tx1"/>
                </a:solidFill>
                <a:latin typeface="Cavolini" panose="03000502040302020204" pitchFamily="66" charset="0"/>
                <a:cs typeface="Cavolini" panose="03000502040302020204" pitchFamily="66" charset="0"/>
              </a:rPr>
              <a:t>Can you make a picture using </a:t>
            </a:r>
          </a:p>
          <a:p>
            <a:pPr algn="ctr"/>
            <a:r>
              <a:rPr lang="en-GB" altLang="en-US" sz="1600" dirty="0">
                <a:solidFill>
                  <a:schemeClr val="tx1"/>
                </a:solidFill>
                <a:latin typeface="Cavolini" panose="03000502040302020204" pitchFamily="66" charset="0"/>
                <a:cs typeface="Cavolini" panose="03000502040302020204" pitchFamily="66" charset="0"/>
              </a:rPr>
              <a:t>Cut out shapes. Can you name </a:t>
            </a:r>
            <a:br>
              <a:rPr lang="en-GB" altLang="en-US" sz="1600" dirty="0">
                <a:solidFill>
                  <a:schemeClr val="tx1"/>
                </a:solidFill>
                <a:latin typeface="Cavolini" panose="03000502040302020204" pitchFamily="66" charset="0"/>
                <a:cs typeface="Cavolini" panose="03000502040302020204" pitchFamily="66" charset="0"/>
              </a:rPr>
            </a:br>
            <a:r>
              <a:rPr lang="en-GB" altLang="en-US" sz="1600" dirty="0">
                <a:solidFill>
                  <a:schemeClr val="tx1"/>
                </a:solidFill>
                <a:latin typeface="Cavolini" panose="03000502040302020204" pitchFamily="66" charset="0"/>
                <a:cs typeface="Cavolini" panose="03000502040302020204" pitchFamily="66" charset="0"/>
              </a:rPr>
              <a:t>any of the shapes you have used?</a:t>
            </a:r>
          </a:p>
          <a:p>
            <a:pPr algn="ctr"/>
            <a:endParaRPr lang="en-US" altLang="en-US" sz="1600" dirty="0">
              <a:solidFill>
                <a:schemeClr val="tx1"/>
              </a:solidFill>
              <a:latin typeface="Cavolini" panose="03000502040302020204" pitchFamily="66" charset="0"/>
              <a:cs typeface="Cavolini" panose="03000502040302020204" pitchFamily="66" charset="0"/>
            </a:endParaRPr>
          </a:p>
        </p:txBody>
      </p:sp>
      <p:pic>
        <p:nvPicPr>
          <p:cNvPr id="17" name="Picture 16" descr="A picture containing building, window, drawing, door&#10;&#10;Description automatically generated">
            <a:extLst>
              <a:ext uri="{FF2B5EF4-FFF2-40B4-BE49-F238E27FC236}">
                <a16:creationId xmlns:a16="http://schemas.microsoft.com/office/drawing/2014/main" id="{61E683AC-60B5-4C0F-BB50-061BC9842EBF}"/>
              </a:ext>
            </a:extLst>
          </p:cNvPr>
          <p:cNvPicPr>
            <a:picLocks noChangeAspect="1"/>
          </p:cNvPicPr>
          <p:nvPr/>
        </p:nvPicPr>
        <p:blipFill rotWithShape="1">
          <a:blip r:embed="rId9">
            <a:extLst>
              <a:ext uri="{28A0092B-C50C-407E-A947-70E740481C1C}">
                <a14:useLocalDpi xmlns:a14="http://schemas.microsoft.com/office/drawing/2010/main" val="0"/>
              </a:ext>
            </a:extLst>
          </a:blip>
          <a:srcRect l="26196" t="11314" r="25416" b="8992"/>
          <a:stretch/>
        </p:blipFill>
        <p:spPr>
          <a:xfrm>
            <a:off x="4615250" y="5711286"/>
            <a:ext cx="477820" cy="555793"/>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5D9E5F0C-6DAA-485E-9CE8-D380B1FFDD91}"/>
              </a:ext>
            </a:extLst>
          </p:cNvPr>
          <p:cNvPicPr>
            <a:picLocks noChangeAspect="1"/>
          </p:cNvPicPr>
          <p:nvPr/>
        </p:nvPicPr>
        <p:blipFill rotWithShape="1">
          <a:blip r:embed="rId10">
            <a:extLst>
              <a:ext uri="{28A0092B-C50C-407E-A947-70E740481C1C}">
                <a14:useLocalDpi xmlns:a14="http://schemas.microsoft.com/office/drawing/2010/main" val="0"/>
              </a:ext>
            </a:extLst>
          </a:blip>
          <a:srcRect l="21490" t="9441" r="19404" b="7572"/>
          <a:stretch/>
        </p:blipFill>
        <p:spPr>
          <a:xfrm>
            <a:off x="237624" y="5650762"/>
            <a:ext cx="560501" cy="555793"/>
          </a:xfrm>
          <a:prstGeom prst="rect">
            <a:avLst/>
          </a:prstGeom>
        </p:spPr>
      </p:pic>
      <p:pic>
        <p:nvPicPr>
          <p:cNvPr id="1026" name="Picture 2" descr="Image result for shape puzzles">
            <a:extLst>
              <a:ext uri="{FF2B5EF4-FFF2-40B4-BE49-F238E27FC236}">
                <a16:creationId xmlns:a16="http://schemas.microsoft.com/office/drawing/2014/main" id="{A69CC54C-9492-4DED-96ED-A28B33E7CD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4335" y="55921"/>
            <a:ext cx="2425024" cy="1821022"/>
          </a:xfrm>
          <a:prstGeom prst="rect">
            <a:avLst/>
          </a:prstGeom>
          <a:ln>
            <a:noFill/>
          </a:ln>
          <a:effectLst>
            <a:glow rad="63500">
              <a:schemeClr val="bg1">
                <a:lumMod val="75000"/>
                <a:alpha val="40000"/>
              </a:schemeClr>
            </a:glow>
            <a:softEdge rad="112500"/>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AC44DD39-FF68-4285-9A5E-B3212F6179FF}"/>
              </a:ext>
            </a:extLst>
          </p:cNvPr>
          <p:cNvSpPr/>
          <p:nvPr/>
        </p:nvSpPr>
        <p:spPr>
          <a:xfrm>
            <a:off x="8238495" y="2160754"/>
            <a:ext cx="527135" cy="403839"/>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065064D-14E7-41E0-B451-6418822DECD8}"/>
              </a:ext>
            </a:extLst>
          </p:cNvPr>
          <p:cNvSpPr/>
          <p:nvPr/>
        </p:nvSpPr>
        <p:spPr>
          <a:xfrm>
            <a:off x="8886991" y="2101762"/>
            <a:ext cx="445643" cy="4757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a:extLst>
              <a:ext uri="{FF2B5EF4-FFF2-40B4-BE49-F238E27FC236}">
                <a16:creationId xmlns:a16="http://schemas.microsoft.com/office/drawing/2014/main" id="{4BF4EF4D-DB42-41D3-A2A4-6F42F062CEDF}"/>
              </a:ext>
            </a:extLst>
          </p:cNvPr>
          <p:cNvSpPr/>
          <p:nvPr/>
        </p:nvSpPr>
        <p:spPr>
          <a:xfrm>
            <a:off x="9443034" y="1978054"/>
            <a:ext cx="527135" cy="594039"/>
          </a:xfrm>
          <a:prstGeom prst="triangl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6A5D19C6-4C26-4D86-8F05-1C3F51509354}"/>
              </a:ext>
            </a:extLst>
          </p:cNvPr>
          <p:cNvSpPr/>
          <p:nvPr/>
        </p:nvSpPr>
        <p:spPr>
          <a:xfrm>
            <a:off x="10136513" y="2052374"/>
            <a:ext cx="423157" cy="5197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5561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80E6787-7865-4392-B8AC-D7203D14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506897" y="-1"/>
            <a:ext cx="2184916" cy="2254041"/>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76200" algn="ctr">
                <a:solidFill>
                  <a:srgbClr val="001B9B"/>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 Box 2">
            <a:extLst>
              <a:ext uri="{FF2B5EF4-FFF2-40B4-BE49-F238E27FC236}">
                <a16:creationId xmlns:a16="http://schemas.microsoft.com/office/drawing/2014/main" id="{923CC080-3F8E-40DC-A452-F6BB2BBCA319}"/>
              </a:ext>
            </a:extLst>
          </p:cNvPr>
          <p:cNvSpPr txBox="1">
            <a:spLocks noChangeArrowheads="1"/>
          </p:cNvSpPr>
          <p:nvPr/>
        </p:nvSpPr>
        <p:spPr bwMode="auto">
          <a:xfrm rot="357455">
            <a:off x="7248057" y="3238377"/>
            <a:ext cx="3151087" cy="20898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lvl="0" algn="ctr" defTabSz="914400" eaLnBrk="0" fontAlgn="base" hangingPunct="0">
              <a:spcBef>
                <a:spcPct val="0"/>
              </a:spcBef>
              <a:spcAft>
                <a:spcPct val="0"/>
              </a:spcAft>
            </a:pPr>
            <a:r>
              <a:rPr kumimoji="0" lang="en-GB" altLang="en-US" b="1" i="0" u="none" strike="noStrike" cap="none" normalizeH="0" baseline="0" dirty="0">
                <a:ln>
                  <a:noFill/>
                </a:ln>
                <a:solidFill>
                  <a:srgbClr val="000000"/>
                </a:solidFill>
                <a:effectLst/>
                <a:latin typeface="Cavolini" panose="03000502040302020204" pitchFamily="66" charset="0"/>
              </a:rPr>
              <a:t>How you can help me… </a:t>
            </a:r>
            <a:endParaRPr kumimoji="0" lang="en-GB" altLang="en-US" sz="1700" i="0" u="none" strike="noStrike" cap="none" normalizeH="0" baseline="0" dirty="0">
              <a:ln>
                <a:noFill/>
              </a:ln>
              <a:solidFill>
                <a:srgbClr val="000000"/>
              </a:solidFill>
              <a:effectLst/>
              <a:latin typeface="Cavolini" panose="03000502040302020204" pitchFamily="66" charset="0"/>
              <a:cs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600" b="0" dirty="0">
                <a:solidFill>
                  <a:srgbClr val="000000"/>
                </a:solidFill>
                <a:latin typeface="Cavolini" panose="03000502040302020204" pitchFamily="66" charset="0"/>
                <a:cs typeface="Cavolini" panose="03000502040302020204" pitchFamily="66" charset="0"/>
              </a:rPr>
              <a:t>You can show me examples of repeating patterns with items around the house. </a:t>
            </a:r>
            <a:r>
              <a:rPr lang="en-GB" altLang="en-US" sz="1600" dirty="0">
                <a:solidFill>
                  <a:srgbClr val="000000"/>
                </a:solidFill>
                <a:latin typeface="Cavolini" panose="03000502040302020204" pitchFamily="66" charset="0"/>
                <a:cs typeface="Cavolini" panose="03000502040302020204" pitchFamily="66" charset="0"/>
              </a:rPr>
              <a:t>Ask me what colour comes next! Leave objects or colours out for me to make patterns with!</a:t>
            </a:r>
            <a:endParaRPr lang="en-GB" altLang="en-US" sz="1600" b="0" dirty="0">
              <a:solidFill>
                <a:srgbClr val="000000"/>
              </a:solidFill>
              <a:latin typeface="Cavolini" panose="03000502040302020204" pitchFamily="66" charset="0"/>
              <a:cs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700" i="0" u="none" strike="noStrike" cap="none" normalizeH="0" baseline="0" dirty="0">
              <a:ln>
                <a:noFill/>
              </a:ln>
              <a:solidFill>
                <a:srgbClr val="000000"/>
              </a:solidFill>
              <a:effectLst/>
              <a:latin typeface="Cavolini" panose="03000502040302020204" pitchFamily="66" charset="0"/>
              <a:cs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700" b="0" dirty="0">
              <a:solidFill>
                <a:srgbClr val="000000"/>
              </a:solidFill>
              <a:latin typeface="Cavolini" panose="03000502040302020204" pitchFamily="66" charset="0"/>
              <a:cs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700" i="0" u="none" strike="noStrike" cap="none" normalizeH="0" baseline="0" dirty="0">
              <a:ln>
                <a:noFill/>
              </a:ln>
              <a:solidFill>
                <a:srgbClr val="000000"/>
              </a:solidFill>
              <a:effectLst/>
              <a:latin typeface="Cavolini" panose="03000502040302020204" pitchFamily="66" charset="0"/>
              <a:cs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700" b="0" dirty="0">
              <a:solidFill>
                <a:srgbClr val="000000"/>
              </a:solidFill>
              <a:latin typeface="Cavolini" panose="03000502040302020204" pitchFamily="66" charset="0"/>
              <a:cs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700" i="0" u="none" strike="noStrike" cap="none" normalizeH="0" baseline="0" dirty="0">
              <a:ln>
                <a:noFill/>
              </a:ln>
              <a:solidFill>
                <a:srgbClr val="000000"/>
              </a:solidFill>
              <a:effectLst/>
              <a:latin typeface="Cavolini" panose="03000502040302020204" pitchFamily="66" charset="0"/>
              <a:cs typeface="Cavolini" panose="03000502040302020204" pitchFamily="66"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0000"/>
                </a:solidFill>
                <a:effectLst/>
                <a:latin typeface="Cavolini" panose="03000502040302020204" pitchFamily="66"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48562BC6-0C36-4719-87E5-1F4710D1FFD6}"/>
              </a:ext>
            </a:extLst>
          </p:cNvPr>
          <p:cNvSpPr/>
          <p:nvPr/>
        </p:nvSpPr>
        <p:spPr>
          <a:xfrm rot="21386607">
            <a:off x="5426475" y="5433828"/>
            <a:ext cx="2625765" cy="2077492"/>
          </a:xfrm>
          <a:prstGeom prst="rect">
            <a:avLst/>
          </a:prstGeom>
        </p:spPr>
        <p:txBody>
          <a:bodyPr wrap="square">
            <a:spAutoFit/>
          </a:bodyPr>
          <a:lstStyle/>
          <a:p>
            <a:pPr lvl="0" algn="ctr" defTabSz="914400" eaLnBrk="0" fontAlgn="base" hangingPunct="0">
              <a:spcAft>
                <a:spcPct val="0"/>
              </a:spcAft>
            </a:pPr>
            <a:r>
              <a:rPr lang="en-GB" altLang="en-US" sz="1700" b="1" dirty="0">
                <a:solidFill>
                  <a:srgbClr val="000000"/>
                </a:solidFill>
                <a:latin typeface="Cavolini" panose="03000502040302020204" pitchFamily="66" charset="0"/>
              </a:rPr>
              <a:t>What I like to do…</a:t>
            </a:r>
          </a:p>
          <a:p>
            <a:pPr lvl="0" algn="ctr" defTabSz="914400" eaLnBrk="0" fontAlgn="base" hangingPunct="0">
              <a:spcAft>
                <a:spcPct val="0"/>
              </a:spcAft>
            </a:pPr>
            <a:r>
              <a:rPr lang="en-GB" altLang="en-US" sz="1600" dirty="0">
                <a:solidFill>
                  <a:srgbClr val="000000"/>
                </a:solidFill>
                <a:latin typeface="Cavolini" panose="03000502040302020204" pitchFamily="66" charset="0"/>
              </a:rPr>
              <a:t>I like to choose different colours to make patterns with.  I like counting and pegging different objects onto my washing line.</a:t>
            </a:r>
            <a:endParaRPr lang="en-GB" altLang="en-US" sz="1700" dirty="0">
              <a:solidFill>
                <a:srgbClr val="000000"/>
              </a:solidFill>
              <a:latin typeface="Cavolini" panose="03000502040302020204" pitchFamily="66" charset="0"/>
            </a:endParaRPr>
          </a:p>
        </p:txBody>
      </p:sp>
      <p:sp>
        <p:nvSpPr>
          <p:cNvPr id="9" name="Rectangle 8">
            <a:extLst>
              <a:ext uri="{FF2B5EF4-FFF2-40B4-BE49-F238E27FC236}">
                <a16:creationId xmlns:a16="http://schemas.microsoft.com/office/drawing/2014/main" id="{132C90E9-42FB-4E0D-8EE0-DBAF83BF7938}"/>
              </a:ext>
            </a:extLst>
          </p:cNvPr>
          <p:cNvSpPr/>
          <p:nvPr/>
        </p:nvSpPr>
        <p:spPr>
          <a:xfrm rot="21351537">
            <a:off x="4736403" y="51491"/>
            <a:ext cx="3804304" cy="2616101"/>
          </a:xfrm>
          <a:prstGeom prst="rect">
            <a:avLst/>
          </a:prstGeom>
        </p:spPr>
        <p:txBody>
          <a:bodyPr wrap="square">
            <a:spAutoFit/>
          </a:bodyPr>
          <a:lstStyle/>
          <a:p>
            <a:pPr lvl="0" algn="ctr" defTabSz="914400" eaLnBrk="0" fontAlgn="base" hangingPunct="0">
              <a:spcBef>
                <a:spcPct val="0"/>
              </a:spcBef>
              <a:spcAft>
                <a:spcPct val="0"/>
              </a:spcAft>
            </a:pPr>
            <a:r>
              <a:rPr lang="en-GB" altLang="en-US" sz="2000" b="1" dirty="0">
                <a:solidFill>
                  <a:srgbClr val="000000"/>
                </a:solidFill>
                <a:latin typeface="Cavolini" panose="03000502040302020204" pitchFamily="66" charset="0"/>
              </a:rPr>
              <a:t>Did you know? </a:t>
            </a:r>
            <a:endParaRPr lang="en-GB" sz="1700" dirty="0">
              <a:latin typeface="Cavolini" panose="03000502040302020204" pitchFamily="66" charset="0"/>
              <a:cs typeface="Cavolini" panose="03000502040302020204" pitchFamily="66" charset="0"/>
            </a:endParaRPr>
          </a:p>
          <a:p>
            <a:pPr lvl="0" algn="ctr" defTabSz="914400" eaLnBrk="0" fontAlgn="base" hangingPunct="0">
              <a:spcBef>
                <a:spcPct val="0"/>
              </a:spcBef>
              <a:spcAft>
                <a:spcPct val="0"/>
              </a:spcAft>
            </a:pPr>
            <a:r>
              <a:rPr lang="en-GB" sz="1600" dirty="0">
                <a:latin typeface="Cavolini" panose="03000502040302020204" pitchFamily="66" charset="0"/>
                <a:cs typeface="Cavolini" panose="03000502040302020204" pitchFamily="66" charset="0"/>
              </a:rPr>
              <a:t>Patterns provide a sense of order in what might otherwise appear chaotic. Understanding and being able to identify repeating patterns allows your child to make sensible predictions. It helps children to develop important skills of critical thinking and logic.</a:t>
            </a:r>
          </a:p>
        </p:txBody>
      </p:sp>
      <p:pic>
        <p:nvPicPr>
          <p:cNvPr id="2054" name="Picture 5" descr="Image may contain: text">
            <a:extLst>
              <a:ext uri="{FF2B5EF4-FFF2-40B4-BE49-F238E27FC236}">
                <a16:creationId xmlns:a16="http://schemas.microsoft.com/office/drawing/2014/main" id="{1001ECFA-19A7-42D4-A539-7F01C1826B6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902" y="6472573"/>
            <a:ext cx="105092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55" name="Picture 3" descr="Image result for waltham forest logo">
            <a:extLst>
              <a:ext uri="{FF2B5EF4-FFF2-40B4-BE49-F238E27FC236}">
                <a16:creationId xmlns:a16="http://schemas.microsoft.com/office/drawing/2014/main" id="{4AC6EEBB-0103-4D52-B87A-61F4C8F09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28" y="6617377"/>
            <a:ext cx="15049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56" name="Picture 8" descr="Instagram_AppIcon_Aug2017">
            <a:extLst>
              <a:ext uri="{FF2B5EF4-FFF2-40B4-BE49-F238E27FC236}">
                <a16:creationId xmlns:a16="http://schemas.microsoft.com/office/drawing/2014/main" id="{9DDD8EDA-D743-45DD-A91A-9307F221A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5540" y="7086586"/>
            <a:ext cx="309563"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7" name="Picture 9" descr="unnamed">
            <a:extLst>
              <a:ext uri="{FF2B5EF4-FFF2-40B4-BE49-F238E27FC236}">
                <a16:creationId xmlns:a16="http://schemas.microsoft.com/office/drawing/2014/main" id="{52703EA1-AE60-4D22-8ADE-5A05F79A1B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715" y="6750036"/>
            <a:ext cx="309563"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 Box 10">
            <a:extLst>
              <a:ext uri="{FF2B5EF4-FFF2-40B4-BE49-F238E27FC236}">
                <a16:creationId xmlns:a16="http://schemas.microsoft.com/office/drawing/2014/main" id="{AD125C46-684D-410E-A125-A76BE6ACE958}"/>
              </a:ext>
            </a:extLst>
          </p:cNvPr>
          <p:cNvSpPr txBox="1">
            <a:spLocks noChangeArrowheads="1"/>
          </p:cNvSpPr>
          <p:nvPr/>
        </p:nvSpPr>
        <p:spPr bwMode="auto">
          <a:xfrm>
            <a:off x="3527328" y="7081823"/>
            <a:ext cx="1582737" cy="330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rgbClr val="085296"/>
                </a:solidFill>
                <a:effectLst/>
                <a:latin typeface="Cavolini" panose="03000502040302020204" pitchFamily="66" charset="0"/>
              </a:rPr>
              <a:t>chit_chat_pitter_pat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 Box 11">
            <a:extLst>
              <a:ext uri="{FF2B5EF4-FFF2-40B4-BE49-F238E27FC236}">
                <a16:creationId xmlns:a16="http://schemas.microsoft.com/office/drawing/2014/main" id="{AD1BD8EB-A294-4CE5-A2DE-8241D533B134}"/>
              </a:ext>
            </a:extLst>
          </p:cNvPr>
          <p:cNvSpPr txBox="1">
            <a:spLocks noChangeArrowheads="1"/>
          </p:cNvSpPr>
          <p:nvPr/>
        </p:nvSpPr>
        <p:spPr bwMode="auto">
          <a:xfrm>
            <a:off x="3519390" y="6750036"/>
            <a:ext cx="1701800" cy="309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a:ln>
                  <a:noFill/>
                </a:ln>
                <a:solidFill>
                  <a:srgbClr val="085296"/>
                </a:solidFill>
                <a:effectLst/>
                <a:latin typeface="Cavolini" panose="03000502040302020204" pitchFamily="66" charset="0"/>
              </a:rPr>
              <a:t>chitchatpitterpatLBWF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0E9FAD94-AF70-410D-9739-46045AE17D3B}"/>
              </a:ext>
            </a:extLst>
          </p:cNvPr>
          <p:cNvSpPr/>
          <p:nvPr/>
        </p:nvSpPr>
        <p:spPr>
          <a:xfrm>
            <a:off x="2673350" y="2410233"/>
            <a:ext cx="5343525" cy="974626"/>
          </a:xfrm>
          <a:prstGeom prst="rect">
            <a:avLst/>
          </a:prstGeom>
        </p:spPr>
        <p:txBody>
          <a:bodyPr>
            <a:spAutoFit/>
          </a:bodyPr>
          <a:lstStyle/>
          <a:p>
            <a:pPr lvl="0" algn="ctr" defTabSz="914400" eaLnBrk="0" fontAlgn="base" hangingPunct="0">
              <a:spcBef>
                <a:spcPct val="0"/>
              </a:spcBef>
              <a:spcAft>
                <a:spcPts val="200"/>
              </a:spcAft>
            </a:pPr>
            <a:endParaRPr lang="en-GB" dirty="0">
              <a:latin typeface="Cavolini" panose="03000502040302020204" pitchFamily="66" charset="0"/>
              <a:cs typeface="Cavolini" panose="03000502040302020204" pitchFamily="66" charset="0"/>
            </a:endParaRPr>
          </a:p>
          <a:p>
            <a:pPr algn="ctr" defTabSz="914400" eaLnBrk="0" fontAlgn="base" hangingPunct="0">
              <a:spcBef>
                <a:spcPct val="0"/>
              </a:spcBef>
              <a:spcAft>
                <a:spcPts val="200"/>
              </a:spcAft>
            </a:pPr>
            <a:endParaRPr lang="en-GB" dirty="0">
              <a:latin typeface="Cavolini" panose="03000502040302020204" pitchFamily="66" charset="0"/>
              <a:cs typeface="Cavolini" panose="03000502040302020204" pitchFamily="66" charset="0"/>
            </a:endParaRPr>
          </a:p>
          <a:p>
            <a:pPr algn="ctr" defTabSz="914400" eaLnBrk="0" fontAlgn="base" hangingPunct="0">
              <a:spcBef>
                <a:spcPct val="0"/>
              </a:spcBef>
              <a:spcAft>
                <a:spcPts val="200"/>
              </a:spcAft>
            </a:pPr>
            <a:r>
              <a:rPr lang="en-GB" dirty="0">
                <a:latin typeface="Cavolini" panose="03000502040302020204" pitchFamily="66" charset="0"/>
                <a:cs typeface="Cavolini" panose="03000502040302020204" pitchFamily="66" charset="0"/>
              </a:rPr>
              <a:t>      </a:t>
            </a:r>
            <a:endParaRPr lang="en-GB" altLang="en-US" sz="2000" dirty="0">
              <a:latin typeface="Cavolini" panose="03000502040302020204" pitchFamily="66" charset="0"/>
              <a:cs typeface="Cavolini" panose="03000502040302020204" pitchFamily="66" charset="0"/>
            </a:endParaRPr>
          </a:p>
        </p:txBody>
      </p:sp>
      <p:sp>
        <p:nvSpPr>
          <p:cNvPr id="19" name="Text Box 5">
            <a:extLst>
              <a:ext uri="{FF2B5EF4-FFF2-40B4-BE49-F238E27FC236}">
                <a16:creationId xmlns:a16="http://schemas.microsoft.com/office/drawing/2014/main" id="{C100F899-EFBE-484B-A600-1E9ADBFAE5F4}"/>
              </a:ext>
            </a:extLst>
          </p:cNvPr>
          <p:cNvSpPr txBox="1">
            <a:spLocks noChangeArrowheads="1"/>
          </p:cNvSpPr>
          <p:nvPr/>
        </p:nvSpPr>
        <p:spPr bwMode="auto">
          <a:xfrm>
            <a:off x="0" y="982174"/>
            <a:ext cx="4720228" cy="14035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Tx/>
              <a:buSzTx/>
              <a:buFontTx/>
              <a:buNone/>
              <a:tabLst/>
            </a:pPr>
            <a:r>
              <a:rPr kumimoji="0" lang="en-GB" altLang="en-US" sz="2600" b="1" i="0" u="none" strike="noStrike" cap="none" normalizeH="0" baseline="0" dirty="0">
                <a:ln>
                  <a:noFill/>
                </a:ln>
                <a:effectLst/>
                <a:latin typeface="Cavolini" panose="03000502040302020204" pitchFamily="66" charset="0"/>
              </a:rPr>
              <a:t>Counting and Making Patterns Together</a:t>
            </a:r>
          </a:p>
          <a:p>
            <a:pPr lvl="0" algn="ctr"/>
            <a:r>
              <a:rPr lang="en-GB" sz="2000" b="1" dirty="0">
                <a:latin typeface="Cavolini" panose="03000502040302020204" pitchFamily="66" charset="0"/>
                <a:cs typeface="Cavolini" panose="03000502040302020204" pitchFamily="66" charset="0"/>
              </a:rPr>
              <a:t>Let’s Make Some Patterns!</a:t>
            </a:r>
          </a:p>
          <a:p>
            <a:pPr algn="ctr"/>
            <a:endParaRPr lang="en-GB" sz="2200" dirty="0"/>
          </a:p>
          <a:p>
            <a:pPr algn="ctr"/>
            <a:r>
              <a:rPr lang="en-GB" sz="300" dirty="0">
                <a:latin typeface="Cavolini" panose="03000502040302020204" pitchFamily="66" charset="0"/>
                <a:cs typeface="Cavolini" panose="03000502040302020204" pitchFamily="66" charset="0"/>
              </a:rPr>
              <a:t>    </a:t>
            </a:r>
          </a:p>
          <a:p>
            <a:pPr lvl="0" algn="ctr"/>
            <a:endParaRPr lang="en-GB" dirty="0">
              <a:latin typeface="Cavolini" panose="03000502040302020204" pitchFamily="66" charset="0"/>
              <a:cs typeface="Cavolini" panose="03000502040302020204" pitchFamily="66" charset="0"/>
            </a:endParaRPr>
          </a:p>
          <a:p>
            <a:pPr lvl="0" algn="ctr"/>
            <a:endParaRPr lang="en-GB" dirty="0">
              <a:latin typeface="Cavolini" panose="03000502040302020204" pitchFamily="66" charset="0"/>
              <a:cs typeface="Cavolini" panose="03000502040302020204" pitchFamily="66" charset="0"/>
            </a:endParaRPr>
          </a:p>
          <a:p>
            <a:pPr lvl="0" algn="ctr"/>
            <a:endParaRPr lang="en-GB" dirty="0">
              <a:latin typeface="Cavolini" panose="03000502040302020204" pitchFamily="66" charset="0"/>
              <a:cs typeface="Cavolini" panose="03000502040302020204" pitchFamily="66" charset="0"/>
            </a:endParaRPr>
          </a:p>
          <a:p>
            <a:pPr lvl="0" algn="ctr"/>
            <a:endParaRPr lang="en-GB" dirty="0">
              <a:latin typeface="Cavolini" panose="03000502040302020204" pitchFamily="66" charset="0"/>
              <a:cs typeface="Cavolini" panose="03000502040302020204" pitchFamily="66" charset="0"/>
            </a:endParaRPr>
          </a:p>
        </p:txBody>
      </p:sp>
      <p:sp>
        <p:nvSpPr>
          <p:cNvPr id="20" name="Speech Bubble: Oval 19">
            <a:extLst>
              <a:ext uri="{FF2B5EF4-FFF2-40B4-BE49-F238E27FC236}">
                <a16:creationId xmlns:a16="http://schemas.microsoft.com/office/drawing/2014/main" id="{ED2FD25F-7544-49F6-A967-15BD4A85B497}"/>
              </a:ext>
            </a:extLst>
          </p:cNvPr>
          <p:cNvSpPr/>
          <p:nvPr/>
        </p:nvSpPr>
        <p:spPr>
          <a:xfrm>
            <a:off x="191134" y="2254040"/>
            <a:ext cx="4659221" cy="1374547"/>
          </a:xfrm>
          <a:prstGeom prst="wedgeEllipseCallout">
            <a:avLst>
              <a:gd name="adj1" fmla="val -47719"/>
              <a:gd name="adj2" fmla="val 70668"/>
            </a:avLst>
          </a:prstGeom>
          <a:noFill/>
          <a:ln w="28575">
            <a:solidFill>
              <a:schemeClr val="tx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dirty="0">
              <a:solidFill>
                <a:schemeClr val="tx1"/>
              </a:solidFill>
              <a:latin typeface="Cavolini" panose="03000502040302020204" pitchFamily="66" charset="0"/>
              <a:cs typeface="Cavolini" panose="03000502040302020204" pitchFamily="66" charset="0"/>
            </a:endParaRPr>
          </a:p>
          <a:p>
            <a:pPr algn="ctr"/>
            <a:r>
              <a:rPr lang="en-GB" sz="1600" dirty="0">
                <a:solidFill>
                  <a:schemeClr val="tx1"/>
                </a:solidFill>
                <a:latin typeface="Cavolini" panose="03000502040302020204" pitchFamily="66" charset="0"/>
                <a:cs typeface="Cavolini" panose="03000502040302020204" pitchFamily="66" charset="0"/>
              </a:rPr>
              <a:t>We could use different colours to make patterns. We could use crayons, felt tips, our fingers in paint…</a:t>
            </a:r>
          </a:p>
          <a:p>
            <a:pPr lvl="0" algn="ctr"/>
            <a:endParaRPr lang="en-GB" dirty="0">
              <a:solidFill>
                <a:schemeClr val="tx1"/>
              </a:solidFill>
              <a:latin typeface="Cavolini" panose="03000502040302020204" pitchFamily="66" charset="0"/>
              <a:cs typeface="Cavolini" panose="03000502040302020204" pitchFamily="66" charset="0"/>
            </a:endParaRPr>
          </a:p>
        </p:txBody>
      </p:sp>
      <p:sp>
        <p:nvSpPr>
          <p:cNvPr id="21" name="Speech Bubble: Oval 20">
            <a:extLst>
              <a:ext uri="{FF2B5EF4-FFF2-40B4-BE49-F238E27FC236}">
                <a16:creationId xmlns:a16="http://schemas.microsoft.com/office/drawing/2014/main" id="{1CD691F0-3228-464D-932F-F43E97D3E1DA}"/>
              </a:ext>
            </a:extLst>
          </p:cNvPr>
          <p:cNvSpPr/>
          <p:nvPr/>
        </p:nvSpPr>
        <p:spPr>
          <a:xfrm>
            <a:off x="191134" y="3804377"/>
            <a:ext cx="4901936" cy="1374546"/>
          </a:xfrm>
          <a:prstGeom prst="wedgeEllipseCallout">
            <a:avLst>
              <a:gd name="adj1" fmla="val 45379"/>
              <a:gd name="adj2" fmla="val 57989"/>
            </a:avLst>
          </a:prstGeom>
          <a:noFill/>
          <a:ln w="28575">
            <a:solidFill>
              <a:schemeClr val="tx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 dirty="0">
                <a:solidFill>
                  <a:schemeClr val="tx1"/>
                </a:solidFill>
                <a:latin typeface="Cavolini" panose="03000502040302020204" pitchFamily="66" charset="0"/>
                <a:cs typeface="Cavolini" panose="03000502040302020204" pitchFamily="66" charset="0"/>
              </a:rPr>
              <a:t> </a:t>
            </a:r>
          </a:p>
          <a:p>
            <a:pPr algn="ctr"/>
            <a:r>
              <a:rPr lang="en-GB" sz="1600" dirty="0">
                <a:solidFill>
                  <a:schemeClr val="tx1"/>
                </a:solidFill>
                <a:latin typeface="Cavolini" panose="03000502040302020204" pitchFamily="66" charset="0"/>
                <a:cs typeface="Cavolini" panose="03000502040302020204" pitchFamily="66" charset="0"/>
              </a:rPr>
              <a:t>We could use our washing line to make patterns using </a:t>
            </a:r>
            <a:r>
              <a:rPr lang="en-GB" sz="1500" dirty="0">
                <a:solidFill>
                  <a:schemeClr val="tx1"/>
                </a:solidFill>
                <a:latin typeface="Cavolini" panose="03000502040302020204" pitchFamily="66" charset="0"/>
                <a:cs typeface="Cavolini" panose="03000502040302020204" pitchFamily="66" charset="0"/>
              </a:rPr>
              <a:t>e.g. the pegs, socks, other clothing, bottle tops,  </a:t>
            </a:r>
            <a:endParaRPr lang="en-GB" sz="1500" dirty="0">
              <a:solidFill>
                <a:schemeClr val="tx1"/>
              </a:solidFill>
            </a:endParaRPr>
          </a:p>
        </p:txBody>
      </p:sp>
      <p:pic>
        <p:nvPicPr>
          <p:cNvPr id="22" name="Picture 4" descr="Learning Together Logo">
            <a:extLst>
              <a:ext uri="{FF2B5EF4-FFF2-40B4-BE49-F238E27FC236}">
                <a16:creationId xmlns:a16="http://schemas.microsoft.com/office/drawing/2014/main" id="{8A5CF0D8-CE5C-4B2E-B5FF-55F5A1301C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2639" b="-2617"/>
          <a:stretch>
            <a:fillRect/>
          </a:stretch>
        </p:blipFill>
        <p:spPr bwMode="auto">
          <a:xfrm rot="21264988">
            <a:off x="715079" y="-16645"/>
            <a:ext cx="3231756" cy="11313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3" name="Flowchart: Alternate Process 22">
            <a:extLst>
              <a:ext uri="{FF2B5EF4-FFF2-40B4-BE49-F238E27FC236}">
                <a16:creationId xmlns:a16="http://schemas.microsoft.com/office/drawing/2014/main" id="{4CF17C3A-E249-40DF-9B7D-922A710FED61}"/>
              </a:ext>
            </a:extLst>
          </p:cNvPr>
          <p:cNvSpPr/>
          <p:nvPr/>
        </p:nvSpPr>
        <p:spPr>
          <a:xfrm>
            <a:off x="135293" y="5354712"/>
            <a:ext cx="5069198" cy="1117861"/>
          </a:xfrm>
          <a:prstGeom prst="flowChartAlternateProcess">
            <a:avLst/>
          </a:prstGeom>
          <a:solidFill>
            <a:srgbClr val="00FFFF"/>
          </a:solidFill>
          <a:ln w="28575">
            <a:solidFill>
              <a:schemeClr val="tx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600" b="1" dirty="0">
                <a:solidFill>
                  <a:schemeClr val="tx1"/>
                </a:solidFill>
                <a:latin typeface="Cavolini" panose="03000502040302020204" pitchFamily="66" charset="0"/>
                <a:cs typeface="Cavolini" panose="03000502040302020204" pitchFamily="66" charset="0"/>
              </a:rPr>
              <a:t>*Starting School Together challenge* </a:t>
            </a:r>
            <a:br>
              <a:rPr lang="en-GB" altLang="en-US" sz="1600" b="1" dirty="0">
                <a:solidFill>
                  <a:schemeClr val="tx1"/>
                </a:solidFill>
                <a:latin typeface="Cavolini" panose="03000502040302020204" pitchFamily="66" charset="0"/>
                <a:cs typeface="Cavolini" panose="03000502040302020204" pitchFamily="66" charset="0"/>
              </a:rPr>
            </a:br>
            <a:r>
              <a:rPr lang="en-GB" altLang="en-US" sz="1550" dirty="0">
                <a:solidFill>
                  <a:schemeClr val="tx1"/>
                </a:solidFill>
                <a:latin typeface="Cavolini" panose="03000502040302020204" pitchFamily="66" charset="0"/>
                <a:cs typeface="Cavolini" panose="03000502040302020204" pitchFamily="66" charset="0"/>
              </a:rPr>
              <a:t>What else can you find around the house or outside to make patterns with? Can you use 3 different colours to make a pattern?</a:t>
            </a:r>
            <a:endParaRPr lang="en-US" altLang="en-US" sz="1550" dirty="0">
              <a:solidFill>
                <a:schemeClr val="tx1"/>
              </a:solidFill>
              <a:latin typeface="Cavolini" panose="03000502040302020204" pitchFamily="66" charset="0"/>
              <a:cs typeface="Cavolini" panose="03000502040302020204" pitchFamily="66" charset="0"/>
            </a:endParaRPr>
          </a:p>
        </p:txBody>
      </p:sp>
      <p:pic>
        <p:nvPicPr>
          <p:cNvPr id="3" name="Picture 2" descr="A picture containing traffic, light, outdoor, sitting&#10;&#10;Description automatically generated">
            <a:extLst>
              <a:ext uri="{FF2B5EF4-FFF2-40B4-BE49-F238E27FC236}">
                <a16:creationId xmlns:a16="http://schemas.microsoft.com/office/drawing/2014/main" id="{1278AFCF-5BCB-4972-ADCA-31ED62692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4458" y="2897546"/>
            <a:ext cx="1289026" cy="2339685"/>
          </a:xfrm>
          <a:prstGeom prst="rect">
            <a:avLst/>
          </a:prstGeom>
          <a:ln>
            <a:noFill/>
          </a:ln>
          <a:effectLst>
            <a:outerShdw blurRad="292100" dist="139700" dir="2700000" algn="tl" rotWithShape="0">
              <a:srgbClr val="333333">
                <a:alpha val="65000"/>
              </a:srgbClr>
            </a:outerShdw>
          </a:effectLst>
        </p:spPr>
      </p:pic>
      <p:pic>
        <p:nvPicPr>
          <p:cNvPr id="24" name="Picture 9">
            <a:extLst>
              <a:ext uri="{FF2B5EF4-FFF2-40B4-BE49-F238E27FC236}">
                <a16:creationId xmlns:a16="http://schemas.microsoft.com/office/drawing/2014/main" id="{91CD3519-61B1-46E3-89A4-E7464A745A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2596"/>
          <a:stretch/>
        </p:blipFill>
        <p:spPr bwMode="auto">
          <a:xfrm>
            <a:off x="7957504" y="5869858"/>
            <a:ext cx="2734309" cy="1742281"/>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163754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28B5B07A73DD45BA0657F4F0597C66" ma:contentTypeVersion="13" ma:contentTypeDescription="Create a new document." ma:contentTypeScope="" ma:versionID="4b8ac64267034c2a130f1972136d2ec2">
  <xsd:schema xmlns:xsd="http://www.w3.org/2001/XMLSchema" xmlns:xs="http://www.w3.org/2001/XMLSchema" xmlns:p="http://schemas.microsoft.com/office/2006/metadata/properties" xmlns:ns3="92f5761f-da85-40f2-80ed-fbea8a06d289" xmlns:ns4="f18341f5-10f9-49c6-9dac-b6ec5d20523b" targetNamespace="http://schemas.microsoft.com/office/2006/metadata/properties" ma:root="true" ma:fieldsID="9189a436a6a15f287a7134ac00c2b111" ns3:_="" ns4:_="">
    <xsd:import namespace="92f5761f-da85-40f2-80ed-fbea8a06d289"/>
    <xsd:import namespace="f18341f5-10f9-49c6-9dac-b6ec5d20523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5761f-da85-40f2-80ed-fbea8a06d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8341f5-10f9-49c6-9dac-b6ec5d20523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F13E9A-06C7-4E10-BE2C-F30B90313EA9}">
  <ds:schemaRefs>
    <ds:schemaRef ds:uri="http://www.w3.org/XML/1998/namespace"/>
    <ds:schemaRef ds:uri="http://schemas.microsoft.com/office/2006/documentManagement/types"/>
    <ds:schemaRef ds:uri="http://schemas.microsoft.com/office/infopath/2007/PartnerControls"/>
    <ds:schemaRef ds:uri="http://purl.org/dc/elements/1.1/"/>
    <ds:schemaRef ds:uri="http://purl.org/dc/terms/"/>
    <ds:schemaRef ds:uri="http://schemas.microsoft.com/office/2006/metadata/properties"/>
    <ds:schemaRef ds:uri="http://schemas.openxmlformats.org/package/2006/metadata/core-properties"/>
    <ds:schemaRef ds:uri="f18341f5-10f9-49c6-9dac-b6ec5d20523b"/>
    <ds:schemaRef ds:uri="92f5761f-da85-40f2-80ed-fbea8a06d289"/>
    <ds:schemaRef ds:uri="http://purl.org/dc/dcmitype/"/>
  </ds:schemaRefs>
</ds:datastoreItem>
</file>

<file path=customXml/itemProps2.xml><?xml version="1.0" encoding="utf-8"?>
<ds:datastoreItem xmlns:ds="http://schemas.openxmlformats.org/officeDocument/2006/customXml" ds:itemID="{32F16AAA-470A-4923-9D99-53D285C321E8}">
  <ds:schemaRefs>
    <ds:schemaRef ds:uri="http://schemas.microsoft.com/sharepoint/v3/contenttype/forms"/>
  </ds:schemaRefs>
</ds:datastoreItem>
</file>

<file path=customXml/itemProps3.xml><?xml version="1.0" encoding="utf-8"?>
<ds:datastoreItem xmlns:ds="http://schemas.openxmlformats.org/officeDocument/2006/customXml" ds:itemID="{20301471-367C-4B02-A65C-5A9EDA0D1F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f5761f-da85-40f2-80ed-fbea8a06d289"/>
    <ds:schemaRef ds:uri="f18341f5-10f9-49c6-9dac-b6ec5d2052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4131</TotalTime>
  <Words>633</Words>
  <Application>Microsoft Office PowerPoint</Application>
  <PresentationFormat>Custom</PresentationFormat>
  <Paragraphs>105</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Cavolini</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Hutchins</dc:creator>
  <cp:lastModifiedBy>Sue Grace</cp:lastModifiedBy>
  <cp:revision>55</cp:revision>
  <dcterms:created xsi:type="dcterms:W3CDTF">2020-04-06T13:01:33Z</dcterms:created>
  <dcterms:modified xsi:type="dcterms:W3CDTF">2020-05-20T22:17:21Z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0x0101006528B5B07A73DD45BA0657F4F0597C66</vt:lpwstr>
  </property>
</Properties>
</file>