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569" r:id="rId4"/>
    <p:sldId id="778" r:id="rId5"/>
    <p:sldId id="777" r:id="rId6"/>
    <p:sldId id="455" r:id="rId7"/>
    <p:sldId id="750" r:id="rId8"/>
    <p:sldId id="774" r:id="rId9"/>
    <p:sldId id="735" r:id="rId10"/>
    <p:sldId id="738" r:id="rId11"/>
    <p:sldId id="723" r:id="rId12"/>
    <p:sldId id="760" r:id="rId13"/>
    <p:sldId id="761" r:id="rId14"/>
    <p:sldId id="712" r:id="rId15"/>
    <p:sldId id="700" r:id="rId16"/>
    <p:sldId id="757" r:id="rId17"/>
    <p:sldId id="737" r:id="rId18"/>
    <p:sldId id="762" r:id="rId19"/>
    <p:sldId id="758" r:id="rId20"/>
    <p:sldId id="759" r:id="rId21"/>
    <p:sldId id="763" r:id="rId22"/>
    <p:sldId id="753" r:id="rId23"/>
    <p:sldId id="764" r:id="rId24"/>
    <p:sldId id="741" r:id="rId25"/>
    <p:sldId id="742" r:id="rId26"/>
    <p:sldId id="765" r:id="rId27"/>
    <p:sldId id="766" r:id="rId28"/>
    <p:sldId id="775" r:id="rId29"/>
    <p:sldId id="748" r:id="rId30"/>
    <p:sldId id="744" r:id="rId31"/>
    <p:sldId id="749" r:id="rId32"/>
    <p:sldId id="745" r:id="rId33"/>
    <p:sldId id="746" r:id="rId34"/>
    <p:sldId id="747" r:id="rId35"/>
    <p:sldId id="756" r:id="rId36"/>
    <p:sldId id="678" r:id="rId37"/>
    <p:sldId id="716" r:id="rId38"/>
    <p:sldId id="767" r:id="rId39"/>
    <p:sldId id="717" r:id="rId40"/>
    <p:sldId id="739" r:id="rId41"/>
    <p:sldId id="755" r:id="rId42"/>
    <p:sldId id="776" r:id="rId43"/>
    <p:sldId id="768" r:id="rId44"/>
    <p:sldId id="733" r:id="rId45"/>
    <p:sldId id="734" r:id="rId46"/>
    <p:sldId id="581" r:id="rId47"/>
    <p:sldId id="769" r:id="rId48"/>
    <p:sldId id="770" r:id="rId49"/>
    <p:sldId id="771" r:id="rId50"/>
    <p:sldId id="772" r:id="rId51"/>
    <p:sldId id="773" r:id="rId5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3A"/>
    <a:srgbClr val="D38C2D"/>
    <a:srgbClr val="D55319"/>
    <a:srgbClr val="1E5C14"/>
    <a:srgbClr val="2C4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86" autoAdjust="0"/>
  </p:normalViewPr>
  <p:slideViewPr>
    <p:cSldViewPr>
      <p:cViewPr varScale="1">
        <p:scale>
          <a:sx n="90" d="100"/>
          <a:sy n="90" d="100"/>
        </p:scale>
        <p:origin x="22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D2FB297C-2BCB-4BF8-B6C0-368143B335D6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6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E4B430E1-745A-4E02-BFBB-0D23E05E2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87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D5886CE-CA9D-434E-9EFE-AADC211D0D2A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25D795C-5B29-4165-A0C0-C461EC380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7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5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26765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577836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8373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36707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280565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73652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34976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53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484873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70543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98557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877527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6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938289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602607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267992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658217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29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22652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53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322514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853607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13417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54747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450448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46710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53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383870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39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561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454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41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417271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42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639111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43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964934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85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45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865107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 smtClean="0"/>
              <a:pPr eaLnBrk="1" hangingPunct="1"/>
              <a:t>46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051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48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0687342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49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0452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5151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50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2112614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630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51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92392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5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34352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6402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09" indent="-285734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293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111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287" indent="-228587" eaLnBrk="0" hangingPunct="0"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46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63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8811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5985" indent="-228587" defTabSz="4968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994251FF-2D77-488E-85FD-67BEEEE94544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94146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1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8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6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6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7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uk/guidance/complete-the-school-census" TargetMode="External"/><Relationship Id="rId5" Type="http://schemas.openxmlformats.org/officeDocument/2006/relationships/hyperlink" Target="https://www.gov.uk/government/publications/school-exclusion" TargetMode="Externa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uk/government/publications/children-missing-education" TargetMode="Externa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v.uk/guidance/complete-the-school-census" TargetMode="Externa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9040"/>
            <a:ext cx="9155116" cy="4897753"/>
          </a:xfrm>
          <a:prstGeom prst="rect">
            <a:avLst/>
          </a:prstGeom>
          <a:solidFill>
            <a:srgbClr val="00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>
            <a:fillRect/>
          </a:stretch>
        </p:blipFill>
        <p:spPr bwMode="auto">
          <a:xfrm>
            <a:off x="7542043" y="5844652"/>
            <a:ext cx="1107163" cy="5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367" y="1844824"/>
            <a:ext cx="7274172" cy="2481588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5000" b="1" dirty="0">
                <a:solidFill>
                  <a:prstClr val="white"/>
                </a:solidFill>
                <a:cs typeface="Calibri" pitchFamily="34" charset="0"/>
              </a:rPr>
              <a:t>Schools Admin Data Group</a:t>
            </a:r>
          </a:p>
          <a:p>
            <a:endParaRPr lang="en-GB" sz="2000" b="1" dirty="0">
              <a:solidFill>
                <a:prstClr val="white"/>
              </a:solidFill>
            </a:endParaRPr>
          </a:p>
          <a:p>
            <a:r>
              <a:rPr lang="en-GB" sz="4000" b="1" dirty="0">
                <a:solidFill>
                  <a:prstClr val="white"/>
                </a:solidFill>
              </a:rPr>
              <a:t>18</a:t>
            </a:r>
            <a:r>
              <a:rPr lang="en-GB" sz="4000" b="1" baseline="30000" dirty="0">
                <a:solidFill>
                  <a:prstClr val="white"/>
                </a:solidFill>
              </a:rPr>
              <a:t>th</a:t>
            </a:r>
            <a:r>
              <a:rPr lang="en-GB" sz="4000" b="1" dirty="0">
                <a:solidFill>
                  <a:prstClr val="white"/>
                </a:solidFill>
              </a:rPr>
              <a:t> September, 2019</a:t>
            </a:r>
            <a:r>
              <a:rPr lang="en-GB" sz="4000" b="1" dirty="0">
                <a:solidFill>
                  <a:prstClr val="white"/>
                </a:solidFill>
                <a:cs typeface="Calibri" pitchFamily="34" charset="0"/>
              </a:rPr>
              <a:t> </a:t>
            </a:r>
          </a:p>
          <a:p>
            <a:endParaRPr lang="en-GB" sz="3200" b="1" dirty="0">
              <a:solidFill>
                <a:schemeClr val="bg1"/>
              </a:solidFill>
              <a:cs typeface="Calibri" pitchFamily="34" charset="0"/>
            </a:endParaRPr>
          </a:p>
          <a:p>
            <a:endParaRPr lang="en-GB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</p:spTree>
    <p:extLst>
      <p:ext uri="{BB962C8B-B14F-4D97-AF65-F5344CB8AC3E}">
        <p14:creationId xmlns:p14="http://schemas.microsoft.com/office/powerpoint/2010/main" val="414525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REMINDERS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22818" y="1010924"/>
            <a:ext cx="9144000" cy="58168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ea typeface="ヒラギノ角ゴ Pro W3" pitchFamily="-84" charset="-128"/>
              </a:rPr>
              <a:t>SEN Unit / Resourced Provision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Schools with this provision should check that all pupils have been recorded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Schools without a unit should not record any pupil as in unit/RP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ea typeface="ヒラギノ角ゴ Pro W3" pitchFamily="-84" charset="-128"/>
              </a:rPr>
              <a:t>Pupils moving from Nursery to Reception or Y11 to Y12 at same school should not have a leaving date in between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Start date should be date they started nursery/Y7 not a date this September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Please correct these if you have done this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ea typeface="ヒラギノ角ゴ Pro W3" pitchFamily="-84" charset="-128"/>
              </a:rPr>
              <a:t>Classes (not until January)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If infant classes go over 30 we need a valid legal reason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Classes are at a selected period and therefore both am and pm nursery cannot be in class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Classes should balance with numbers in each NCYR (apart from ones in reconciliation boxes)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endParaRPr lang="en-US" altLang="en-US" sz="23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892822" lvl="2" algn="l"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DUPLICATES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0" y="1010924"/>
            <a:ext cx="9038069" cy="58168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35622" lvl="1" algn="l"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Please help us reduce duplicate queries by…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Where a pupil on your roll is attending a school elsewhere, please make every effort to locate and off roll them in advance of census day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Ensure you import CTF from previous school to get correct UPN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Ensure for managed moves </a:t>
            </a:r>
            <a:r>
              <a:rPr lang="en-US" altLang="en-US" sz="2500" dirty="0" err="1">
                <a:solidFill>
                  <a:schemeClr val="tx1"/>
                </a:solidFill>
                <a:ea typeface="ヒラギノ角ゴ Pro W3" pitchFamily="-84" charset="-128"/>
              </a:rPr>
              <a:t>etc</a:t>
            </a: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 that both schools agree which school has dual main and which dual subsidiary registration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Agree review dates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Agree when one school can off roll and the other change to single registration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Remember that attendance code D (not B) is used if dual registered and expected to attend the other school that session</a:t>
            </a:r>
          </a:p>
          <a:p>
            <a:pPr marL="435622" lvl="1" algn="l">
              <a:defRPr/>
            </a:pPr>
            <a:endParaRPr lang="en-US" altLang="en-US" sz="10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1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10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3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DUPLICATES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0" y="1010924"/>
            <a:ext cx="9121182" cy="58168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35622" lvl="1" algn="l"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Managed move from School A to School B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School A=dual main registration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School B=dual subsidiary reg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Trial end date A off rolls, B makes single registration</a:t>
            </a: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Permanent Exclusion from school to PRU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School = dual main registration, marks Ds in register from start date at PRU, possibly few days of Es before that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PRU = dual subsidiary reg, marks present/absent in register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Appeal end dates school off rolls (on that date, not exclusion date), PRU makes single registration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74BBF-48A2-4659-A759-A1CBCA85C04B}"/>
              </a:ext>
            </a:extLst>
          </p:cNvPr>
          <p:cNvSpPr txBox="1"/>
          <p:nvPr/>
        </p:nvSpPr>
        <p:spPr>
          <a:xfrm>
            <a:off x="4860032" y="1447183"/>
            <a:ext cx="360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dirty="0">
                <a:ea typeface="ヒラギノ角ゴ Pro W3" pitchFamily="-84" charset="-128"/>
              </a:rPr>
              <a:t>, marks Ds in register</a:t>
            </a:r>
            <a:endParaRPr lang="en-GB" sz="2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9135F-305B-4B13-A86B-E7EF70CDB186}"/>
              </a:ext>
            </a:extLst>
          </p:cNvPr>
          <p:cNvSpPr txBox="1"/>
          <p:nvPr/>
        </p:nvSpPr>
        <p:spPr>
          <a:xfrm>
            <a:off x="4427984" y="1913402"/>
            <a:ext cx="453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dirty="0">
                <a:ea typeface="ヒラギノ角ゴ Pro W3" pitchFamily="-84" charset="-128"/>
              </a:rPr>
              <a:t>, marks present/absent in register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6215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DUPLICATES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39384" y="1010924"/>
            <a:ext cx="9160566" cy="58168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35622" lvl="1" algn="l"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Move from school to AP arranged by </a:t>
            </a:r>
            <a:r>
              <a:rPr lang="en-US" altLang="en-US" sz="2500" dirty="0" err="1">
                <a:solidFill>
                  <a:schemeClr val="tx1"/>
                </a:solidFill>
                <a:ea typeface="ヒラギノ角ゴ Pro W3" pitchFamily="-84" charset="-128"/>
              </a:rPr>
              <a:t>Hawkswood</a:t>
            </a: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 group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School keeps single registration, marked Bs in register for days attended AP and absent other days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AP has guest registration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This continues unless school is told can remove from roll – destination should be ‘Confirmed move to </a:t>
            </a:r>
            <a:r>
              <a:rPr lang="en-US" altLang="en-US" sz="2500" dirty="0" err="1">
                <a:solidFill>
                  <a:schemeClr val="tx1"/>
                </a:solidFill>
                <a:ea typeface="ヒラギノ角ゴ Pro W3" pitchFamily="-84" charset="-128"/>
              </a:rPr>
              <a:t>Hawkswood</a:t>
            </a: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 AP’</a:t>
            </a: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7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309609" y="320979"/>
            <a:ext cx="8661775" cy="57606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ACADEMY School census returns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39384" y="69269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0736" y="764704"/>
            <a:ext cx="88025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You can buy into our checking and support service (just £45)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If you don’t, please ensure your data is submitted along with notes that the DfE will accept (list is online) before the deadline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There should be no reason for DfE to phone academies – they simply ‘OK’ the note and authorise 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We can’t see the data and therefore cannot check your data on behalf of Early Years if not authorised by DfE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Remember to run the 2 duplicate reports throughout census – these do not come up as validation queries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If you don’t, funding could be lost or child given wrong UPN</a:t>
            </a:r>
          </a:p>
        </p:txBody>
      </p:sp>
    </p:spTree>
    <p:extLst>
      <p:ext uri="{BB962C8B-B14F-4D97-AF65-F5344CB8AC3E}">
        <p14:creationId xmlns:p14="http://schemas.microsoft.com/office/powerpoint/2010/main" val="254177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Changes IN school census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2744" y="871077"/>
            <a:ext cx="8658512" cy="5786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chemeClr val="accent3"/>
                </a:solidFill>
              </a:rPr>
              <a:t>New Data Items</a:t>
            </a:r>
          </a:p>
          <a:p>
            <a:endParaRPr lang="en-GB" sz="1000" dirty="0"/>
          </a:p>
          <a:p>
            <a:r>
              <a:rPr lang="en-GB" sz="2500" dirty="0"/>
              <a:t>Sixth Form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Planned learning hours (qualification hours) previous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Planned employability, enrichment and pastoral hours (non-qualification hours) previous academic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Maths GCSE highest prior attainment previous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English GCSE highest prior attainment previous year</a:t>
            </a:r>
          </a:p>
          <a:p>
            <a:endParaRPr lang="en-GB" sz="2500" dirty="0"/>
          </a:p>
          <a:p>
            <a:r>
              <a:rPr lang="en-GB" sz="2500" dirty="0"/>
              <a:t>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Number of infant class teachers on planning and preparation time (PPA) or learning manager time (LMT) at the selected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Exception categories - the number of pupils admitted to an infant class under the relevant exception category.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605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Changes IN school census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2744" y="871077"/>
            <a:ext cx="8658512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500" dirty="0"/>
              <a:t>Exclusions: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Exclusion review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Exclusion review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Exclusion reinstatement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Exclusion review SEN expert (Whether a SEN expert was requested as part of the pupil’s exclusion)</a:t>
            </a:r>
          </a:p>
          <a:p>
            <a:endParaRPr lang="en-GB" sz="2000" dirty="0"/>
          </a:p>
          <a:p>
            <a:r>
              <a:rPr lang="en-GB" sz="2500" dirty="0">
                <a:solidFill>
                  <a:schemeClr val="accent3"/>
                </a:solidFill>
              </a:rPr>
              <a:t>Existing Data Items</a:t>
            </a:r>
          </a:p>
          <a:p>
            <a:endParaRPr lang="en-GB" sz="1000" dirty="0"/>
          </a:p>
          <a:p>
            <a:r>
              <a:rPr lang="en-GB" sz="2500" dirty="0"/>
              <a:t>Exclusions: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500" dirty="0"/>
              <a:t>Termly exclusion – type ‘LNCH’ (lunchtime exclusion) no longer collected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500" dirty="0"/>
              <a:t>Termly exclusion – collection period now one term behind instead of two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500" dirty="0"/>
              <a:t>Autumn Census 2019 will collect both Spring and Summer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007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EXCLUSIONS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95710" y="941902"/>
            <a:ext cx="865851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Statutory guidance: </a:t>
            </a:r>
            <a:r>
              <a:rPr lang="en-GB" sz="1600" dirty="0">
                <a:hlinkClick r:id="rId5"/>
              </a:rPr>
              <a:t>https://www.gov.uk/government/publications/school-exclusion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Census guidance: </a:t>
            </a:r>
            <a:r>
              <a:rPr lang="en-GB" sz="1600" dirty="0">
                <a:hlinkClick r:id="rId6"/>
              </a:rPr>
              <a:t>https://www.gov.uk/guidance/complete-the-school-census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3000" b="1" dirty="0">
                <a:solidFill>
                  <a:schemeClr val="accent3"/>
                </a:solidFill>
              </a:rPr>
              <a:t>What is collected for Census?</a:t>
            </a:r>
          </a:p>
          <a:p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Exclusion Category – Fixed Period or Permanent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Exclusion Start Date - </a:t>
            </a:r>
            <a:r>
              <a:rPr lang="en-GB" sz="2100" dirty="0"/>
              <a:t>date headteacher asked pupil to leave the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Actual number of sessions excluded from (for Fixed)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Each full school day counts as 2 sessions - a half school day counts as 1 session. Non-school days not counted (e.g. weekends/holidays)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Exclusions that go across 2 census collection periods should be counted as 1 exclusion in the first collection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SEN Provision at time of Exclusion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01729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Tangent: SEN and Exclusions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BF177-C7F5-43D9-874F-E4A4313F6C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8" y="1632207"/>
            <a:ext cx="8446938" cy="25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EXCLUSIONS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95710" y="941902"/>
            <a:ext cx="8658512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500" dirty="0"/>
              <a:t>Exclusion review date (date of the review, when the final outcome decided) Note that pupils cannot be removed from roll before this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0BACE4-062C-4313-B542-4B51C5AD9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520" y="1844163"/>
            <a:ext cx="5630587" cy="4932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6AF686-A99A-45B6-B63E-8308392D2C7C}"/>
              </a:ext>
            </a:extLst>
          </p:cNvPr>
          <p:cNvSpPr txBox="1"/>
          <p:nvPr/>
        </p:nvSpPr>
        <p:spPr>
          <a:xfrm>
            <a:off x="352301" y="2258089"/>
            <a:ext cx="2883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Review result (code list &gt;)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59257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678" y="1220518"/>
            <a:ext cx="74127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1.10 – Welcome &amp; Introduction</a:t>
            </a:r>
          </a:p>
          <a:p>
            <a:r>
              <a:rPr lang="en-GB" sz="2500" dirty="0"/>
              <a:t>1.20 – School Census</a:t>
            </a:r>
          </a:p>
          <a:p>
            <a:r>
              <a:rPr lang="en-GB" sz="2500" dirty="0"/>
              <a:t>2.00 – Vacancy &amp; Destinations Reporting</a:t>
            </a:r>
          </a:p>
          <a:p>
            <a:r>
              <a:rPr lang="en-GB" sz="2500" dirty="0"/>
              <a:t>2.30 – School Workforce Census</a:t>
            </a:r>
          </a:p>
          <a:p>
            <a:r>
              <a:rPr lang="en-GB" sz="2500" dirty="0"/>
              <a:t>2.45 – Assessment Collections</a:t>
            </a:r>
          </a:p>
          <a:p>
            <a:r>
              <a:rPr lang="en-GB" sz="2500" dirty="0"/>
              <a:t>3.00 – Issues from Schools</a:t>
            </a:r>
          </a:p>
          <a:p>
            <a:r>
              <a:rPr lang="en-GB" sz="2500" dirty="0"/>
              <a:t>3.30 – PA Report</a:t>
            </a:r>
          </a:p>
          <a:p>
            <a:r>
              <a:rPr lang="en-GB" sz="2500" dirty="0"/>
              <a:t>3.45 - Close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78" y="512632"/>
            <a:ext cx="474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2D05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0883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EXCLUSIONS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AF686-A99A-45B6-B63E-8308392D2C7C}"/>
              </a:ext>
            </a:extLst>
          </p:cNvPr>
          <p:cNvSpPr txBox="1"/>
          <p:nvPr/>
        </p:nvSpPr>
        <p:spPr>
          <a:xfrm>
            <a:off x="161960" y="1024598"/>
            <a:ext cx="861218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Exclusion reinstatement date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date pupil was reinstated at the school following the governing board or IRP’s review of the decision to exclude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SEN expert requested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Further to the outcome of a review of the decision to exclude, in the case of an IRP, schools must record if a SEN expert was requested during the review. This should be recorded as ‘Y’ if requested and ‘N’ if not requested.</a:t>
            </a:r>
          </a:p>
          <a:p>
            <a:pPr lvl="1"/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95987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EXCLUSIONS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AF686-A99A-45B6-B63E-8308392D2C7C}"/>
              </a:ext>
            </a:extLst>
          </p:cNvPr>
          <p:cNvSpPr txBox="1"/>
          <p:nvPr/>
        </p:nvSpPr>
        <p:spPr>
          <a:xfrm>
            <a:off x="161960" y="1024598"/>
            <a:ext cx="861218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500" dirty="0"/>
              <a:t>Exclusion reason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64454-C4E0-4A6A-A204-BCAA05304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712099"/>
            <a:ext cx="7056784" cy="43656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175F47C-7D68-459B-8D4D-5150B6A6BA45}"/>
              </a:ext>
            </a:extLst>
          </p:cNvPr>
          <p:cNvSpPr/>
          <p:nvPr/>
        </p:nvSpPr>
        <p:spPr>
          <a:xfrm>
            <a:off x="7047410" y="2022053"/>
            <a:ext cx="1973004" cy="136888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2C95E-E3D0-41B7-8CA5-483000568D70}"/>
              </a:ext>
            </a:extLst>
          </p:cNvPr>
          <p:cNvSpPr txBox="1"/>
          <p:nvPr/>
        </p:nvSpPr>
        <p:spPr>
          <a:xfrm>
            <a:off x="7143858" y="2381199"/>
            <a:ext cx="200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Around 1 in 5 recorded as ‘Other’</a:t>
            </a:r>
          </a:p>
        </p:txBody>
      </p:sp>
    </p:spTree>
    <p:extLst>
      <p:ext uri="{BB962C8B-B14F-4D97-AF65-F5344CB8AC3E}">
        <p14:creationId xmlns:p14="http://schemas.microsoft.com/office/powerpoint/2010/main" val="221472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quiz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5757" y="900390"/>
            <a:ext cx="3452227" cy="52860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500" dirty="0"/>
              <a:t>Which code if…</a:t>
            </a:r>
          </a:p>
          <a:p>
            <a:endParaRPr lang="en-GB" sz="2500" dirty="0"/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Selling stolen property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Setting fire to a desk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Swearing at a teacher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Smoking behind gym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Carrying a knife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Homophobic abuse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Racist Graffiti</a:t>
            </a:r>
          </a:p>
          <a:p>
            <a:endParaRPr lang="en-GB" sz="2500" dirty="0"/>
          </a:p>
        </p:txBody>
      </p:sp>
      <p:pic>
        <p:nvPicPr>
          <p:cNvPr id="1028" name="Picture 4" descr="Image result for smoking symbol">
            <a:extLst>
              <a:ext uri="{FF2B5EF4-FFF2-40B4-BE49-F238E27FC236}">
                <a16:creationId xmlns:a16="http://schemas.microsoft.com/office/drawing/2014/main" id="{918F3432-EBE6-45D8-8F98-3779627D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93971"/>
            <a:ext cx="793660" cy="7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nife symbol">
            <a:extLst>
              <a:ext uri="{FF2B5EF4-FFF2-40B4-BE49-F238E27FC236}">
                <a16:creationId xmlns:a16="http://schemas.microsoft.com/office/drawing/2014/main" id="{9D0CAA27-D345-408F-A725-25EC66B6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0" y="4045019"/>
            <a:ext cx="641329" cy="6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raffiti spray symbol">
            <a:extLst>
              <a:ext uri="{FF2B5EF4-FFF2-40B4-BE49-F238E27FC236}">
                <a16:creationId xmlns:a16="http://schemas.microsoft.com/office/drawing/2014/main" id="{9F82B5E6-1AE4-4306-85CD-047E60F4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2" y="4804157"/>
            <a:ext cx="717494" cy="7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wearing symbol">
            <a:extLst>
              <a:ext uri="{FF2B5EF4-FFF2-40B4-BE49-F238E27FC236}">
                <a16:creationId xmlns:a16="http://schemas.microsoft.com/office/drawing/2014/main" id="{8F924C30-D0D3-481A-92AD-D257111CA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r="14826"/>
          <a:stretch/>
        </p:blipFill>
        <p:spPr bwMode="auto">
          <a:xfrm>
            <a:off x="27867" y="2455106"/>
            <a:ext cx="1043608" cy="7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atch flame symbol">
            <a:extLst>
              <a:ext uri="{FF2B5EF4-FFF2-40B4-BE49-F238E27FC236}">
                <a16:creationId xmlns:a16="http://schemas.microsoft.com/office/drawing/2014/main" id="{4CD8E36E-2923-4BA2-B3FC-1ADEAECAB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16081" r="9232" b="13254"/>
          <a:stretch/>
        </p:blipFill>
        <p:spPr bwMode="auto">
          <a:xfrm flipH="1">
            <a:off x="123585" y="1537447"/>
            <a:ext cx="924743" cy="9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E594E7-5E1A-4445-A570-C82B0B470B54}"/>
              </a:ext>
            </a:extLst>
          </p:cNvPr>
          <p:cNvSpPr/>
          <p:nvPr/>
        </p:nvSpPr>
        <p:spPr>
          <a:xfrm>
            <a:off x="4590954" y="862463"/>
            <a:ext cx="4429461" cy="52860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2500" dirty="0"/>
          </a:p>
          <a:p>
            <a:endParaRPr lang="en-GB" sz="2500" dirty="0"/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3">
                    <a:lumMod val="75000"/>
                  </a:schemeClr>
                </a:solidFill>
              </a:rPr>
              <a:t>Theft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3">
                    <a:lumMod val="75000"/>
                  </a:schemeClr>
                </a:solidFill>
              </a:rPr>
              <a:t>Damage</a:t>
            </a:r>
          </a:p>
          <a:p>
            <a:pPr>
              <a:lnSpc>
                <a:spcPct val="150000"/>
              </a:lnSpc>
            </a:pPr>
            <a:endParaRPr lang="en-GB" sz="9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Verbal abuse/threatening behaviour against adult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3">
                    <a:lumMod val="75000"/>
                  </a:schemeClr>
                </a:solidFill>
              </a:rPr>
              <a:t>Drug and alcohol related</a:t>
            </a:r>
          </a:p>
          <a:p>
            <a:pPr>
              <a:lnSpc>
                <a:spcPct val="150000"/>
              </a:lnSpc>
            </a:pPr>
            <a:endParaRPr lang="en-GB" sz="9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Verbal abuse/threatening behaviour against pupil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3">
                    <a:lumMod val="75000"/>
                  </a:schemeClr>
                </a:solidFill>
              </a:rPr>
              <a:t>Bullying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accent3">
                    <a:lumMod val="75000"/>
                  </a:schemeClr>
                </a:solidFill>
              </a:rPr>
              <a:t>Racist abuse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7853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EXCLUSIONS &amp; ABSENCE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AF686-A99A-45B6-B63E-8308392D2C7C}"/>
              </a:ext>
            </a:extLst>
          </p:cNvPr>
          <p:cNvSpPr txBox="1"/>
          <p:nvPr/>
        </p:nvSpPr>
        <p:spPr>
          <a:xfrm>
            <a:off x="161960" y="1024598"/>
            <a:ext cx="8612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E absence code: Authorised absence as pupil is excluded, </a:t>
            </a:r>
            <a:r>
              <a:rPr lang="en-GB" sz="2500" u="sng" dirty="0"/>
              <a:t>with no alternative provision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Responsibility for suitable full time education from 6</a:t>
            </a:r>
            <a:r>
              <a:rPr lang="en-GB" sz="2500" baseline="30000" dirty="0"/>
              <a:t>th</a:t>
            </a:r>
            <a:r>
              <a:rPr lang="en-GB" sz="2500" dirty="0"/>
              <a:t> day of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D code: Dual registered (at another establishment)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/>
              <a:t>not counted in possible attendances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/>
              <a:t>not collected in school census as not a possible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B code: Approved education activity as pupil being educated off site (not dual registration)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/>
              <a:t>not collected in school census as statistically ‘present’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19552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9040"/>
            <a:ext cx="9155116" cy="4897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>
            <a:fillRect/>
          </a:stretch>
        </p:blipFill>
        <p:spPr bwMode="auto">
          <a:xfrm>
            <a:off x="7542043" y="5844652"/>
            <a:ext cx="1107163" cy="5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7" y="2579679"/>
            <a:ext cx="8759580" cy="696484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4000" b="1" dirty="0">
                <a:ln>
                  <a:solidFill>
                    <a:srgbClr val="2C4C24"/>
                  </a:solidFill>
                </a:ln>
                <a:solidFill>
                  <a:srgbClr val="2C4C24"/>
                </a:solidFill>
                <a:cs typeface="Calibri" pitchFamily="34" charset="0"/>
              </a:rPr>
              <a:t>Vacancy/Destinations Reporting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</p:spTree>
    <p:extLst>
      <p:ext uri="{BB962C8B-B14F-4D97-AF65-F5344CB8AC3E}">
        <p14:creationId xmlns:p14="http://schemas.microsoft.com/office/powerpoint/2010/main" val="92504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Responsibilities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38318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CME statutory guidance 2016 </a:t>
            </a:r>
            <a:r>
              <a:rPr lang="en-GB" dirty="0">
                <a:hlinkClick r:id="rId5"/>
              </a:rPr>
              <a:t>https://www.gov.uk/government/publications/children-missing-education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Schools must provide LA with data on joiners and leavers within 5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If we know joiners and leavers we can “kill two birds” and know school vacancies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Replaced old “weekly returns” with “vacancy report”</a:t>
            </a:r>
          </a:p>
        </p:txBody>
      </p:sp>
    </p:spTree>
    <p:extLst>
      <p:ext uri="{BB962C8B-B14F-4D97-AF65-F5344CB8AC3E}">
        <p14:creationId xmlns:p14="http://schemas.microsoft.com/office/powerpoint/2010/main" val="2741412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Vacancy report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9A323-DD03-4EB7-B331-F38E7CE50C3B}"/>
              </a:ext>
            </a:extLst>
          </p:cNvPr>
          <p:cNvSpPr/>
          <p:nvPr/>
        </p:nvSpPr>
        <p:spPr>
          <a:xfrm>
            <a:off x="161960" y="903039"/>
            <a:ext cx="8658512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Report currently sent every Wednesday lunchtime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B412-1D85-4C19-AA39-0DF71693D5BB}"/>
              </a:ext>
            </a:extLst>
          </p:cNvPr>
          <p:cNvSpPr txBox="1"/>
          <p:nvPr/>
        </p:nvSpPr>
        <p:spPr>
          <a:xfrm>
            <a:off x="323527" y="4547679"/>
            <a:ext cx="2880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addition to admissions reasons, if roll numbers are correct, we can be confident the flow of joiners/leaver info is working &amp; therefore LA is not missing safeguarding info.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43F3A3-AD46-46FB-865A-2E90E83F0CEB}"/>
              </a:ext>
            </a:extLst>
          </p:cNvPr>
          <p:cNvSpPr txBox="1"/>
          <p:nvPr/>
        </p:nvSpPr>
        <p:spPr>
          <a:xfrm>
            <a:off x="3203848" y="4489306"/>
            <a:ext cx="2880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Allocations on LA admissions system not yet on roll </a:t>
            </a:r>
            <a:r>
              <a:rPr lang="en-GB" u="sng" dirty="0"/>
              <a:t>on the day report ran. </a:t>
            </a:r>
            <a:r>
              <a:rPr lang="en-GB" dirty="0"/>
              <a:t>Use both to safeguard pupils and calculate empty places.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E2C4B-FD07-4D27-A115-9C9DC48C42E6}"/>
              </a:ext>
            </a:extLst>
          </p:cNvPr>
          <p:cNvSpPr txBox="1"/>
          <p:nvPr/>
        </p:nvSpPr>
        <p:spPr>
          <a:xfrm>
            <a:off x="6080294" y="4553590"/>
            <a:ext cx="251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Available = PAN – Roll – Allocations</a:t>
            </a:r>
          </a:p>
          <a:p>
            <a:endParaRPr lang="en-GB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B505B-06A4-407B-AFAA-AF73C6454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84" y="1392293"/>
            <a:ext cx="8318464" cy="31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7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Vacancy report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9A323-DD03-4EB7-B331-F38E7CE50C3B}"/>
              </a:ext>
            </a:extLst>
          </p:cNvPr>
          <p:cNvSpPr/>
          <p:nvPr/>
        </p:nvSpPr>
        <p:spPr>
          <a:xfrm>
            <a:off x="161960" y="903039"/>
            <a:ext cx="8658512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What do schools need to do?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B412-1D85-4C19-AA39-0DF71693D5BB}"/>
              </a:ext>
            </a:extLst>
          </p:cNvPr>
          <p:cNvSpPr txBox="1"/>
          <p:nvPr/>
        </p:nvSpPr>
        <p:spPr>
          <a:xfrm>
            <a:off x="323527" y="4547679"/>
            <a:ext cx="82728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Check on roll numbers against MIS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Check allocated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Reply by midday Friday at the latest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/>
              <a:t>Either put ‘agree’ at end of email subject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/>
              <a:t>Or highlight and numbers disagree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A043C9-8EB3-4445-BF43-B02EFA8B3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84" y="1392293"/>
            <a:ext cx="8318464" cy="31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9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Possible issues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3586" y="817121"/>
            <a:ext cx="8858454" cy="58631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Data is at snapshot time – if pupil has moved from allocated to on roll between receipt/reply this is ok as no effect on vacant 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Roll number still different?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We ignore dual subsidiary pupils – have you?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Could be an out of year pupil we don’t know about or incorrectly recorded?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Could be a back-dated leaver not yet identified?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Allocations still different?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Admissions cannot remove has letter/email from parent or permission from BACME (CME followed)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Could be admission made just before report sent and therefore unknown to school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SEND allocations may not be known to admissions – we are working on this</a:t>
            </a:r>
          </a:p>
        </p:txBody>
      </p:sp>
    </p:spTree>
    <p:extLst>
      <p:ext uri="{BB962C8B-B14F-4D97-AF65-F5344CB8AC3E}">
        <p14:creationId xmlns:p14="http://schemas.microsoft.com/office/powerpoint/2010/main" val="3598345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Destinations of leavers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30008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dirty="0"/>
              <a:t>Captured either via B2B (SIMS schools) or via CML (schools with other MIS)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700" dirty="0"/>
              <a:t>Note sometimes destination does not come through if back-dated leave date 4 months+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dirty="0"/>
              <a:t>We issued the following guidance last September on what should be typed in the ‘destination’ free text field…</a:t>
            </a:r>
          </a:p>
        </p:txBody>
      </p:sp>
    </p:spTree>
    <p:extLst>
      <p:ext uri="{BB962C8B-B14F-4D97-AF65-F5344CB8AC3E}">
        <p14:creationId xmlns:p14="http://schemas.microsoft.com/office/powerpoint/2010/main" val="303909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889593"/>
            <a:ext cx="8856984" cy="547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000" b="1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dirty="0">
                <a:solidFill>
                  <a:srgbClr val="92D050"/>
                </a:solidFill>
              </a:rPr>
              <a:t>School Census: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/>
              <a:t>Autumn Headcount Date = Thurs 3</a:t>
            </a:r>
            <a:r>
              <a:rPr lang="en-GB" altLang="en-US" sz="2400" baseline="30000" dirty="0"/>
              <a:t>rd</a:t>
            </a:r>
            <a:r>
              <a:rPr lang="en-GB" altLang="en-US" sz="2400" dirty="0"/>
              <a:t> Oct ’19, Deadline = Tues 8</a:t>
            </a:r>
            <a:r>
              <a:rPr lang="en-GB" altLang="en-US" sz="2400" baseline="30000" dirty="0"/>
              <a:t>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/>
              <a:t>Spring Headcount Date = Thurs 16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Jan ’20, Deadline = Tues 21</a:t>
            </a:r>
            <a:r>
              <a:rPr lang="en-GB" altLang="en-US" sz="2400" baseline="30000" dirty="0"/>
              <a:t>st</a:t>
            </a:r>
            <a:r>
              <a:rPr lang="en-GB" alt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/>
              <a:t>Summer Headcount Date = Thurs 21</a:t>
            </a:r>
            <a:r>
              <a:rPr lang="en-GB" altLang="en-US" sz="2400" baseline="30000" dirty="0"/>
              <a:t>st</a:t>
            </a:r>
            <a:r>
              <a:rPr lang="en-GB" altLang="en-US" sz="2400" dirty="0"/>
              <a:t> May ’20, Deadline = Fri 22</a:t>
            </a:r>
            <a:r>
              <a:rPr lang="en-GB" altLang="en-US" sz="2400" baseline="30000" dirty="0"/>
              <a:t>nd</a:t>
            </a:r>
            <a:r>
              <a:rPr lang="en-GB" altLang="en-US" sz="2400" dirty="0"/>
              <a:t> (1/2 term)</a:t>
            </a:r>
            <a:endParaRPr lang="en-GB" altLang="en-US" sz="2400" baseline="30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000" baseline="30000" dirty="0"/>
          </a:p>
          <a:p>
            <a:pPr>
              <a:lnSpc>
                <a:spcPct val="90000"/>
              </a:lnSpc>
            </a:pPr>
            <a:r>
              <a:rPr lang="en-GB" altLang="en-US" dirty="0"/>
              <a:t>Academies follow DfE deadlines – please submit well in advance of final DfE deadline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dirty="0">
                <a:solidFill>
                  <a:srgbClr val="92D050"/>
                </a:solidFill>
              </a:rPr>
              <a:t>School Workforce Census: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/>
              <a:t>Headcount Date = Thurs 7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Nov ’19, Deadline = Tues 12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 </a:t>
            </a:r>
            <a:endParaRPr lang="en-GB" altLang="en-US" sz="2400" baseline="30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000" dirty="0"/>
          </a:p>
          <a:p>
            <a:pPr>
              <a:lnSpc>
                <a:spcPct val="90000"/>
              </a:lnSpc>
            </a:pPr>
            <a:endParaRPr lang="en-GB" altLang="en-US" sz="1000" dirty="0"/>
          </a:p>
          <a:p>
            <a:pPr>
              <a:lnSpc>
                <a:spcPct val="90000"/>
              </a:lnSpc>
            </a:pPr>
            <a:r>
              <a:rPr lang="en-GB" altLang="en-US" sz="2800" b="1" dirty="0">
                <a:solidFill>
                  <a:srgbClr val="92D050"/>
                </a:solidFill>
              </a:rPr>
              <a:t>Assessment Collections: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EYFSP, KS1 &amp; Phonics = midday Tues 23rd June (to be confirmed)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KS2 TA = Thurs 25th June (to be confirmed)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KS5 provisional aggregated data = Thurs 13th Aug by midday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KS4 provisional aggregated data = Thurs 20th Aug by midday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1094" y="389114"/>
            <a:ext cx="47484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rgbClr val="92D050"/>
                </a:solidFill>
              </a:rPr>
              <a:t>DIARY DATES</a:t>
            </a:r>
          </a:p>
        </p:txBody>
      </p:sp>
    </p:spTree>
    <p:extLst>
      <p:ext uri="{BB962C8B-B14F-4D97-AF65-F5344CB8AC3E}">
        <p14:creationId xmlns:p14="http://schemas.microsoft.com/office/powerpoint/2010/main" val="3753874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Destinations of leavers - Guidance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386899-D3FA-4DB9-BDED-E10ECB9F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66022"/>
              </p:ext>
            </p:extLst>
          </p:nvPr>
        </p:nvGraphicFramePr>
        <p:xfrm>
          <a:off x="242744" y="850376"/>
          <a:ext cx="8496944" cy="578074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716124">
                  <a:extLst>
                    <a:ext uri="{9D8B030D-6E8A-4147-A177-3AD203B41FA5}">
                      <a16:colId xmlns:a16="http://schemas.microsoft.com/office/drawing/2014/main" val="3869080050"/>
                    </a:ext>
                  </a:extLst>
                </a:gridCol>
                <a:gridCol w="2780820">
                  <a:extLst>
                    <a:ext uri="{9D8B030D-6E8A-4147-A177-3AD203B41FA5}">
                      <a16:colId xmlns:a16="http://schemas.microsoft.com/office/drawing/2014/main" val="2795333651"/>
                    </a:ext>
                  </a:extLst>
                </a:gridCol>
              </a:tblGrid>
              <a:tr h="1895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Situation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Destination in MIS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488998"/>
                  </a:ext>
                </a:extLst>
              </a:tr>
              <a:tr h="56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the pupil is </a:t>
                      </a:r>
                      <a:r>
                        <a:rPr lang="en-GB" sz="1800" u="sng" dirty="0">
                          <a:effectLst/>
                        </a:rPr>
                        <a:t>confirmed</a:t>
                      </a:r>
                      <a:r>
                        <a:rPr lang="en-GB" sz="1800" dirty="0">
                          <a:effectLst/>
                        </a:rPr>
                        <a:t> as starting at a new school in England/Wales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Confirmed move to </a:t>
                      </a:r>
                      <a:r>
                        <a:rPr lang="en-GB" sz="1800" i="1" dirty="0">
                          <a:effectLst/>
                        </a:rPr>
                        <a:t>7 digit school number </a:t>
                      </a:r>
                      <a:endParaRPr lang="en-GB" sz="1800" b="1" i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942405"/>
                  </a:ext>
                </a:extLst>
              </a:tr>
              <a:tr h="947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the pupil has moved out of the area, within UK but has not yet started a new school and the LA has </a:t>
                      </a:r>
                      <a:r>
                        <a:rPr lang="en-GB" sz="1800" u="sng" dirty="0">
                          <a:effectLst/>
                        </a:rPr>
                        <a:t>confirmed</a:t>
                      </a:r>
                      <a:r>
                        <a:rPr lang="en-GB" sz="1800" dirty="0">
                          <a:effectLst/>
                        </a:rPr>
                        <a:t> they have taken on responsibility for the pupil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Confirmed move to </a:t>
                      </a:r>
                      <a:r>
                        <a:rPr lang="en-GB" sz="1800" i="1" dirty="0">
                          <a:effectLst/>
                        </a:rPr>
                        <a:t>LA Name </a:t>
                      </a:r>
                      <a:endParaRPr lang="en-GB" sz="1800" b="1" i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062987"/>
                  </a:ext>
                </a:extLst>
              </a:tr>
              <a:tr h="56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the pupil is </a:t>
                      </a:r>
                      <a:r>
                        <a:rPr lang="en-GB" sz="1800" u="sng" dirty="0">
                          <a:effectLst/>
                        </a:rPr>
                        <a:t>confirmed</a:t>
                      </a:r>
                      <a:r>
                        <a:rPr lang="en-GB" sz="1800" dirty="0">
                          <a:effectLst/>
                        </a:rPr>
                        <a:t> as starting at a new school abroad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Confirmed move to </a:t>
                      </a:r>
                      <a:r>
                        <a:rPr lang="en-GB" sz="1800" i="1" dirty="0">
                          <a:effectLst/>
                        </a:rPr>
                        <a:t>Name and address of the school</a:t>
                      </a:r>
                      <a:endParaRPr lang="en-GB" sz="1800" b="1" i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775544"/>
                  </a:ext>
                </a:extLst>
              </a:tr>
              <a:tr h="758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you have been informed that the pupil has moved abroad but you have been unable to confirm the school they have started at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Moved to </a:t>
                      </a:r>
                      <a:r>
                        <a:rPr lang="en-GB" sz="1800" i="1" dirty="0">
                          <a:effectLst/>
                        </a:rPr>
                        <a:t>Name of Country (as much detail as possible) </a:t>
                      </a:r>
                      <a:r>
                        <a:rPr lang="en-GB" sz="1800" dirty="0">
                          <a:effectLst/>
                        </a:rPr>
                        <a:t>&amp; CMFE completed</a:t>
                      </a:r>
                      <a:endParaRPr lang="en-GB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623130"/>
                  </a:ext>
                </a:extLst>
              </a:tr>
              <a:tr h="758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the pupil went missing but you have had permission to remove them from roll having gone through the CMFE process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Unknown &amp; CMFE completed</a:t>
                      </a:r>
                      <a:endParaRPr lang="en-GB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458169"/>
                  </a:ext>
                </a:extLst>
              </a:tr>
              <a:tr h="56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you have been informed by the parent that the pupil will be electively home educated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EHE form and letter sent to BACME</a:t>
                      </a:r>
                      <a:endParaRPr lang="en-GB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74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41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Destinations of leavers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Thank you to the schools that have been following this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Made it much easier for us to analyse where children are going and give confidence that schools are safeguarding pupils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Lots of schools not following guide</a:t>
            </a:r>
          </a:p>
        </p:txBody>
      </p:sp>
    </p:spTree>
    <p:extLst>
      <p:ext uri="{BB962C8B-B14F-4D97-AF65-F5344CB8AC3E}">
        <p14:creationId xmlns:p14="http://schemas.microsoft.com/office/powerpoint/2010/main" val="63515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Quiz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4714267" y="2308097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1C22F-290A-4C93-9EEE-1671421C1FE6}"/>
              </a:ext>
            </a:extLst>
          </p:cNvPr>
          <p:cNvSpPr txBox="1"/>
          <p:nvPr/>
        </p:nvSpPr>
        <p:spPr>
          <a:xfrm>
            <a:off x="4283968" y="932797"/>
            <a:ext cx="43204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These are all destinations recorded last academic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Which fit with the guidance?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If not, what should they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84C79-5825-4467-AFAF-935A4F8BB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31" y="922099"/>
            <a:ext cx="3162533" cy="56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3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Quiz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4714267" y="2308097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281F8-109C-4C44-A4DB-7B17B0AED2EA}"/>
              </a:ext>
            </a:extLst>
          </p:cNvPr>
          <p:cNvSpPr txBox="1"/>
          <p:nvPr/>
        </p:nvSpPr>
        <p:spPr>
          <a:xfrm>
            <a:off x="4572000" y="903039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Only two of these examples have been recorded in the way requested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89711-0D6F-4E17-92CE-62453D9A9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59" y="909276"/>
            <a:ext cx="3185905" cy="56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2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Quiz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4714267" y="2308097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3DD10-0513-46F2-B49F-A8C714963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48" y="871077"/>
            <a:ext cx="7194833" cy="58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36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Destinations of leavers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Will be monitoring closely this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Hope to add more detail from this to School Information Dashboards (our traded service reporting) categorising destinations</a:t>
            </a:r>
          </a:p>
        </p:txBody>
      </p:sp>
    </p:spTree>
    <p:extLst>
      <p:ext uri="{BB962C8B-B14F-4D97-AF65-F5344CB8AC3E}">
        <p14:creationId xmlns:p14="http://schemas.microsoft.com/office/powerpoint/2010/main" val="718735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9040"/>
            <a:ext cx="9155116" cy="4897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>
            <a:fillRect/>
          </a:stretch>
        </p:blipFill>
        <p:spPr bwMode="auto">
          <a:xfrm>
            <a:off x="7542043" y="5844652"/>
            <a:ext cx="1107163" cy="5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7" y="2579679"/>
            <a:ext cx="8759580" cy="696484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4000" b="1" dirty="0">
                <a:ln>
                  <a:solidFill>
                    <a:srgbClr val="2C4C24"/>
                  </a:solidFill>
                </a:ln>
                <a:solidFill>
                  <a:srgbClr val="2C4C24"/>
                </a:solidFill>
                <a:cs typeface="Calibri" pitchFamily="34" charset="0"/>
              </a:rPr>
              <a:t>School Workforce Census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</p:spTree>
    <p:extLst>
      <p:ext uri="{BB962C8B-B14F-4D97-AF65-F5344CB8AC3E}">
        <p14:creationId xmlns:p14="http://schemas.microsoft.com/office/powerpoint/2010/main" val="2935629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School Workforce census CHANGES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0736" y="764704"/>
            <a:ext cx="88025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endParaRPr lang="en-GB" b="1" dirty="0"/>
          </a:p>
          <a:p>
            <a:r>
              <a:rPr lang="en-GB" sz="2500" b="1" dirty="0"/>
              <a:t>CHANGES TO ROLES</a:t>
            </a:r>
            <a:endParaRPr lang="en-GB" sz="2500" dirty="0"/>
          </a:p>
          <a:p>
            <a:endParaRPr lang="en-GB" sz="2500" b="1" dirty="0"/>
          </a:p>
          <a:p>
            <a:r>
              <a:rPr lang="en-GB" sz="2500" b="1" dirty="0"/>
              <a:t>Added</a:t>
            </a:r>
            <a:endParaRPr lang="en-GB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/>
              <a:t>‘Apprentice Teacher’ – has same data requirements as teacher posts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/>
              <a:t>‘Leadership - Non Teacher’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/>
              <a:t>‘Other Support Staff’ </a:t>
            </a:r>
          </a:p>
          <a:p>
            <a:endParaRPr lang="en-GB" sz="2500" b="1" dirty="0"/>
          </a:p>
          <a:p>
            <a:r>
              <a:rPr lang="en-GB" sz="2500" b="1" dirty="0"/>
              <a:t>Removed</a:t>
            </a:r>
            <a:endParaRPr lang="en-GB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/>
              <a:t>'Support Staff'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9476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School Workforce census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0736" y="764704"/>
            <a:ext cx="880252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r>
              <a:rPr lang="en-GB" sz="2800" b="1" dirty="0"/>
              <a:t>Last Year</a:t>
            </a:r>
            <a:endParaRPr lang="en-GB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600" dirty="0"/>
              <a:t>All schools had at least one issue to fix, 24 had 10+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Well done </a:t>
            </a:r>
            <a:r>
              <a:rPr lang="en-GB" sz="2600" dirty="0" err="1"/>
              <a:t>Kelmscott</a:t>
            </a:r>
            <a:r>
              <a:rPr lang="en-GB" sz="2600" dirty="0"/>
              <a:t> – only 1 query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600" dirty="0"/>
              <a:t>The most comment errors were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Missing qualifications for teachers - 285 (41%)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TRN missing/wrong – 104 (15%)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Missing contract – 94 (13%)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QTS status conflict – 72 (10%)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Missing pay review – 45 (6%)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2185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SWFC Reminders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B8DB1F-B6BD-4894-A862-F16A87788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16174"/>
              </p:ext>
            </p:extLst>
          </p:nvPr>
        </p:nvGraphicFramePr>
        <p:xfrm>
          <a:off x="161960" y="939390"/>
          <a:ext cx="8740927" cy="5766239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1536489">
                  <a:extLst>
                    <a:ext uri="{9D8B030D-6E8A-4147-A177-3AD203B41FA5}">
                      <a16:colId xmlns:a16="http://schemas.microsoft.com/office/drawing/2014/main" val="1880665229"/>
                    </a:ext>
                  </a:extLst>
                </a:gridCol>
                <a:gridCol w="7204438">
                  <a:extLst>
                    <a:ext uri="{9D8B030D-6E8A-4147-A177-3AD203B41FA5}">
                      <a16:colId xmlns:a16="http://schemas.microsoft.com/office/drawing/2014/main" val="1253781691"/>
                    </a:ext>
                  </a:extLst>
                </a:gridCol>
              </a:tblGrid>
              <a:tr h="77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Missing qualifications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As min all teachers should have their ITT qualifications recorded. For teachers with PGCE, prior degrees are also expected. For support staff all level 4 and above quals should be included.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692405"/>
                  </a:ext>
                </a:extLst>
              </a:tr>
              <a:tr h="169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TRN missing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/wrong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 7 digit teacher reference number should be available for all teachers who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• have Qualified Teacher Status (QTS)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• entered final or only year of teaching training but who do not qualify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• are working towards QTS on employment based training schemes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• participate in the Teachers’ Pension Scheme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741235"/>
                  </a:ext>
                </a:extLst>
              </a:tr>
              <a:tr h="1300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Missing contract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Contract information should be included for all staff: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a) with an open contract on the census reference date which is expected to last 28 days or more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b) whose contract ended 1 September of the previous year to census day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016538"/>
                  </a:ext>
                </a:extLst>
              </a:tr>
              <a:tr h="77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QTS status conflict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The QTS and/or EYTS status for these teachers is different to that recorded in the Database of Qualified Teachers (accessible from DfE Sign-in).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660921"/>
                  </a:ext>
                </a:extLst>
              </a:tr>
              <a:tr h="1128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Missing pay review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Pay review dates should be added "even if this did not result, or could not have resulted, in a change to the teacher’s pay".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783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47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889593"/>
            <a:ext cx="885698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000" b="1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/>
              <a:t>New version of the website now running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1094" y="389114"/>
            <a:ext cx="47484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rgbClr val="92D050"/>
                </a:solidFill>
              </a:rPr>
              <a:t>HUB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48DF0-8BD7-4D2C-8222-82C30C5D1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71" y="1775696"/>
            <a:ext cx="8856984" cy="33066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2E24CC-D135-4730-8F78-EE7E5E61D7F5}"/>
              </a:ext>
            </a:extLst>
          </p:cNvPr>
          <p:cNvSpPr/>
          <p:nvPr/>
        </p:nvSpPr>
        <p:spPr>
          <a:xfrm>
            <a:off x="196371" y="5229200"/>
            <a:ext cx="885698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000" b="1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/>
              <a:t>Sign up for the newsletters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7073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9040"/>
            <a:ext cx="9155116" cy="4897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>
            <a:fillRect/>
          </a:stretch>
        </p:blipFill>
        <p:spPr bwMode="auto">
          <a:xfrm>
            <a:off x="7542043" y="5844652"/>
            <a:ext cx="1107163" cy="5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7" y="2579679"/>
            <a:ext cx="8759580" cy="696484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4000" b="1" dirty="0">
                <a:ln>
                  <a:solidFill>
                    <a:srgbClr val="2C4C24"/>
                  </a:solidFill>
                </a:ln>
                <a:solidFill>
                  <a:srgbClr val="2C4C24"/>
                </a:solidFill>
                <a:cs typeface="Calibri" pitchFamily="34" charset="0"/>
              </a:rPr>
              <a:t>Assessment Collections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</p:spTree>
    <p:extLst>
      <p:ext uri="{BB962C8B-B14F-4D97-AF65-F5344CB8AC3E}">
        <p14:creationId xmlns:p14="http://schemas.microsoft.com/office/powerpoint/2010/main" val="18729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Primary Assessments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0736" y="764704"/>
            <a:ext cx="880252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lvl="0"/>
            <a:r>
              <a:rPr lang="en-GB" sz="3000" dirty="0"/>
              <a:t>Thank you to all for submitting files</a:t>
            </a:r>
          </a:p>
          <a:p>
            <a:pPr lvl="0"/>
            <a:r>
              <a:rPr lang="en-GB" sz="3000" dirty="0"/>
              <a:t> Especially Coppermill  (1</a:t>
            </a:r>
            <a:r>
              <a:rPr lang="en-GB" sz="3000" baseline="30000" dirty="0"/>
              <a:t>st</a:t>
            </a:r>
            <a:r>
              <a:rPr lang="en-GB" sz="3000" dirty="0"/>
              <a:t> for EYFSP, Phonics &amp; KS2 TA)</a:t>
            </a:r>
          </a:p>
          <a:p>
            <a:pPr lvl="0"/>
            <a:endParaRPr lang="en-GB" sz="2000" dirty="0"/>
          </a:p>
          <a:p>
            <a:pPr lvl="0"/>
            <a:r>
              <a:rPr lang="en-GB" sz="3000" dirty="0"/>
              <a:t>Reminders following the collections 2019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EYFSP – ‘A’ code should be used with permission from moderation team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Phonics – several Y2 pupils took the test again unnecessarily – use CTFs and double check </a:t>
            </a:r>
            <a:r>
              <a:rPr lang="en-GB" sz="3000" dirty="0" err="1"/>
              <a:t>KtS</a:t>
            </a:r>
            <a:endParaRPr lang="en-GB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KS1 – D=disapplied </a:t>
            </a:r>
            <a:r>
              <a:rPr lang="en-GB" sz="3000" i="1" dirty="0"/>
              <a:t>from curriculum </a:t>
            </a:r>
            <a:r>
              <a:rPr lang="en-GB" sz="3000" dirty="0"/>
              <a:t>- unusual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KS2 – Pupils with B codes on test register for reading/maths should have pre-key stage or               p-scales on TA</a:t>
            </a:r>
          </a:p>
        </p:txBody>
      </p:sp>
    </p:spTree>
    <p:extLst>
      <p:ext uri="{BB962C8B-B14F-4D97-AF65-F5344CB8AC3E}">
        <p14:creationId xmlns:p14="http://schemas.microsoft.com/office/powerpoint/2010/main" val="622087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Primary Assessments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0736" y="764704"/>
            <a:ext cx="88025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NCA Tools being replaced with “Primary Assessment Gateway”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Due to be open beginning October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NCA Tools will remain open until Friday 29 November for schools to access 2019 key stage 2 test results, including the outcomes of marking and clerical reviews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186884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A level &amp; GCSE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0736" y="764704"/>
            <a:ext cx="88025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New online form this year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Results shared with HT &amp; exams officers shortly after submission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GCSE national estimates added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From LAs sharing aggregated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These are for around 70% of Y11s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Not to be published, just internal info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Thanks to all, especially Willowfield (1</a:t>
            </a:r>
            <a:r>
              <a:rPr lang="en-GB" sz="3000" baseline="30000" dirty="0"/>
              <a:t>st</a:t>
            </a:r>
            <a:r>
              <a:rPr lang="en-GB" sz="3000" dirty="0"/>
              <a:t> in)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109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9040"/>
            <a:ext cx="9155116" cy="4897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>
            <a:fillRect/>
          </a:stretch>
        </p:blipFill>
        <p:spPr bwMode="auto">
          <a:xfrm>
            <a:off x="7542043" y="5844652"/>
            <a:ext cx="1107163" cy="5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7" y="2579679"/>
            <a:ext cx="8759580" cy="696484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4000" b="1" dirty="0">
                <a:ln>
                  <a:solidFill>
                    <a:srgbClr val="2C4C24"/>
                  </a:solidFill>
                </a:ln>
                <a:solidFill>
                  <a:srgbClr val="2C4C24"/>
                </a:solidFill>
                <a:cs typeface="Calibri" pitchFamily="34" charset="0"/>
              </a:rPr>
              <a:t>ISSUES FROM SCHOOLS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</p:spTree>
    <p:extLst>
      <p:ext uri="{BB962C8B-B14F-4D97-AF65-F5344CB8AC3E}">
        <p14:creationId xmlns:p14="http://schemas.microsoft.com/office/powerpoint/2010/main" val="230043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Transfer Files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ATF and CTFs from the LA went to schools via S2S and Anycomms+ on 18</a:t>
            </a:r>
            <a:r>
              <a:rPr lang="en-GB" sz="2500" baseline="30000" dirty="0"/>
              <a:t>th</a:t>
            </a:r>
            <a:r>
              <a:rPr lang="en-GB" sz="2500" dirty="0"/>
              <a:t>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CTFs should have been sent to secondary schools from primary before end of term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500" dirty="0"/>
              <a:t>Primary schools need to put leaving date of end of term before sending CTF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500" dirty="0"/>
              <a:t>Ensure all assessment data is imported before sending CTF (if you use a separate tracker product, you MUST also put data into your MIS)</a:t>
            </a:r>
          </a:p>
          <a:p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In-Year transfers – CTF should be sent in timely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If no CTF schools miss the FSM history, school history, assessment outcomes and waste time typing data in</a:t>
            </a:r>
          </a:p>
        </p:txBody>
      </p:sp>
    </p:spTree>
    <p:extLst>
      <p:ext uri="{BB962C8B-B14F-4D97-AF65-F5344CB8AC3E}">
        <p14:creationId xmlns:p14="http://schemas.microsoft.com/office/powerpoint/2010/main" val="3944374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466413"/>
          </a:xfrm>
        </p:spPr>
        <p:txBody>
          <a:bodyPr>
            <a:noAutofit/>
          </a:bodyPr>
          <a:lstStyle/>
          <a:p>
            <a:pPr algn="l"/>
            <a:r>
              <a:rPr lang="en-GB" altLang="en-US" sz="3800" b="1" dirty="0">
                <a:solidFill>
                  <a:srgbClr val="92C316"/>
                </a:solidFill>
                <a:ea typeface="ヒラギノ角ゴ Pro W3" pitchFamily="-84" charset="-128"/>
              </a:rPr>
              <a:t>Q&amp;A</a:t>
            </a:r>
            <a:endParaRPr lang="en-US" altLang="en-US" sz="3800" b="1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960" y="908720"/>
            <a:ext cx="8768894" cy="4557652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3500" dirty="0">
                <a:solidFill>
                  <a:schemeClr val="tx1"/>
                </a:solidFill>
                <a:ea typeface="Times New Roman"/>
                <a:cs typeface="Times New Roman"/>
              </a:rPr>
              <a:t>Any other issues to discuss now?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3500" dirty="0">
                <a:solidFill>
                  <a:schemeClr val="tx1"/>
                </a:solidFill>
                <a:ea typeface="Times New Roman"/>
                <a:cs typeface="Times New Roman"/>
              </a:rPr>
              <a:t>Anything you would like on the agenda in future?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GB" sz="2500" dirty="0">
              <a:latin typeface="Times New Roman"/>
              <a:ea typeface="Times New Roman"/>
              <a:cs typeface="Times New Roman"/>
            </a:endParaRPr>
          </a:p>
          <a:p>
            <a:pPr marL="435622" lvl="1" algn="l">
              <a:defRPr/>
            </a:pPr>
            <a:endParaRPr lang="en-US" altLang="en-US" sz="24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038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9040"/>
            <a:ext cx="9155116" cy="4897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>
            <a:fillRect/>
          </a:stretch>
        </p:blipFill>
        <p:spPr bwMode="auto">
          <a:xfrm>
            <a:off x="7542043" y="5844652"/>
            <a:ext cx="1107163" cy="5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7" y="2579679"/>
            <a:ext cx="8759580" cy="696484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4000" b="1" dirty="0">
                <a:ln>
                  <a:solidFill>
                    <a:srgbClr val="2C4C24"/>
                  </a:solidFill>
                </a:ln>
                <a:solidFill>
                  <a:srgbClr val="2C4C24"/>
                </a:solidFill>
                <a:cs typeface="Calibri" pitchFamily="34" charset="0"/>
              </a:rPr>
              <a:t>Persistent Absence Tracker Reports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</p:spTree>
    <p:extLst>
      <p:ext uri="{BB962C8B-B14F-4D97-AF65-F5344CB8AC3E}">
        <p14:creationId xmlns:p14="http://schemas.microsoft.com/office/powerpoint/2010/main" val="720908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Pa Tracker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Half termly report introduced last academic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Goes to headteacher via Anycomms+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LA averages for phase under school averages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346FAAE-7B3C-4149-A9FD-A4EA5222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0" y="2209639"/>
            <a:ext cx="8928992" cy="30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01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Pa tracker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60" y="903039"/>
            <a:ext cx="86585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We noticed that mobile pupils had higher levels of PA than those there for whole year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128DACA-573C-4D37-B48A-86579227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5998"/>
            <a:ext cx="343927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ECC03F-E34F-4063-B888-7CCFE3911043}"/>
              </a:ext>
            </a:extLst>
          </p:cNvPr>
          <p:cNvSpPr txBox="1">
            <a:spLocks/>
          </p:cNvSpPr>
          <p:nvPr/>
        </p:nvSpPr>
        <p:spPr>
          <a:xfrm>
            <a:off x="3690799" y="1765998"/>
            <a:ext cx="5347270" cy="498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1</a:t>
            </a:r>
            <a:r>
              <a:rPr lang="en-GB" sz="2200" baseline="30000" dirty="0">
                <a:solidFill>
                  <a:schemeClr val="tx1"/>
                </a:solidFill>
              </a:rPr>
              <a:t>st</a:t>
            </a:r>
            <a:r>
              <a:rPr lang="en-GB" sz="2200" dirty="0">
                <a:solidFill>
                  <a:schemeClr val="tx1"/>
                </a:solidFill>
              </a:rPr>
              <a:t> 4 columns just describe different bands of absence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For example, 11-20 sessions is equivalent to 1-2 weeks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this would mean 3-5% of the whole year missed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Of the period in question (3 half terms) this is 5-10% of the time</a:t>
            </a:r>
          </a:p>
        </p:txBody>
      </p:sp>
    </p:spTree>
    <p:extLst>
      <p:ext uri="{BB962C8B-B14F-4D97-AF65-F5344CB8AC3E}">
        <p14:creationId xmlns:p14="http://schemas.microsoft.com/office/powerpoint/2010/main" val="343365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889593"/>
            <a:ext cx="8568952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000" b="1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/>
              <a:t>Pupil information (including identifiers such as UPN) should not be sent via unsecured email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Use </a:t>
            </a:r>
            <a:r>
              <a:rPr lang="en-GB" altLang="en-US" sz="2400" dirty="0" err="1"/>
              <a:t>mimecast</a:t>
            </a:r>
            <a:r>
              <a:rPr lang="en-GB" altLang="en-US" sz="2400" dirty="0"/>
              <a:t> email or </a:t>
            </a:r>
            <a:r>
              <a:rPr lang="en-GB" altLang="en-US" sz="2400" dirty="0" err="1"/>
              <a:t>Anycomms</a:t>
            </a:r>
            <a:r>
              <a:rPr lang="en-GB" altLang="en-US" sz="2400" dirty="0"/>
              <a:t>+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1094" y="389114"/>
            <a:ext cx="47484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rgbClr val="92D050"/>
                </a:solidFill>
              </a:rPr>
              <a:t>GENERAL REMINDER</a:t>
            </a:r>
          </a:p>
        </p:txBody>
      </p:sp>
    </p:spTree>
    <p:extLst>
      <p:ext uri="{BB962C8B-B14F-4D97-AF65-F5344CB8AC3E}">
        <p14:creationId xmlns:p14="http://schemas.microsoft.com/office/powerpoint/2010/main" val="712745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Pa tracker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A34FC5-B378-4E5A-A276-7C914000DCF5}"/>
              </a:ext>
            </a:extLst>
          </p:cNvPr>
          <p:cNvSpPr txBox="1">
            <a:spLocks/>
          </p:cNvSpPr>
          <p:nvPr/>
        </p:nvSpPr>
        <p:spPr>
          <a:xfrm>
            <a:off x="2376652" y="936806"/>
            <a:ext cx="7018867" cy="256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The next columns show how many pupils (enrolments) there were in each band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We can see that 22% had no absences up to Feb half term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Over half of pupils had 1-10 absences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Over 100 pupils have missed 51+ sessions so far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42A30B2-E213-4F36-ABE7-CC450CC1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3" y="899200"/>
            <a:ext cx="2025948" cy="33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99AE68B-D59B-43E8-B15E-28FD9C24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21" y="3324940"/>
            <a:ext cx="2025948" cy="338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B3D245A-6F5F-49C2-8387-BC779F90340C}"/>
              </a:ext>
            </a:extLst>
          </p:cNvPr>
          <p:cNvSpPr txBox="1">
            <a:spLocks/>
          </p:cNvSpPr>
          <p:nvPr/>
        </p:nvSpPr>
        <p:spPr>
          <a:xfrm>
            <a:off x="315509" y="4395864"/>
            <a:ext cx="6590682" cy="2405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/>
              <a:t>How many have 10% or more sessions absent so far (i.e. if ac year ended at that point, would be PA)</a:t>
            </a:r>
          </a:p>
          <a:p>
            <a:r>
              <a:rPr lang="en-GB" sz="2300" dirty="0"/>
              <a:t>Over 100 pupils have 10%+ sessions absent that have only been absent for 1-10 sessions</a:t>
            </a:r>
          </a:p>
          <a:p>
            <a:r>
              <a:rPr lang="en-GB" sz="2300" dirty="0"/>
              <a:t>Perhaps these are less worrying than the 100 pupils that have been absent for 51-100 sessions</a:t>
            </a:r>
          </a:p>
        </p:txBody>
      </p:sp>
    </p:spTree>
    <p:extLst>
      <p:ext uri="{BB962C8B-B14F-4D97-AF65-F5344CB8AC3E}">
        <p14:creationId xmlns:p14="http://schemas.microsoft.com/office/powerpoint/2010/main" val="17641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516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05931" y="404664"/>
            <a:ext cx="9038070" cy="466413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Pa tracker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162970" y="714016"/>
            <a:ext cx="9183384" cy="1154516"/>
          </a:xfrm>
        </p:spPr>
        <p:txBody>
          <a:bodyPr>
            <a:noAutofit/>
          </a:bodyPr>
          <a:lstStyle/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6AC062-7815-4124-A726-20C901DB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8" y="871077"/>
            <a:ext cx="1376171" cy="35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CCAD3F5C-2461-4010-979F-F9CECFC1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75" y="3746163"/>
            <a:ext cx="1790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BEAE2B-381B-4474-B348-48C9363FB8B0}"/>
              </a:ext>
            </a:extLst>
          </p:cNvPr>
          <p:cNvSpPr txBox="1">
            <a:spLocks/>
          </p:cNvSpPr>
          <p:nvPr/>
        </p:nvSpPr>
        <p:spPr>
          <a:xfrm>
            <a:off x="1691679" y="958502"/>
            <a:ext cx="7328735" cy="3190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We look at how many will definitely be PA by end of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This could be: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Pupil has so many absences that even if attended the entire rest of year, they would still be 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Pupil has left and therefore cannot increase their attendance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75258A-9AD5-4C17-990C-33E727C41FCA}"/>
              </a:ext>
            </a:extLst>
          </p:cNvPr>
          <p:cNvSpPr txBox="1">
            <a:spLocks/>
          </p:cNvSpPr>
          <p:nvPr/>
        </p:nvSpPr>
        <p:spPr>
          <a:xfrm>
            <a:off x="174060" y="4405916"/>
            <a:ext cx="7154590" cy="2363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/>
              <a:t>The final 2 columns show how many pupils are within 10 sessions of becoming PA</a:t>
            </a:r>
          </a:p>
          <a:p>
            <a:r>
              <a:rPr lang="en-GB" sz="2300" dirty="0"/>
              <a:t>These are pupils that may be supported such that they do not ‘tip over’ into the PA category</a:t>
            </a:r>
          </a:p>
          <a:p>
            <a:r>
              <a:rPr lang="en-GB" sz="2300" dirty="0"/>
              <a:t>Pupil level data is supplied with the report so that you can filter and identify</a:t>
            </a:r>
          </a:p>
        </p:txBody>
      </p:sp>
    </p:spTree>
    <p:extLst>
      <p:ext uri="{BB962C8B-B14F-4D97-AF65-F5344CB8AC3E}">
        <p14:creationId xmlns:p14="http://schemas.microsoft.com/office/powerpoint/2010/main" val="29194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55116" cy="5126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23517"/>
            <a:ext cx="2520280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cs typeface="Calibri" pitchFamily="34" charset="0"/>
              </a:rPr>
              <a:t>Education Performance &amp;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9040"/>
            <a:ext cx="9155116" cy="4897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>
            <a:fillRect/>
          </a:stretch>
        </p:blipFill>
        <p:spPr bwMode="auto">
          <a:xfrm>
            <a:off x="7542043" y="5844652"/>
            <a:ext cx="1107163" cy="5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7" y="2579679"/>
            <a:ext cx="8759580" cy="696484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4000" b="1" dirty="0">
                <a:ln>
                  <a:solidFill>
                    <a:srgbClr val="2C4C24"/>
                  </a:solidFill>
                </a:ln>
                <a:solidFill>
                  <a:srgbClr val="2C4C24"/>
                </a:solidFill>
                <a:cs typeface="Calibri" pitchFamily="34" charset="0"/>
              </a:rPr>
              <a:t>School Census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78" y="123518"/>
            <a:ext cx="2601615" cy="265597"/>
          </a:xfrm>
          <a:prstGeom prst="rect">
            <a:avLst/>
          </a:prstGeom>
          <a:noFill/>
        </p:spPr>
        <p:txBody>
          <a:bodyPr wrap="square" lIns="0" tIns="40074" rIns="0" bIns="40074" rtlCol="0" anchor="ctr" anchorCtr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www.walthamforest.gov.uk</a:t>
            </a:r>
          </a:p>
        </p:txBody>
      </p:sp>
    </p:spTree>
    <p:extLst>
      <p:ext uri="{BB962C8B-B14F-4D97-AF65-F5344CB8AC3E}">
        <p14:creationId xmlns:p14="http://schemas.microsoft.com/office/powerpoint/2010/main" val="130338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Thank you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54790" y="1844824"/>
            <a:ext cx="8848097" cy="49829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92822" lvl="2" algn="l">
              <a:defRPr/>
            </a:pPr>
            <a:r>
              <a:rPr lang="en-US" altLang="en-US" sz="3000" dirty="0">
                <a:solidFill>
                  <a:schemeClr val="tx1"/>
                </a:solidFill>
                <a:ea typeface="ヒラギノ角ゴ Pro W3" pitchFamily="-84" charset="-128"/>
              </a:rPr>
              <a:t>We appreciate the care you take over the return and in getting back to us to answer queries</a:t>
            </a:r>
          </a:p>
          <a:p>
            <a:pPr marL="892822" lvl="2" algn="l">
              <a:defRPr/>
            </a:pPr>
            <a:endParaRPr lang="en-US" altLang="en-US" sz="2500" dirty="0">
              <a:solidFill>
                <a:schemeClr val="tx1"/>
              </a:solidFill>
              <a:highlight>
                <a:srgbClr val="FFFF00"/>
              </a:highlight>
              <a:ea typeface="ヒラギノ角ゴ Pro W3" pitchFamily="-84" charset="-128"/>
            </a:endParaRPr>
          </a:p>
          <a:p>
            <a:pPr marL="892822" lvl="2" algn="l">
              <a:defRPr/>
            </a:pPr>
            <a:r>
              <a:rPr lang="en-US" altLang="en-US" sz="3000" dirty="0">
                <a:solidFill>
                  <a:schemeClr val="tx1"/>
                </a:solidFill>
                <a:ea typeface="ヒラギノ角ゴ Pro W3" pitchFamily="-84" charset="-128"/>
              </a:rPr>
              <a:t>May – St Patrick’s &amp; </a:t>
            </a:r>
            <a:r>
              <a:rPr lang="en-US" altLang="en-US" sz="3000" dirty="0" err="1">
                <a:solidFill>
                  <a:schemeClr val="tx1"/>
                </a:solidFill>
                <a:ea typeface="ヒラギノ角ゴ Pro W3" pitchFamily="-84" charset="-128"/>
              </a:rPr>
              <a:t>Walthamstow</a:t>
            </a:r>
            <a:r>
              <a:rPr lang="en-US" altLang="en-US" sz="3000" dirty="0">
                <a:solidFill>
                  <a:schemeClr val="tx1"/>
                </a:solidFill>
                <a:ea typeface="ヒラギノ角ゴ Pro W3" pitchFamily="-84" charset="-128"/>
              </a:rPr>
              <a:t> SFG 1</a:t>
            </a:r>
            <a:r>
              <a:rPr lang="en-US" altLang="en-US" sz="3000" baseline="30000" dirty="0">
                <a:solidFill>
                  <a:schemeClr val="tx1"/>
                </a:solidFill>
                <a:ea typeface="ヒラギノ角ゴ Pro W3" pitchFamily="-84" charset="-128"/>
              </a:rPr>
              <a:t>st</a:t>
            </a:r>
            <a:r>
              <a:rPr lang="en-US" altLang="en-US" sz="3000" dirty="0">
                <a:solidFill>
                  <a:schemeClr val="tx1"/>
                </a:solidFill>
                <a:ea typeface="ヒラギノ角ゴ Pro W3" pitchFamily="-84" charset="-128"/>
              </a:rPr>
              <a:t> in</a:t>
            </a:r>
          </a:p>
          <a:p>
            <a:pPr marL="892822" lvl="2" algn="l">
              <a:defRPr/>
            </a:pPr>
            <a:r>
              <a:rPr lang="en-US" altLang="en-US" sz="3000" dirty="0">
                <a:solidFill>
                  <a:schemeClr val="tx1"/>
                </a:solidFill>
                <a:ea typeface="ヒラギノ角ゴ Pro W3" pitchFamily="-84" charset="-128"/>
              </a:rPr>
              <a:t>		Dawlish no queries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DfE Guidance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54790" y="1052736"/>
            <a:ext cx="8848097" cy="577503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92822" lvl="2" algn="l">
              <a:defRPr/>
            </a:pPr>
            <a:r>
              <a:rPr lang="en-US" altLang="en-US" sz="2500" dirty="0">
                <a:solidFill>
                  <a:schemeClr val="tx1"/>
                </a:solidFill>
                <a:ea typeface="ヒラギノ角ゴ Pro W3" pitchFamily="-84" charset="-128"/>
              </a:rPr>
              <a:t>Format of guidance has changed from word/pdf to more interactive </a:t>
            </a:r>
            <a:r>
              <a:rPr lang="en-GB" sz="1500" dirty="0">
                <a:hlinkClick r:id="rId5"/>
              </a:rPr>
              <a:t>https://www.gov.uk/guidance/complete-the-school-census</a:t>
            </a:r>
            <a:endParaRPr lang="en-GB" sz="1500" dirty="0"/>
          </a:p>
          <a:p>
            <a:pPr marL="892822" lvl="2" algn="l">
              <a:defRPr/>
            </a:pPr>
            <a:endParaRPr lang="en-GB" altLang="en-US" sz="2800" dirty="0">
              <a:solidFill>
                <a:schemeClr val="tx1"/>
              </a:solidFill>
              <a:highlight>
                <a:srgbClr val="FFFF00"/>
              </a:highlight>
              <a:ea typeface="ヒラギノ角ゴ Pro W3" pitchFamily="-84" charset="-128"/>
            </a:endParaRPr>
          </a:p>
          <a:p>
            <a:pPr marL="892822" lvl="2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BA073A-A51D-433E-A6CD-95C4A3ADB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2080115"/>
            <a:ext cx="5461541" cy="47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" y="5545134"/>
            <a:ext cx="2270721" cy="12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" descr="015667 TEMP PAGES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18" y="0"/>
            <a:ext cx="9144000" cy="6970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1112" y="476672"/>
            <a:ext cx="8661775" cy="576064"/>
          </a:xfrm>
        </p:spPr>
        <p:txBody>
          <a:bodyPr>
            <a:noAutofit/>
          </a:bodyPr>
          <a:lstStyle/>
          <a:p>
            <a:pPr algn="l"/>
            <a:r>
              <a:rPr lang="en-GB" sz="3500" b="1" cap="all" dirty="0">
                <a:solidFill>
                  <a:srgbClr val="92C316"/>
                </a:solidFill>
                <a:ea typeface="ヒラギノ角ゴ Pro W3" pitchFamily="-84" charset="-128"/>
              </a:rPr>
              <a:t>REMINDERS</a:t>
            </a:r>
            <a:endParaRPr lang="en-US" altLang="en-US" sz="3500" b="1" cap="all" dirty="0">
              <a:solidFill>
                <a:srgbClr val="92C316"/>
              </a:solidFill>
              <a:ea typeface="ヒラギノ角ゴ Pro W3" pitchFamily="-84" charset="-128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-22818" y="1010924"/>
            <a:ext cx="9144000" cy="58168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ea typeface="ヒラギノ角ゴ Pro W3" pitchFamily="-84" charset="-128"/>
              </a:rPr>
              <a:t>FSM 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Transitional Protection period still in place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No FSM end dates should be recorded unless </a:t>
            </a:r>
          </a:p>
          <a:p>
            <a:pPr marL="1692922" lvl="3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chemeClr val="tx1"/>
                </a:solidFill>
                <a:ea typeface="ヒラギノ角ゴ Pro W3" pitchFamily="-84" charset="-128"/>
              </a:rPr>
              <a:t>parent states they do not wish to take up whilst understanding child is eligible</a:t>
            </a:r>
          </a:p>
          <a:p>
            <a:pPr marL="1692922" lvl="3" indent="-342900" algn="l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tx1"/>
                </a:solidFill>
                <a:ea typeface="ヒラギノ角ゴ Pro W3" pitchFamily="-84" charset="-128"/>
              </a:rPr>
              <a:t>a parent notifies the school that their support under the Immigration &amp; Asylum Act 1999 or the pension credit has ended</a:t>
            </a:r>
          </a:p>
          <a:p>
            <a:pPr marL="1692922" lvl="3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New pupils – FSM history should be in CTF from ex-school. Can also use Key to Success to search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Grant for increase in FSM based on Oct SC</a:t>
            </a:r>
          </a:p>
          <a:p>
            <a:pPr marL="778522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ea typeface="ヒラギノ角ゴ Pro W3" pitchFamily="-84" charset="-128"/>
              </a:rPr>
              <a:t>Early Years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Is full time/part time status correct?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30 hour codes checked/validated?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2 YOs without valid code should have zero funded hours recorded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Funding starts term AFTER birthday (this term age is as at 31</a:t>
            </a:r>
            <a:r>
              <a:rPr lang="en-US" altLang="en-US" sz="1900" baseline="30000" dirty="0">
                <a:solidFill>
                  <a:schemeClr val="tx1"/>
                </a:solidFill>
                <a:ea typeface="ヒラギノ角ゴ Pro W3" pitchFamily="-84" charset="-128"/>
              </a:rPr>
              <a:t>st</a:t>
            </a: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 Aug)</a:t>
            </a: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chemeClr val="tx1"/>
                </a:solidFill>
                <a:ea typeface="ヒラギノ角ゴ Pro W3" pitchFamily="-84" charset="-128"/>
              </a:rPr>
              <a:t>Attending multiple providers – universal and extended hours need to be shared out such that they do not exceed the max for the child</a:t>
            </a:r>
          </a:p>
          <a:p>
            <a:pPr marL="892822" lvl="2" algn="l">
              <a:defRPr/>
            </a:pPr>
            <a:endParaRPr lang="en-US" altLang="en-US" sz="19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235722" lvl="2" indent="-342900" algn="l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500" dirty="0">
              <a:solidFill>
                <a:srgbClr val="05583A"/>
              </a:solidFill>
              <a:ea typeface="ヒラギノ角ゴ Pro W3" pitchFamily="-84" charset="-128"/>
            </a:endParaRPr>
          </a:p>
          <a:p>
            <a:pPr marL="435622" lvl="1" algn="l">
              <a:defRPr/>
            </a:pPr>
            <a:endParaRPr lang="en-US" altLang="en-US" sz="2000" dirty="0">
              <a:solidFill>
                <a:srgbClr val="05583A"/>
              </a:solidFill>
              <a:ea typeface="ヒラギノ角ゴ Pro W3" pitchFamily="-84" charset="-128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231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7941</TotalTime>
  <Words>3146</Words>
  <Application>Microsoft Office PowerPoint</Application>
  <PresentationFormat>On-screen Show (4:3)</PresentationFormat>
  <Paragraphs>555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DfE Guidance</vt:lpstr>
      <vt:lpstr>REMINDERS</vt:lpstr>
      <vt:lpstr>REMINDERS</vt:lpstr>
      <vt:lpstr>DUPLICATES</vt:lpstr>
      <vt:lpstr>DUPLICATES</vt:lpstr>
      <vt:lpstr>DUPLICATES</vt:lpstr>
      <vt:lpstr>ACADEMY School census returns</vt:lpstr>
      <vt:lpstr>Changes IN school census</vt:lpstr>
      <vt:lpstr>Changes IN school census</vt:lpstr>
      <vt:lpstr>EXCLUSIONS</vt:lpstr>
      <vt:lpstr>Tangent: SEN and Exclusions</vt:lpstr>
      <vt:lpstr>EXCLUSIONS</vt:lpstr>
      <vt:lpstr>EXCLUSIONS</vt:lpstr>
      <vt:lpstr>EXCLUSIONS</vt:lpstr>
      <vt:lpstr>quiz</vt:lpstr>
      <vt:lpstr>EXCLUSIONS &amp; ABSENCE</vt:lpstr>
      <vt:lpstr>PowerPoint Presentation</vt:lpstr>
      <vt:lpstr>Responsibilities</vt:lpstr>
      <vt:lpstr>Vacancy report</vt:lpstr>
      <vt:lpstr>Vacancy report</vt:lpstr>
      <vt:lpstr>Possible issues</vt:lpstr>
      <vt:lpstr>Destinations of leavers</vt:lpstr>
      <vt:lpstr>Destinations of leavers - Guidance</vt:lpstr>
      <vt:lpstr>Destinations of leavers</vt:lpstr>
      <vt:lpstr>Quiz</vt:lpstr>
      <vt:lpstr>Quiz</vt:lpstr>
      <vt:lpstr>Quiz</vt:lpstr>
      <vt:lpstr>Destinations of leavers</vt:lpstr>
      <vt:lpstr>PowerPoint Presentation</vt:lpstr>
      <vt:lpstr>School Workforce census CHANGES</vt:lpstr>
      <vt:lpstr>School Workforce census</vt:lpstr>
      <vt:lpstr>SWFC Reminders</vt:lpstr>
      <vt:lpstr>PowerPoint Presentation</vt:lpstr>
      <vt:lpstr>Primary Assessments</vt:lpstr>
      <vt:lpstr>Primary Assessments</vt:lpstr>
      <vt:lpstr>A level &amp; GCSE</vt:lpstr>
      <vt:lpstr>PowerPoint Presentation</vt:lpstr>
      <vt:lpstr>Transfer Files</vt:lpstr>
      <vt:lpstr>Q&amp;A</vt:lpstr>
      <vt:lpstr>PowerPoint Presentation</vt:lpstr>
      <vt:lpstr>Pa Tracker</vt:lpstr>
      <vt:lpstr>Pa tracker</vt:lpstr>
      <vt:lpstr>Pa tracker</vt:lpstr>
      <vt:lpstr>Pa tracker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Payne</dc:creator>
  <cp:lastModifiedBy>Joanne Bell</cp:lastModifiedBy>
  <cp:revision>463</cp:revision>
  <cp:lastPrinted>2017-09-20T08:35:27Z</cp:lastPrinted>
  <dcterms:created xsi:type="dcterms:W3CDTF">2015-11-17T15:43:18Z</dcterms:created>
  <dcterms:modified xsi:type="dcterms:W3CDTF">2019-09-19T12:08:49Z</dcterms:modified>
</cp:coreProperties>
</file>